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theme/themeOverride2.xml" ContentType="application/vnd.openxmlformats-officedocument.themeOverride+xml"/>
  <Override PartName="/ppt/notesSlides/notesSlide6.xml" ContentType="application/vnd.openxmlformats-officedocument.presentationml.notesSlide+xml"/>
  <Override PartName="/ppt/charts/chart6.xml" ContentType="application/vnd.openxmlformats-officedocument.drawingml.chart+xml"/>
  <Override PartName="/ppt/theme/themeOverride3.xml" ContentType="application/vnd.openxmlformats-officedocument.themeOverride+xml"/>
  <Override PartName="/ppt/charts/chart7.xml" ContentType="application/vnd.openxmlformats-officedocument.drawingml.chart+xml"/>
  <Override PartName="/ppt/theme/themeOverride4.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6" r:id="rId1"/>
  </p:sldMasterIdLst>
  <p:notesMasterIdLst>
    <p:notesMasterId r:id="rId28"/>
  </p:notesMasterIdLst>
  <p:handoutMasterIdLst>
    <p:handoutMasterId r:id="rId29"/>
  </p:handoutMasterIdLst>
  <p:sldIdLst>
    <p:sldId id="256" r:id="rId2"/>
    <p:sldId id="292" r:id="rId3"/>
    <p:sldId id="258" r:id="rId4"/>
    <p:sldId id="285" r:id="rId5"/>
    <p:sldId id="294" r:id="rId6"/>
    <p:sldId id="295" r:id="rId7"/>
    <p:sldId id="296" r:id="rId8"/>
    <p:sldId id="297" r:id="rId9"/>
    <p:sldId id="300" r:id="rId10"/>
    <p:sldId id="301" r:id="rId11"/>
    <p:sldId id="302" r:id="rId12"/>
    <p:sldId id="263" r:id="rId13"/>
    <p:sldId id="264" r:id="rId14"/>
    <p:sldId id="290" r:id="rId15"/>
    <p:sldId id="281" r:id="rId16"/>
    <p:sldId id="298" r:id="rId17"/>
    <p:sldId id="303" r:id="rId18"/>
    <p:sldId id="309" r:id="rId19"/>
    <p:sldId id="310" r:id="rId20"/>
    <p:sldId id="266" r:id="rId21"/>
    <p:sldId id="299" r:id="rId22"/>
    <p:sldId id="304" r:id="rId23"/>
    <p:sldId id="305" r:id="rId24"/>
    <p:sldId id="306" r:id="rId25"/>
    <p:sldId id="307" r:id="rId26"/>
    <p:sldId id="308" r:id="rId27"/>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66"/>
    <a:srgbClr val="FFFFFF"/>
    <a:srgbClr val="66CCFF"/>
    <a:srgbClr val="FFFFCC"/>
    <a:srgbClr val="CC0000"/>
    <a:srgbClr val="993300"/>
    <a:srgbClr val="0000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95" autoAdjust="0"/>
    <p:restoredTop sz="94624" autoAdjust="0"/>
  </p:normalViewPr>
  <p:slideViewPr>
    <p:cSldViewPr>
      <p:cViewPr varScale="1">
        <p:scale>
          <a:sx n="109" d="100"/>
          <a:sy n="109" d="100"/>
        </p:scale>
        <p:origin x="221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1050;&#1085;&#1080;&#1075;&#1072;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1050;&#1085;&#1080;&#1075;&#1072;1"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_rels/chart4.xml.rels><?xml version="1.0" encoding="UTF-8" standalone="yes"?>
<Relationships xmlns="http://schemas.openxmlformats.org/package/2006/relationships"><Relationship Id="rId2" Type="http://schemas.openxmlformats.org/officeDocument/2006/relationships/package" Target="../embeddings/_____Microsoft_Excel1.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package" Target="../embeddings/_____Microsoft_Excel2.xlsx"/><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2" Type="http://schemas.openxmlformats.org/officeDocument/2006/relationships/package" Target="../embeddings/_____Microsoft_Excel3.xlsx"/><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2" Type="http://schemas.openxmlformats.org/officeDocument/2006/relationships/package" Target="../embeddings/_____Microsoft_Excel4.xlsx"/><Relationship Id="rId1" Type="http://schemas.openxmlformats.org/officeDocument/2006/relationships/themeOverride" Target="../theme/themeOverride4.xml"/></Relationships>
</file>

<file path=ppt/charts/_rels/chart8.xml.rels><?xml version="1.0" encoding="UTF-8" standalone="yes"?>
<Relationships xmlns="http://schemas.openxmlformats.org/package/2006/relationships"><Relationship Id="rId1" Type="http://schemas.openxmlformats.org/officeDocument/2006/relationships/package" Target="../embeddings/_____Microsoft_Excel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sz="1600" dirty="0">
                <a:solidFill>
                  <a:srgbClr val="0070C0"/>
                </a:solidFill>
              </a:rPr>
              <a:t>ЗЕМЕЛЬНЫЕ РЕСУРСЫ ПОСЕЛЕНИЯ</a:t>
            </a:r>
          </a:p>
        </c:rich>
      </c:tx>
      <c:layout>
        <c:manualLayout>
          <c:xMode val="edge"/>
          <c:yMode val="edge"/>
          <c:x val="0.20372414811209152"/>
          <c:y val="4.3715846994535519E-2"/>
        </c:manualLayout>
      </c:layout>
      <c:overlay val="1"/>
    </c:title>
    <c:autoTitleDeleted val="0"/>
    <c:plotArea>
      <c:layout>
        <c:manualLayout>
          <c:layoutTarget val="inner"/>
          <c:xMode val="edge"/>
          <c:yMode val="edge"/>
          <c:x val="0.46652635610819748"/>
          <c:y val="1.0266339658362366E-2"/>
          <c:w val="0.52964296615190642"/>
          <c:h val="0.72285642717896781"/>
        </c:manualLayout>
      </c:layout>
      <c:pieChart>
        <c:varyColors val="1"/>
        <c:dLbls>
          <c:showLegendKey val="1"/>
          <c:showVal val="1"/>
          <c:showCatName val="1"/>
          <c:showSerName val="1"/>
          <c:showPercent val="1"/>
          <c:showBubbleSize val="1"/>
          <c:showLeaderLines val="0"/>
        </c:dLbls>
        <c:firstSliceAng val="0"/>
      </c:pieChart>
    </c:plotArea>
    <c:plotVisOnly val="1"/>
    <c:dispBlanksAs val="zero"/>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ru-RU" sz="1600" dirty="0">
                <a:solidFill>
                  <a:srgbClr val="0070C0"/>
                </a:solidFill>
              </a:rPr>
              <a:t>ЗЕМЕЛЬНЫЕ РЕСУРСЫ ПОСЕЛЕНИЯ</a:t>
            </a:r>
          </a:p>
        </c:rich>
      </c:tx>
      <c:layout>
        <c:manualLayout>
          <c:xMode val="edge"/>
          <c:yMode val="edge"/>
          <c:x val="7.652617656388086E-2"/>
          <c:y val="0"/>
        </c:manualLayout>
      </c:layout>
      <c:overlay val="1"/>
    </c:title>
    <c:autoTitleDeleted val="0"/>
    <c:plotArea>
      <c:layout>
        <c:manualLayout>
          <c:layoutTarget val="inner"/>
          <c:xMode val="edge"/>
          <c:yMode val="edge"/>
          <c:x val="0.24024545703005806"/>
          <c:y val="0.22155933827773638"/>
          <c:w val="0.52964296615190642"/>
          <c:h val="0.72285642717896781"/>
        </c:manualLayout>
      </c:layout>
      <c:pieChart>
        <c:varyColors val="1"/>
        <c:ser>
          <c:idx val="0"/>
          <c:order val="0"/>
          <c:explosion val="25"/>
          <c:dPt>
            <c:idx val="0"/>
            <c:bubble3D val="0"/>
            <c:explosion val="57"/>
            <c:spPr>
              <a:solidFill>
                <a:srgbClr val="92D050"/>
              </a:solidFill>
              <a:effectLst>
                <a:innerShdw blurRad="114300">
                  <a:prstClr val="black"/>
                </a:innerShdw>
              </a:effectLst>
            </c:spPr>
            <c:extLst>
              <c:ext xmlns:c16="http://schemas.microsoft.com/office/drawing/2014/chart" uri="{C3380CC4-5D6E-409C-BE32-E72D297353CC}">
                <c16:uniqueId val="{00000001-EC4C-4033-8B46-B6728CD7AF48}"/>
              </c:ext>
            </c:extLst>
          </c:dPt>
          <c:dPt>
            <c:idx val="1"/>
            <c:bubble3D val="0"/>
            <c:explosion val="0"/>
            <c:spPr>
              <a:solidFill>
                <a:srgbClr val="FF0000"/>
              </a:solidFill>
            </c:spPr>
            <c:extLst>
              <c:ext xmlns:c16="http://schemas.microsoft.com/office/drawing/2014/chart" uri="{C3380CC4-5D6E-409C-BE32-E72D297353CC}">
                <c16:uniqueId val="{00000003-EC4C-4033-8B46-B6728CD7AF48}"/>
              </c:ext>
            </c:extLst>
          </c:dPt>
          <c:dLbls>
            <c:dLbl>
              <c:idx val="0"/>
              <c:layout>
                <c:manualLayout>
                  <c:x val="0.2549780656693319"/>
                  <c:y val="-0.24948105553195937"/>
                </c:manualLayout>
              </c:layout>
              <c:tx>
                <c:rich>
                  <a:bodyPr/>
                  <a:lstStyle/>
                  <a:p>
                    <a:r>
                      <a:rPr lang="ru-RU"/>
                      <a:t>97,85 % - прочие земли</a:t>
                    </a:r>
                  </a:p>
                </c:rich>
              </c:tx>
              <c:dLblPos val="bestFit"/>
              <c:showLegendKey val="1"/>
              <c:showVal val="1"/>
              <c:showCatName val="1"/>
              <c:showSerName val="1"/>
              <c:showPercent val="1"/>
              <c:showBubbleSize val="1"/>
              <c:extLst>
                <c:ext xmlns:c15="http://schemas.microsoft.com/office/drawing/2012/chart" uri="{CE6537A1-D6FC-4f65-9D91-7224C49458BB}">
                  <c15:layout/>
                </c:ext>
                <c:ext xmlns:c16="http://schemas.microsoft.com/office/drawing/2014/chart" uri="{C3380CC4-5D6E-409C-BE32-E72D297353CC}">
                  <c16:uniqueId val="{00000001-EC4C-4033-8B46-B6728CD7AF48}"/>
                </c:ext>
              </c:extLst>
            </c:dLbl>
            <c:dLbl>
              <c:idx val="1"/>
              <c:layout>
                <c:manualLayout>
                  <c:x val="-0.31669143713255782"/>
                  <c:y val="0.34190109016455977"/>
                </c:manualLayout>
              </c:layout>
              <c:tx>
                <c:rich>
                  <a:bodyPr/>
                  <a:lstStyle/>
                  <a:p>
                    <a:r>
                      <a:rPr lang="ru-RU"/>
                      <a:t>2,15 %  -</a:t>
                    </a:r>
                    <a:r>
                      <a:rPr lang="ru-RU" baseline="0"/>
                      <a:t> земли населенных пунктов</a:t>
                    </a:r>
                    <a:endParaRPr lang="ru-RU"/>
                  </a:p>
                </c:rich>
              </c:tx>
              <c:dLblPos val="bestFit"/>
              <c:showLegendKey val="1"/>
              <c:showVal val="1"/>
              <c:showCatName val="1"/>
              <c:showSerName val="1"/>
              <c:showPercent val="1"/>
              <c:showBubbleSize val="1"/>
              <c:extLst>
                <c:ext xmlns:c15="http://schemas.microsoft.com/office/drawing/2012/chart" uri="{CE6537A1-D6FC-4f65-9D91-7224C49458BB}">
                  <c15:layout/>
                </c:ext>
                <c:ext xmlns:c16="http://schemas.microsoft.com/office/drawing/2014/chart" uri="{C3380CC4-5D6E-409C-BE32-E72D297353CC}">
                  <c16:uniqueId val="{00000003-EC4C-4033-8B46-B6728CD7AF48}"/>
                </c:ext>
              </c:extLst>
            </c:dLbl>
            <c:spPr>
              <a:noFill/>
              <a:ln>
                <a:noFill/>
              </a:ln>
              <a:effectLst/>
            </c:spPr>
            <c:dLblPos val="outEnd"/>
            <c:showLegendKey val="1"/>
            <c:showVal val="1"/>
            <c:showCatName val="1"/>
            <c:showSerName val="1"/>
            <c:showPercent val="1"/>
            <c:showBubbleSize val="1"/>
            <c:showLeaderLines val="1"/>
            <c:extLst>
              <c:ext xmlns:c15="http://schemas.microsoft.com/office/drawing/2012/chart" uri="{CE6537A1-D6FC-4f65-9D91-7224C49458BB}"/>
            </c:extLst>
          </c:dLbls>
          <c:val>
            <c:numRef>
              <c:f>Лист1!$A$2:$A$3</c:f>
              <c:numCache>
                <c:formatCode>General</c:formatCode>
                <c:ptCount val="2"/>
                <c:pt idx="0">
                  <c:v>97.85</c:v>
                </c:pt>
                <c:pt idx="1">
                  <c:v>2.15</c:v>
                </c:pt>
              </c:numCache>
            </c:numRef>
          </c:val>
          <c:extLst>
            <c:ext xmlns:c16="http://schemas.microsoft.com/office/drawing/2014/chart" uri="{C3380CC4-5D6E-409C-BE32-E72D297353CC}">
              <c16:uniqueId val="{00000004-EC4C-4033-8B46-B6728CD7AF48}"/>
            </c:ext>
          </c:extLst>
        </c:ser>
        <c:dLbls>
          <c:showLegendKey val="1"/>
          <c:showVal val="1"/>
          <c:showCatName val="1"/>
          <c:showSerName val="1"/>
          <c:showPercent val="1"/>
          <c:showBubbleSize val="1"/>
          <c:showLeaderLines val="1"/>
        </c:dLbls>
        <c:firstSliceAng val="0"/>
      </c:pieChart>
    </c:plotArea>
    <c:plotVisOnly val="1"/>
    <c:dispBlanksAs val="zero"/>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manualLayout>
          <c:layoutTarget val="inner"/>
          <c:xMode val="edge"/>
          <c:yMode val="edge"/>
          <c:x val="0.14616684004807545"/>
          <c:y val="4.1650286720278935E-2"/>
          <c:w val="0.35317750889631794"/>
          <c:h val="0.88615474349003964"/>
        </c:manualLayout>
      </c:layout>
      <c:bar3DChart>
        <c:barDir val="col"/>
        <c:grouping val="standard"/>
        <c:varyColors val="0"/>
        <c:ser>
          <c:idx val="0"/>
          <c:order val="0"/>
          <c:tx>
            <c:strRef>
              <c:f>Лист1!$B$1</c:f>
              <c:strCache>
                <c:ptCount val="1"/>
                <c:pt idx="0">
                  <c:v>дефицит/профицит</c:v>
                </c:pt>
              </c:strCache>
            </c:strRef>
          </c:tx>
          <c:invertIfNegative val="0"/>
          <c:dLbls>
            <c:dLbl>
              <c:idx val="0"/>
              <c:layout>
                <c:manualLayout>
                  <c:x val="3.2067144054701034E-2"/>
                  <c:y val="2.7138010306547141E-3"/>
                </c:manualLayout>
              </c:layout>
              <c:tx>
                <c:rich>
                  <a:bodyPr/>
                  <a:lstStyle/>
                  <a:p>
                    <a:r>
                      <a:rPr lang="en-US" sz="1200" b="1" dirty="0" smtClean="0"/>
                      <a:t>7200</a:t>
                    </a:r>
                    <a:endParaRPr lang="en-US" sz="1200" b="1"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19DF-481B-8EBC-28B0E9BE6C7C}"/>
                </c:ext>
              </c:extLst>
            </c:dLbl>
            <c:dLbl>
              <c:idx val="1"/>
              <c:layout>
                <c:manualLayout>
                  <c:x val="5.3445240091168312E-3"/>
                  <c:y val="-9.9489220707900168E-17"/>
                </c:manualLayout>
              </c:layout>
              <c:spPr/>
              <c:txPr>
                <a:bodyPr/>
                <a:lstStyle/>
                <a:p>
                  <a:pPr>
                    <a:defRPr sz="1200" b="1"/>
                  </a:pPr>
                  <a:endParaRPr lang="ru-RU"/>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19DF-481B-8EBC-28B0E9BE6C7C}"/>
                </c:ext>
              </c:extLst>
            </c:dLbl>
            <c:dLbl>
              <c:idx val="2"/>
              <c:layout/>
              <c:tx>
                <c:rich>
                  <a:bodyPr/>
                  <a:lstStyle/>
                  <a:p>
                    <a:pPr>
                      <a:defRPr b="1"/>
                    </a:pPr>
                    <a:r>
                      <a:rPr lang="en-US" sz="1200" b="1" dirty="0" smtClean="0"/>
                      <a:t>0</a:t>
                    </a:r>
                    <a:endParaRPr lang="en-US" sz="1200" b="1" dirty="0"/>
                  </a:p>
                </c:rich>
              </c:tx>
              <c:sp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19DF-481B-8EBC-28B0E9BE6C7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2025</c:v>
                </c:pt>
                <c:pt idx="1">
                  <c:v>2026</c:v>
                </c:pt>
                <c:pt idx="2">
                  <c:v>2027</c:v>
                </c:pt>
              </c:numCache>
            </c:numRef>
          </c:cat>
          <c:val>
            <c:numRef>
              <c:f>Лист1!$B$2:$B$4</c:f>
              <c:numCache>
                <c:formatCode>General</c:formatCode>
                <c:ptCount val="3"/>
                <c:pt idx="0">
                  <c:v>7200</c:v>
                </c:pt>
                <c:pt idx="1">
                  <c:v>0</c:v>
                </c:pt>
                <c:pt idx="2">
                  <c:v>0</c:v>
                </c:pt>
              </c:numCache>
            </c:numRef>
          </c:val>
          <c:extLst>
            <c:ext xmlns:c16="http://schemas.microsoft.com/office/drawing/2014/chart" uri="{C3380CC4-5D6E-409C-BE32-E72D297353CC}">
              <c16:uniqueId val="{00000003-19DF-481B-8EBC-28B0E9BE6C7C}"/>
            </c:ext>
          </c:extLst>
        </c:ser>
        <c:ser>
          <c:idx val="1"/>
          <c:order val="1"/>
          <c:tx>
            <c:strRef>
              <c:f>Лист1!$C$1</c:f>
              <c:strCache>
                <c:ptCount val="1"/>
                <c:pt idx="0">
                  <c:v>расходы</c:v>
                </c:pt>
              </c:strCache>
            </c:strRef>
          </c:tx>
          <c:invertIfNegative val="0"/>
          <c:dLbls>
            <c:dLbl>
              <c:idx val="0"/>
              <c:layout>
                <c:manualLayout>
                  <c:x val="-2.7083497375328142E-2"/>
                  <c:y val="0.1937500000000001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19DF-481B-8EBC-28B0E9BE6C7C}"/>
                </c:ext>
              </c:extLst>
            </c:dLbl>
            <c:dLbl>
              <c:idx val="1"/>
              <c:layout>
                <c:manualLayout>
                  <c:x val="4.5833333333333448E-2"/>
                  <c:y val="-5.312499999999999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19DF-481B-8EBC-28B0E9BE6C7C}"/>
                </c:ext>
              </c:extLst>
            </c:dLbl>
            <c:dLbl>
              <c:idx val="2"/>
              <c:layout>
                <c:manualLayout>
                  <c:x val="6.4583333333333492E-2"/>
                  <c:y val="0.19375000000000017"/>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19DF-481B-8EBC-28B0E9BE6C7C}"/>
                </c:ext>
              </c:extLst>
            </c:dLbl>
            <c:spPr>
              <a:noFill/>
              <a:ln>
                <a:noFill/>
              </a:ln>
              <a:effectLst/>
            </c:spPr>
            <c:txPr>
              <a:bodyPr/>
              <a:lstStyle/>
              <a:p>
                <a:pPr>
                  <a:defRPr sz="1600"/>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2025</c:v>
                </c:pt>
                <c:pt idx="1">
                  <c:v>2026</c:v>
                </c:pt>
                <c:pt idx="2">
                  <c:v>2027</c:v>
                </c:pt>
              </c:numCache>
            </c:numRef>
          </c:cat>
          <c:val>
            <c:numRef>
              <c:f>Лист1!$C$2:$C$4</c:f>
              <c:numCache>
                <c:formatCode>General</c:formatCode>
                <c:ptCount val="3"/>
                <c:pt idx="0">
                  <c:v>189874.2</c:v>
                </c:pt>
                <c:pt idx="1">
                  <c:v>176553.1</c:v>
                </c:pt>
                <c:pt idx="2">
                  <c:v>182348.3</c:v>
                </c:pt>
              </c:numCache>
            </c:numRef>
          </c:val>
          <c:extLst>
            <c:ext xmlns:c16="http://schemas.microsoft.com/office/drawing/2014/chart" uri="{C3380CC4-5D6E-409C-BE32-E72D297353CC}">
              <c16:uniqueId val="{00000007-19DF-481B-8EBC-28B0E9BE6C7C}"/>
            </c:ext>
          </c:extLst>
        </c:ser>
        <c:ser>
          <c:idx val="2"/>
          <c:order val="2"/>
          <c:tx>
            <c:strRef>
              <c:f>Лист1!$D$1</c:f>
              <c:strCache>
                <c:ptCount val="1"/>
                <c:pt idx="0">
                  <c:v>доходы</c:v>
                </c:pt>
              </c:strCache>
            </c:strRef>
          </c:tx>
          <c:invertIfNegative val="0"/>
          <c:dLbls>
            <c:dLbl>
              <c:idx val="0"/>
              <c:layout>
                <c:manualLayout>
                  <c:x val="-6.4583333333333492E-2"/>
                  <c:y val="-9.3750000000000291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19DF-481B-8EBC-28B0E9BE6C7C}"/>
                </c:ext>
              </c:extLst>
            </c:dLbl>
            <c:dLbl>
              <c:idx val="1"/>
              <c:layout>
                <c:manualLayout>
                  <c:x val="-8.3333333333333523E-3"/>
                  <c:y val="0.3093750000000004"/>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19DF-481B-8EBC-28B0E9BE6C7C}"/>
                </c:ext>
              </c:extLst>
            </c:dLbl>
            <c:dLbl>
              <c:idx val="2"/>
              <c:layout>
                <c:manualLayout>
                  <c:x val="9.7916666666666763E-2"/>
                  <c:y val="-6.2500000000000064E-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19DF-481B-8EBC-28B0E9BE6C7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2025</c:v>
                </c:pt>
                <c:pt idx="1">
                  <c:v>2026</c:v>
                </c:pt>
                <c:pt idx="2">
                  <c:v>2027</c:v>
                </c:pt>
              </c:numCache>
            </c:numRef>
          </c:cat>
          <c:val>
            <c:numRef>
              <c:f>Лист1!$D$2:$D$4</c:f>
              <c:numCache>
                <c:formatCode>General</c:formatCode>
                <c:ptCount val="3"/>
                <c:pt idx="0">
                  <c:v>182674.2</c:v>
                </c:pt>
                <c:pt idx="1">
                  <c:v>176553.1</c:v>
                </c:pt>
                <c:pt idx="2">
                  <c:v>182348.3</c:v>
                </c:pt>
              </c:numCache>
            </c:numRef>
          </c:val>
          <c:extLst>
            <c:ext xmlns:c16="http://schemas.microsoft.com/office/drawing/2014/chart" uri="{C3380CC4-5D6E-409C-BE32-E72D297353CC}">
              <c16:uniqueId val="{0000000B-19DF-481B-8EBC-28B0E9BE6C7C}"/>
            </c:ext>
          </c:extLst>
        </c:ser>
        <c:dLbls>
          <c:showLegendKey val="0"/>
          <c:showVal val="0"/>
          <c:showCatName val="0"/>
          <c:showSerName val="0"/>
          <c:showPercent val="0"/>
          <c:showBubbleSize val="0"/>
        </c:dLbls>
        <c:gapWidth val="150"/>
        <c:shape val="box"/>
        <c:axId val="166022144"/>
        <c:axId val="166052608"/>
        <c:axId val="164939072"/>
      </c:bar3DChart>
      <c:catAx>
        <c:axId val="166022144"/>
        <c:scaling>
          <c:orientation val="minMax"/>
        </c:scaling>
        <c:delete val="0"/>
        <c:axPos val="b"/>
        <c:numFmt formatCode="General" sourceLinked="1"/>
        <c:majorTickMark val="out"/>
        <c:minorTickMark val="none"/>
        <c:tickLblPos val="nextTo"/>
        <c:crossAx val="166052608"/>
        <c:crosses val="autoZero"/>
        <c:auto val="1"/>
        <c:lblAlgn val="ctr"/>
        <c:lblOffset val="100"/>
        <c:noMultiLvlLbl val="0"/>
      </c:catAx>
      <c:valAx>
        <c:axId val="166052608"/>
        <c:scaling>
          <c:orientation val="minMax"/>
        </c:scaling>
        <c:delete val="0"/>
        <c:axPos val="l"/>
        <c:majorGridlines/>
        <c:numFmt formatCode="General" sourceLinked="1"/>
        <c:majorTickMark val="out"/>
        <c:minorTickMark val="none"/>
        <c:tickLblPos val="nextTo"/>
        <c:crossAx val="166022144"/>
        <c:crosses val="autoZero"/>
        <c:crossBetween val="between"/>
      </c:valAx>
      <c:serAx>
        <c:axId val="164939072"/>
        <c:scaling>
          <c:orientation val="minMax"/>
        </c:scaling>
        <c:delete val="0"/>
        <c:axPos val="b"/>
        <c:majorTickMark val="out"/>
        <c:minorTickMark val="none"/>
        <c:tickLblPos val="nextTo"/>
        <c:crossAx val="166052608"/>
        <c:crosses val="autoZero"/>
      </c:serAx>
    </c:plotArea>
    <c:legend>
      <c:legendPos val="r"/>
      <c:layout>
        <c:manualLayout>
          <c:xMode val="edge"/>
          <c:yMode val="edge"/>
          <c:x val="0.75776230314960635"/>
          <c:y val="0.32230191929133889"/>
          <c:w val="0.24223769685039406"/>
          <c:h val="0.31164591535433112"/>
        </c:manualLayout>
      </c:layout>
      <c:overlay val="0"/>
    </c:legend>
    <c:plotVisOnly val="1"/>
    <c:dispBlanksAs val="gap"/>
    <c:showDLblsOverMax val="0"/>
  </c:chart>
  <c:txPr>
    <a:bodyPr/>
    <a:lstStyle/>
    <a:p>
      <a:pPr>
        <a:defRPr sz="1800"/>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ru-RU" sz="900" dirty="0"/>
              <a:t>Структура доходов бюджета</a:t>
            </a:r>
          </a:p>
        </c:rich>
      </c:tx>
      <c:layout>
        <c:manualLayout>
          <c:xMode val="edge"/>
          <c:yMode val="edge"/>
          <c:x val="0.22516540559820886"/>
          <c:y val="3.9441259180315498E-2"/>
        </c:manualLayout>
      </c:layout>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2.7847782994872006E-2"/>
          <c:y val="0.10633341646844049"/>
          <c:w val="0.57829393225314363"/>
          <c:h val="0.79631850524874137"/>
        </c:manualLayout>
      </c:layout>
      <c:pie3DChart>
        <c:varyColors val="1"/>
        <c:ser>
          <c:idx val="0"/>
          <c:order val="0"/>
          <c:tx>
            <c:strRef>
              <c:f>Лист1!$B$1</c:f>
              <c:strCache>
                <c:ptCount val="1"/>
                <c:pt idx="0">
                  <c:v>Структура доходов бюджета</c:v>
                </c:pt>
              </c:strCache>
            </c:strRef>
          </c:tx>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Лист1!$A$2:$A$4</c:f>
              <c:strCache>
                <c:ptCount val="3"/>
                <c:pt idx="0">
                  <c:v>Налоговые</c:v>
                </c:pt>
                <c:pt idx="1">
                  <c:v>Неналоговые</c:v>
                </c:pt>
                <c:pt idx="2">
                  <c:v>Безвозмездные</c:v>
                </c:pt>
              </c:strCache>
            </c:strRef>
          </c:cat>
          <c:val>
            <c:numRef>
              <c:f>Лист1!$B$2:$B$4</c:f>
              <c:numCache>
                <c:formatCode>General</c:formatCode>
                <c:ptCount val="3"/>
                <c:pt idx="0">
                  <c:v>33.299999999999997</c:v>
                </c:pt>
                <c:pt idx="1">
                  <c:v>43.4</c:v>
                </c:pt>
                <c:pt idx="2">
                  <c:v>23.3</c:v>
                </c:pt>
              </c:numCache>
            </c:numRef>
          </c:val>
          <c:extLst>
            <c:ext xmlns:c16="http://schemas.microsoft.com/office/drawing/2014/chart" uri="{C3380CC4-5D6E-409C-BE32-E72D297353CC}">
              <c16:uniqueId val="{00000002-8AFF-4312-B66C-832D7CB3EF2D}"/>
            </c:ext>
          </c:extLst>
        </c:ser>
        <c:dLbls>
          <c:showLegendKey val="0"/>
          <c:showVal val="0"/>
          <c:showCatName val="0"/>
          <c:showSerName val="0"/>
          <c:showPercent val="0"/>
          <c:showBubbleSize val="0"/>
          <c:showLeaderLines val="1"/>
        </c:dLbls>
      </c:pie3DChart>
    </c:plotArea>
    <c:legend>
      <c:legendPos val="r"/>
      <c:layout/>
      <c:overlay val="0"/>
      <c:txPr>
        <a:bodyPr/>
        <a:lstStyle/>
        <a:p>
          <a:pPr>
            <a:defRPr sz="800"/>
          </a:pPr>
          <a:endParaRPr lang="ru-RU"/>
        </a:p>
      </c:txPr>
    </c:legend>
    <c:plotVisOnly val="1"/>
    <c:dispBlanksAs val="zero"/>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overlay val="0"/>
      <c:txPr>
        <a:bodyPr/>
        <a:lstStyle/>
        <a:p>
          <a:pPr>
            <a:defRPr sz="900"/>
          </a:pPr>
          <a:endParaRPr lang="ru-RU"/>
        </a:p>
      </c:txPr>
    </c:title>
    <c:autoTitleDeleted val="0"/>
    <c:view3D>
      <c:rotX val="30"/>
      <c:rotY val="0"/>
      <c:rAngAx val="0"/>
    </c:view3D>
    <c:floor>
      <c:thickness val="0"/>
    </c:floor>
    <c:sideWall>
      <c:thickness val="0"/>
    </c:sideWall>
    <c:backWall>
      <c:thickness val="0"/>
    </c:backWall>
    <c:plotArea>
      <c:layout>
        <c:manualLayout>
          <c:layoutTarget val="inner"/>
          <c:xMode val="edge"/>
          <c:yMode val="edge"/>
          <c:x val="0"/>
          <c:y val="1.1845358683920152E-2"/>
          <c:w val="1"/>
          <c:h val="0.88148255849452917"/>
        </c:manualLayout>
      </c:layout>
      <c:pie3DChart>
        <c:varyColors val="1"/>
        <c:ser>
          <c:idx val="0"/>
          <c:order val="0"/>
          <c:tx>
            <c:strRef>
              <c:f>Лист1!$B$1</c:f>
              <c:strCache>
                <c:ptCount val="1"/>
                <c:pt idx="0">
                  <c:v>Структура налоговых доходов</c:v>
                </c:pt>
              </c:strCache>
            </c:strRef>
          </c:tx>
          <c:explosion val="32"/>
          <c:dPt>
            <c:idx val="2"/>
            <c:bubble3D val="0"/>
            <c:explosion val="0"/>
            <c:extLst>
              <c:ext xmlns:c16="http://schemas.microsoft.com/office/drawing/2014/chart" uri="{C3380CC4-5D6E-409C-BE32-E72D297353CC}">
                <c16:uniqueId val="{00000002-DA47-4D98-B8EA-E15CD9D7166E}"/>
              </c:ext>
            </c:extLst>
          </c:dPt>
          <c:dLbls>
            <c:dLbl>
              <c:idx val="1"/>
              <c:layout>
                <c:manualLayout>
                  <c:x val="-1.6921577819649453E-2"/>
                  <c:y val="4.247113532364237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F70D-41C5-BECD-2A50F8CECD9D}"/>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Лист1!$A$2:$A$6</c:f>
              <c:strCache>
                <c:ptCount val="5"/>
                <c:pt idx="0">
                  <c:v>НДФЛ</c:v>
                </c:pt>
                <c:pt idx="1">
                  <c:v>Налог на имущество физических лиц</c:v>
                </c:pt>
                <c:pt idx="2">
                  <c:v>Земельный налог</c:v>
                </c:pt>
                <c:pt idx="3">
                  <c:v>Государственная пошлина</c:v>
                </c:pt>
                <c:pt idx="4">
                  <c:v>Акзызы</c:v>
                </c:pt>
              </c:strCache>
            </c:strRef>
          </c:cat>
          <c:val>
            <c:numRef>
              <c:f>Лист1!$B$2:$B$6</c:f>
              <c:numCache>
                <c:formatCode>General</c:formatCode>
                <c:ptCount val="5"/>
                <c:pt idx="0">
                  <c:v>40.6</c:v>
                </c:pt>
                <c:pt idx="1">
                  <c:v>8.8000000000000007</c:v>
                </c:pt>
                <c:pt idx="2">
                  <c:v>44.4</c:v>
                </c:pt>
                <c:pt idx="3">
                  <c:v>0.1</c:v>
                </c:pt>
                <c:pt idx="4">
                  <c:v>11.1</c:v>
                </c:pt>
              </c:numCache>
            </c:numRef>
          </c:val>
          <c:extLst>
            <c:ext xmlns:c16="http://schemas.microsoft.com/office/drawing/2014/chart" uri="{C3380CC4-5D6E-409C-BE32-E72D297353CC}">
              <c16:uniqueId val="{00000005-DA47-4D98-B8EA-E15CD9D7166E}"/>
            </c:ext>
          </c:extLst>
        </c:ser>
        <c:dLbls>
          <c:showLegendKey val="0"/>
          <c:showVal val="0"/>
          <c:showCatName val="0"/>
          <c:showSerName val="0"/>
          <c:showPercent val="0"/>
          <c:showBubbleSize val="0"/>
          <c:showLeaderLines val="1"/>
        </c:dLbls>
      </c:pie3DChart>
    </c:plotArea>
    <c:legend>
      <c:legendPos val="b"/>
      <c:layout>
        <c:manualLayout>
          <c:xMode val="edge"/>
          <c:yMode val="edge"/>
          <c:x val="0"/>
          <c:y val="0.57199608886983921"/>
          <c:w val="0.97014040716658789"/>
          <c:h val="0.36650768220331831"/>
        </c:manualLayout>
      </c:layout>
      <c:overlay val="0"/>
      <c:txPr>
        <a:bodyPr/>
        <a:lstStyle/>
        <a:p>
          <a:pPr>
            <a:defRPr sz="800"/>
          </a:pPr>
          <a:endParaRPr lang="ru-RU"/>
        </a:p>
      </c:txPr>
    </c:legend>
    <c:plotVisOnly val="1"/>
    <c:dispBlanksAs val="zero"/>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manualLayout>
          <c:layoutTarget val="inner"/>
          <c:xMode val="edge"/>
          <c:yMode val="edge"/>
          <c:x val="0.10554185627497632"/>
          <c:y val="0.11233431373503833"/>
          <c:w val="0.88888888888888884"/>
          <c:h val="0.52716910386201576"/>
        </c:manualLayout>
      </c:layout>
      <c:pie3DChart>
        <c:varyColors val="1"/>
        <c:ser>
          <c:idx val="0"/>
          <c:order val="0"/>
          <c:tx>
            <c:strRef>
              <c:f>Лист1!$B$1</c:f>
              <c:strCache>
                <c:ptCount val="1"/>
                <c:pt idx="0">
                  <c:v>Структура налоговых доходов</c:v>
                </c:pt>
              </c:strCache>
            </c:strRef>
          </c:tx>
          <c:explosion val="10"/>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Лист1!$A$2:$A$6</c:f>
              <c:strCache>
                <c:ptCount val="5"/>
                <c:pt idx="0">
                  <c:v>Доходы от использования имущества, находящегося в государственной и муниципальной собственности
</c:v>
                </c:pt>
                <c:pt idx="1">
                  <c:v>Доходы от оказания платных услуг (работ) и компенсации затрат государства
</c:v>
                </c:pt>
                <c:pt idx="2">
                  <c:v>Доходы от продажи материальных и нематериальных активов
</c:v>
                </c:pt>
                <c:pt idx="3">
                  <c:v>Штрафы, санкции, возмещение ущерба
</c:v>
                </c:pt>
                <c:pt idx="4">
                  <c:v>Прочие неналоговые доходы
</c:v>
                </c:pt>
              </c:strCache>
            </c:strRef>
          </c:cat>
          <c:val>
            <c:numRef>
              <c:f>Лист1!$B$2:$B$6</c:f>
              <c:numCache>
                <c:formatCode>General</c:formatCode>
                <c:ptCount val="5"/>
                <c:pt idx="0">
                  <c:v>26.3</c:v>
                </c:pt>
                <c:pt idx="1">
                  <c:v>4.7</c:v>
                </c:pt>
                <c:pt idx="2">
                  <c:v>64.900000000000006</c:v>
                </c:pt>
                <c:pt idx="3">
                  <c:v>0.06</c:v>
                </c:pt>
                <c:pt idx="4">
                  <c:v>0.3</c:v>
                </c:pt>
              </c:numCache>
            </c:numRef>
          </c:val>
          <c:extLst>
            <c:ext xmlns:c16="http://schemas.microsoft.com/office/drawing/2014/chart" uri="{C3380CC4-5D6E-409C-BE32-E72D297353CC}">
              <c16:uniqueId val="{00000003-E32F-466A-9112-1717663C6E24}"/>
            </c:ext>
          </c:extLst>
        </c:ser>
        <c:dLbls>
          <c:showLegendKey val="0"/>
          <c:showVal val="0"/>
          <c:showCatName val="0"/>
          <c:showSerName val="0"/>
          <c:showPercent val="0"/>
          <c:showBubbleSize val="0"/>
          <c:showLeaderLines val="1"/>
        </c:dLbls>
      </c:pie3DChart>
    </c:plotArea>
    <c:plotVisOnly val="1"/>
    <c:dispBlanksAs val="zero"/>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manualLayout>
          <c:layoutTarget val="inner"/>
          <c:xMode val="edge"/>
          <c:yMode val="edge"/>
          <c:x val="0"/>
          <c:y val="7.2205623154964177E-2"/>
          <c:w val="1"/>
          <c:h val="0.75515428188857725"/>
        </c:manualLayout>
      </c:layout>
      <c:pie3DChart>
        <c:varyColors val="1"/>
        <c:ser>
          <c:idx val="0"/>
          <c:order val="0"/>
          <c:tx>
            <c:strRef>
              <c:f>Лист1!$B$1</c:f>
              <c:strCache>
                <c:ptCount val="1"/>
                <c:pt idx="0">
                  <c:v>Структура налоговых доходов</c:v>
                </c:pt>
              </c:strCache>
            </c:strRef>
          </c:tx>
          <c:dPt>
            <c:idx val="2"/>
            <c:bubble3D val="0"/>
            <c:explosion val="11"/>
            <c:extLst>
              <c:ext xmlns:c16="http://schemas.microsoft.com/office/drawing/2014/chart" uri="{C3380CC4-5D6E-409C-BE32-E72D297353CC}">
                <c16:uniqueId val="{00000000-0703-49E8-8401-88389D3DA0FC}"/>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Лист1!$A$2:$A$6</c:f>
              <c:strCache>
                <c:ptCount val="5"/>
                <c:pt idx="0">
                  <c:v>Дотации на выравнивание бюджетной обеспеченности
</c:v>
                </c:pt>
                <c:pt idx="1">
                  <c:v>Субсидии</c:v>
                </c:pt>
                <c:pt idx="2">
                  <c:v>Субвенции бюджетам субъектов Российской Федерации и муниципальных образований</c:v>
                </c:pt>
                <c:pt idx="3">
                  <c:v>Иные межбюджетные трансферты</c:v>
                </c:pt>
                <c:pt idx="4">
                  <c:v>Прочие безвозмездные поступления</c:v>
                </c:pt>
              </c:strCache>
            </c:strRef>
          </c:cat>
          <c:val>
            <c:numRef>
              <c:f>Лист1!$B$2:$B$6</c:f>
              <c:numCache>
                <c:formatCode>General</c:formatCode>
                <c:ptCount val="5"/>
                <c:pt idx="0">
                  <c:v>70.3</c:v>
                </c:pt>
                <c:pt idx="1">
                  <c:v>18.5</c:v>
                </c:pt>
                <c:pt idx="2">
                  <c:v>1.8</c:v>
                </c:pt>
                <c:pt idx="3">
                  <c:v>9.4</c:v>
                </c:pt>
                <c:pt idx="4">
                  <c:v>0.02</c:v>
                </c:pt>
              </c:numCache>
            </c:numRef>
          </c:val>
          <c:extLst>
            <c:ext xmlns:c16="http://schemas.microsoft.com/office/drawing/2014/chart" uri="{C3380CC4-5D6E-409C-BE32-E72D297353CC}">
              <c16:uniqueId val="{00000003-0703-49E8-8401-88389D3DA0FC}"/>
            </c:ext>
          </c:extLst>
        </c:ser>
        <c:dLbls>
          <c:showLegendKey val="0"/>
          <c:showVal val="0"/>
          <c:showCatName val="0"/>
          <c:showSerName val="0"/>
          <c:showPercent val="0"/>
          <c:showBubbleSize val="0"/>
          <c:showLeaderLines val="1"/>
        </c:dLbls>
      </c:pie3DChart>
    </c:plotArea>
    <c:plotVisOnly val="1"/>
    <c:dispBlanksAs val="zero"/>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1"/>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'Структура расходов по отраслям'!$B$4</c:f>
              <c:strCache>
                <c:ptCount val="1"/>
                <c:pt idx="0">
                  <c:v>2025</c:v>
                </c:pt>
              </c:strCache>
            </c:strRef>
          </c:tx>
          <c:invertIfNegative val="0"/>
          <c:dLbls>
            <c:dLbl>
              <c:idx val="0"/>
              <c:layout/>
              <c:tx>
                <c:rich>
                  <a:bodyPr/>
                  <a:lstStyle/>
                  <a:p>
                    <a:r>
                      <a:rPr lang="en-US" dirty="0" smtClean="0"/>
                      <a:t>18,1</a:t>
                    </a:r>
                  </a:p>
                  <a:p>
                    <a:r>
                      <a:rPr lang="en-US"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7A88-4855-8513-9A67C6DAEDF0}"/>
                </c:ext>
              </c:extLst>
            </c:dLbl>
            <c:dLbl>
              <c:idx val="1"/>
              <c:layout/>
              <c:tx>
                <c:rich>
                  <a:bodyPr/>
                  <a:lstStyle/>
                  <a:p>
                    <a:r>
                      <a:rPr lang="en-US" dirty="0" smtClean="0"/>
                      <a:t>0,3%</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7A88-4855-8513-9A67C6DAEDF0}"/>
                </c:ext>
              </c:extLst>
            </c:dLbl>
            <c:dLbl>
              <c:idx val="2"/>
              <c:layout/>
              <c:tx>
                <c:rich>
                  <a:bodyPr/>
                  <a:lstStyle/>
                  <a:p>
                    <a:r>
                      <a:rPr lang="en-US" dirty="0" smtClean="0"/>
                      <a:t> 1,0</a:t>
                    </a:r>
                  </a:p>
                  <a:p>
                    <a:r>
                      <a:rPr lang="en-US"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7A88-4855-8513-9A67C6DAEDF0}"/>
                </c:ext>
              </c:extLst>
            </c:dLbl>
            <c:dLbl>
              <c:idx val="3"/>
              <c:layout/>
              <c:tx>
                <c:rich>
                  <a:bodyPr/>
                  <a:lstStyle/>
                  <a:p>
                    <a:r>
                      <a:rPr lang="en-US" dirty="0" smtClean="0"/>
                      <a:t>12,7%</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7A88-4855-8513-9A67C6DAEDF0}"/>
                </c:ext>
              </c:extLst>
            </c:dLbl>
            <c:dLbl>
              <c:idx val="4"/>
              <c:layout/>
              <c:tx>
                <c:rich>
                  <a:bodyPr/>
                  <a:lstStyle/>
                  <a:p>
                    <a:r>
                      <a:rPr lang="en-US" dirty="0" smtClean="0"/>
                      <a:t>35,2</a:t>
                    </a:r>
                  </a:p>
                  <a:p>
                    <a:r>
                      <a:rPr lang="en-US"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7A88-4855-8513-9A67C6DAEDF0}"/>
                </c:ext>
              </c:extLst>
            </c:dLbl>
            <c:dLbl>
              <c:idx val="5"/>
              <c:layout/>
              <c:tx>
                <c:rich>
                  <a:bodyPr/>
                  <a:lstStyle/>
                  <a:p>
                    <a:r>
                      <a:rPr lang="en-US" smtClean="0"/>
                      <a:t>0,1%</a:t>
                    </a:r>
                    <a:endParaRPr lang="en-US"/>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7A88-4855-8513-9A67C6DAEDF0}"/>
                </c:ext>
              </c:extLst>
            </c:dLbl>
            <c:dLbl>
              <c:idx val="6"/>
              <c:layout>
                <c:manualLayout>
                  <c:x val="4.8766714119282129E-3"/>
                  <c:y val="1.9816900422220909E-2"/>
                </c:manualLayout>
              </c:layout>
              <c:tx>
                <c:rich>
                  <a:bodyPr/>
                  <a:lstStyle/>
                  <a:p>
                    <a:r>
                      <a:rPr lang="en-US" dirty="0" smtClean="0"/>
                      <a:t>29,8</a:t>
                    </a:r>
                  </a:p>
                  <a:p>
                    <a:endParaRPr lang="en-US" dirty="0" smtClean="0"/>
                  </a:p>
                  <a:p>
                    <a:r>
                      <a:rPr lang="en-US"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7A88-4855-8513-9A67C6DAEDF0}"/>
                </c:ext>
              </c:extLst>
            </c:dLbl>
            <c:dLbl>
              <c:idx val="7"/>
              <c:layout/>
              <c:tx>
                <c:rich>
                  <a:bodyPr/>
                  <a:lstStyle/>
                  <a:p>
                    <a:r>
                      <a:rPr lang="en-US" dirty="0" smtClean="0"/>
                      <a:t>0,2%</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7A88-4855-8513-9A67C6DAEDF0}"/>
                </c:ext>
              </c:extLst>
            </c:dLbl>
            <c:dLbl>
              <c:idx val="8"/>
              <c:layout/>
              <c:tx>
                <c:rich>
                  <a:bodyPr/>
                  <a:lstStyle/>
                  <a:p>
                    <a:r>
                      <a:rPr lang="en-US" dirty="0" smtClean="0"/>
                      <a:t>2,0</a:t>
                    </a:r>
                  </a:p>
                  <a:p>
                    <a:r>
                      <a:rPr lang="en-US" dirty="0" smtClean="0"/>
                      <a:t>%</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7A88-4855-8513-9A67C6DAEDF0}"/>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'Структура расходов по отраслям'!$A$5:$A$13</c:f>
              <c:strCache>
                <c:ptCount val="9"/>
                <c:pt idx="0">
                  <c:v>Общегосударственные вопросы</c:v>
                </c:pt>
                <c:pt idx="1">
                  <c:v>Национальная оборона</c:v>
                </c:pt>
                <c:pt idx="2">
                  <c:v>Национальная безопасностоь</c:v>
                </c:pt>
                <c:pt idx="3">
                  <c:v>Национальная экономика</c:v>
                </c:pt>
                <c:pt idx="4">
                  <c:v>Жилищно-коммунальное хозяйство</c:v>
                </c:pt>
                <c:pt idx="5">
                  <c:v>образование</c:v>
                </c:pt>
                <c:pt idx="6">
                  <c:v>Культура, кинематография</c:v>
                </c:pt>
                <c:pt idx="7">
                  <c:v>физическая культура и спорт</c:v>
                </c:pt>
                <c:pt idx="8">
                  <c:v>Социальная политика</c:v>
                </c:pt>
              </c:strCache>
            </c:strRef>
          </c:cat>
          <c:val>
            <c:numRef>
              <c:f>'Структура расходов по отраслям'!$B$5:$B$13</c:f>
              <c:numCache>
                <c:formatCode>#,##0.00</c:formatCode>
                <c:ptCount val="9"/>
                <c:pt idx="0">
                  <c:v>20</c:v>
                </c:pt>
                <c:pt idx="1">
                  <c:v>0.4</c:v>
                </c:pt>
                <c:pt idx="2">
                  <c:v>1.9</c:v>
                </c:pt>
                <c:pt idx="3">
                  <c:v>15.1</c:v>
                </c:pt>
                <c:pt idx="4">
                  <c:v>34</c:v>
                </c:pt>
                <c:pt idx="5">
                  <c:v>0.1</c:v>
                </c:pt>
                <c:pt idx="6">
                  <c:v>25.4</c:v>
                </c:pt>
                <c:pt idx="7">
                  <c:v>0.3</c:v>
                </c:pt>
                <c:pt idx="8">
                  <c:v>2.6</c:v>
                </c:pt>
              </c:numCache>
            </c:numRef>
          </c:val>
          <c:extLst>
            <c:ext xmlns:c16="http://schemas.microsoft.com/office/drawing/2014/chart" uri="{C3380CC4-5D6E-409C-BE32-E72D297353CC}">
              <c16:uniqueId val="{00000004-3823-4F9F-BF6F-9B68E520E5ED}"/>
            </c:ext>
          </c:extLst>
        </c:ser>
        <c:dLbls>
          <c:showLegendKey val="0"/>
          <c:showVal val="0"/>
          <c:showCatName val="0"/>
          <c:showSerName val="0"/>
          <c:showPercent val="0"/>
          <c:showBubbleSize val="0"/>
        </c:dLbls>
        <c:gapWidth val="100"/>
        <c:shape val="cylinder"/>
        <c:axId val="172507136"/>
        <c:axId val="172508672"/>
        <c:axId val="172492544"/>
      </c:bar3DChart>
      <c:catAx>
        <c:axId val="172507136"/>
        <c:scaling>
          <c:orientation val="minMax"/>
        </c:scaling>
        <c:delete val="0"/>
        <c:axPos val="b"/>
        <c:numFmt formatCode="General" sourceLinked="0"/>
        <c:majorTickMark val="out"/>
        <c:minorTickMark val="none"/>
        <c:tickLblPos val="nextTo"/>
        <c:crossAx val="172508672"/>
        <c:crosses val="autoZero"/>
        <c:auto val="1"/>
        <c:lblAlgn val="ctr"/>
        <c:lblOffset val="100"/>
        <c:noMultiLvlLbl val="0"/>
      </c:catAx>
      <c:valAx>
        <c:axId val="172508672"/>
        <c:scaling>
          <c:orientation val="minMax"/>
        </c:scaling>
        <c:delete val="0"/>
        <c:axPos val="l"/>
        <c:majorGridlines/>
        <c:numFmt formatCode="#,##0.00" sourceLinked="1"/>
        <c:majorTickMark val="out"/>
        <c:minorTickMark val="none"/>
        <c:tickLblPos val="nextTo"/>
        <c:crossAx val="172507136"/>
        <c:crosses val="autoZero"/>
        <c:crossBetween val="between"/>
      </c:valAx>
      <c:serAx>
        <c:axId val="172492544"/>
        <c:scaling>
          <c:orientation val="minMax"/>
        </c:scaling>
        <c:delete val="0"/>
        <c:axPos val="b"/>
        <c:majorTickMark val="out"/>
        <c:minorTickMark val="none"/>
        <c:tickLblPos val="nextTo"/>
        <c:crossAx val="172508672"/>
        <c:crosses val="autoZero"/>
      </c:serAx>
    </c:plotArea>
    <c:legend>
      <c:legendPos val="r"/>
      <c:layout/>
      <c:overlay val="0"/>
    </c:legend>
    <c:plotVisOnly val="1"/>
    <c:dispBlanksAs val="zero"/>
    <c:showDLblsOverMax val="0"/>
  </c:chart>
  <c:txPr>
    <a:bodyPr/>
    <a:lstStyle/>
    <a:p>
      <a:pPr>
        <a:defRPr sz="1800"/>
      </a:pPr>
      <a:endParaRPr lang="ru-RU"/>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Constantia" pitchFamily="18" charset="0"/>
              </a:defRPr>
            </a:lvl1pPr>
          </a:lstStyle>
          <a:p>
            <a:endParaRPr lang="ru-RU"/>
          </a:p>
        </p:txBody>
      </p:sp>
      <p:sp>
        <p:nvSpPr>
          <p:cNvPr id="4096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Constantia" pitchFamily="18" charset="0"/>
              </a:defRPr>
            </a:lvl1pPr>
          </a:lstStyle>
          <a:p>
            <a:fld id="{DA3CAC49-80B7-4ED2-ADA0-DC959BDA7A31}" type="datetimeFigureOut">
              <a:rPr lang="ru-RU"/>
              <a:pPr/>
              <a:t>10.03.2025</a:t>
            </a:fld>
            <a:endParaRPr lang="ru-RU"/>
          </a:p>
        </p:txBody>
      </p:sp>
      <p:sp>
        <p:nvSpPr>
          <p:cNvPr id="4096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Constantia" pitchFamily="18" charset="0"/>
              </a:defRPr>
            </a:lvl1pPr>
          </a:lstStyle>
          <a:p>
            <a:endParaRPr lang="ru-RU"/>
          </a:p>
        </p:txBody>
      </p:sp>
      <p:sp>
        <p:nvSpPr>
          <p:cNvPr id="4096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Constantia" pitchFamily="18" charset="0"/>
              </a:defRPr>
            </a:lvl1pPr>
          </a:lstStyle>
          <a:p>
            <a:fld id="{34CBEE41-8B28-4AA7-9813-53953AF1987D}" type="slidenum">
              <a:rPr lang="ru-RU"/>
              <a:pPr/>
              <a:t>‹#›</a:t>
            </a:fld>
            <a:endParaRPr lang="ru-RU"/>
          </a:p>
        </p:txBody>
      </p:sp>
    </p:spTree>
    <p:extLst>
      <p:ext uri="{BB962C8B-B14F-4D97-AF65-F5344CB8AC3E}">
        <p14:creationId xmlns:p14="http://schemas.microsoft.com/office/powerpoint/2010/main" val="3162794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Constantia" pitchFamily="18" charset="0"/>
              </a:defRPr>
            </a:lvl1pPr>
          </a:lstStyle>
          <a:p>
            <a:endParaRPr lang="ru-RU"/>
          </a:p>
        </p:txBody>
      </p:sp>
      <p:sp>
        <p:nvSpPr>
          <p:cNvPr id="3993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Constantia" pitchFamily="18" charset="0"/>
              </a:defRPr>
            </a:lvl1pPr>
          </a:lstStyle>
          <a:p>
            <a:fld id="{2F546AAC-9A63-4A4F-85FE-FF89BC26A77C}" type="datetimeFigureOut">
              <a:rPr lang="ru-RU"/>
              <a:pPr/>
              <a:t>10.03.2025</a:t>
            </a:fld>
            <a:endParaRPr lang="ru-RU"/>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994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994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Constantia" pitchFamily="18" charset="0"/>
              </a:defRPr>
            </a:lvl1pPr>
          </a:lstStyle>
          <a:p>
            <a:endParaRPr lang="ru-RU"/>
          </a:p>
        </p:txBody>
      </p:sp>
      <p:sp>
        <p:nvSpPr>
          <p:cNvPr id="3994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Constantia" pitchFamily="18" charset="0"/>
              </a:defRPr>
            </a:lvl1pPr>
          </a:lstStyle>
          <a:p>
            <a:fld id="{377EF395-FBB7-42F2-BF0A-7AEDE6C5FF30}" type="slidenum">
              <a:rPr lang="ru-RU"/>
              <a:pPr/>
              <a:t>‹#›</a:t>
            </a:fld>
            <a:endParaRPr lang="ru-RU"/>
          </a:p>
        </p:txBody>
      </p:sp>
    </p:spTree>
    <p:extLst>
      <p:ext uri="{BB962C8B-B14F-4D97-AF65-F5344CB8AC3E}">
        <p14:creationId xmlns:p14="http://schemas.microsoft.com/office/powerpoint/2010/main" val="366735112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endParaRPr lang="ru-RU"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77EF395-FBB7-42F2-BF0A-7AEDE6C5FF30}" type="slidenum">
              <a:rPr lang="ru-RU" smtClean="0"/>
              <a:pPr/>
              <a:t>18</a:t>
            </a:fld>
            <a:endParaRPr lang="ru-RU"/>
          </a:p>
        </p:txBody>
      </p:sp>
    </p:spTree>
    <p:extLst>
      <p:ext uri="{BB962C8B-B14F-4D97-AF65-F5344CB8AC3E}">
        <p14:creationId xmlns:p14="http://schemas.microsoft.com/office/powerpoint/2010/main" val="1357008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p:txBody>
          <a:bodyPr/>
          <a:lstStyle/>
          <a:p>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pPr>
              <a:defRPr/>
            </a:pPr>
            <a:fld id="{42F291A6-B5BA-46A3-8379-87FFC55DC0E3}" type="datetimeFigureOut">
              <a:rPr lang="ru-RU" smtClean="0"/>
              <a:pPr>
                <a:defRPr/>
              </a:pPr>
              <a:t>10.03.2025</a:t>
            </a:fld>
            <a:endParaRPr lang="ru-RU"/>
          </a:p>
        </p:txBody>
      </p:sp>
      <p:sp>
        <p:nvSpPr>
          <p:cNvPr id="5" name="Footer Placeholder 4"/>
          <p:cNvSpPr>
            <a:spLocks noGrp="1"/>
          </p:cNvSpPr>
          <p:nvPr>
            <p:ph type="ftr" sz="quarter" idx="11"/>
          </p:nvPr>
        </p:nvSpPr>
        <p:spPr/>
        <p:txBody>
          <a:bodyPr/>
          <a:lstStyle>
            <a:lvl1pPr>
              <a:defRPr>
                <a:solidFill>
                  <a:srgbClr val="FFFFFF"/>
                </a:solidFill>
              </a:defRPr>
            </a:lvl1pPr>
          </a:lstStyle>
          <a:p>
            <a:pPr>
              <a:defRPr/>
            </a:pPr>
            <a:endParaRPr lang="ru-RU"/>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a:defRPr/>
            </a:pPr>
            <a:fld id="{139A3653-77B2-4EDF-9457-48A88D63CDB6}" type="slidenum">
              <a:rPr lang="ru-RU" smtClean="0"/>
              <a:pPr>
                <a:defRPr/>
              </a:pPr>
              <a:t>‹#›</a:t>
            </a:fld>
            <a:endParaRPr lang="ru-RU"/>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0573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A755F765-080D-4A38-82FC-0AE646C1E4E9}" type="datetimeFigureOut">
              <a:rPr lang="ru-RU" smtClean="0"/>
              <a:pPr>
                <a:defRPr/>
              </a:pPr>
              <a:t>10.03.2025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6F583BFB-FF5A-4AFC-AD49-1D67FC1FCCEC}" type="slidenum">
              <a:rPr lang="ru-RU" smtClean="0"/>
              <a:pPr>
                <a:defRPr/>
              </a:pPr>
              <a:t>‹#›</a:t>
            </a:fld>
            <a:endParaRPr lang="ru-RU"/>
          </a:p>
        </p:txBody>
      </p:sp>
    </p:spTree>
    <p:extLst>
      <p:ext uri="{BB962C8B-B14F-4D97-AF65-F5344CB8AC3E}">
        <p14:creationId xmlns:p14="http://schemas.microsoft.com/office/powerpoint/2010/main" val="2659900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4FAED6C3-6D7B-4EFA-B23A-E9491D7E7429}" type="datetimeFigureOut">
              <a:rPr lang="ru-RU" smtClean="0"/>
              <a:pPr>
                <a:defRPr/>
              </a:pPr>
              <a:t>10.03.2025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CD1881CC-E07D-492E-AA31-CFFD6118B349}" type="slidenum">
              <a:rPr lang="ru-RU" smtClean="0"/>
              <a:pPr>
                <a:defRPr/>
              </a:pPr>
              <a:t>‹#›</a:t>
            </a:fld>
            <a:endParaRPr lang="ru-RU"/>
          </a:p>
        </p:txBody>
      </p:sp>
    </p:spTree>
    <p:extLst>
      <p:ext uri="{BB962C8B-B14F-4D97-AF65-F5344CB8AC3E}">
        <p14:creationId xmlns:p14="http://schemas.microsoft.com/office/powerpoint/2010/main" val="3043883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FC7D3212-87C7-4CB2-A175-26985089D53A}" type="datetimeFigureOut">
              <a:rPr lang="ru-RU" smtClean="0"/>
              <a:pPr>
                <a:defRPr/>
              </a:pPr>
              <a:t>10.03.2025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C927DA52-8609-4CF3-976D-2D8A93914695}" type="slidenum">
              <a:rPr lang="ru-RU" smtClean="0"/>
              <a:pPr>
                <a:defRPr/>
              </a:pPr>
              <a:t>‹#›</a:t>
            </a:fld>
            <a:endParaRPr lang="ru-RU"/>
          </a:p>
        </p:txBody>
      </p:sp>
    </p:spTree>
    <p:extLst>
      <p:ext uri="{BB962C8B-B14F-4D97-AF65-F5344CB8AC3E}">
        <p14:creationId xmlns:p14="http://schemas.microsoft.com/office/powerpoint/2010/main" val="4190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8810B672-B7D0-449A-A620-6223B8627FA2}" type="datetimeFigureOut">
              <a:rPr lang="ru-RU" smtClean="0"/>
              <a:pPr>
                <a:defRPr/>
              </a:pPr>
              <a:t>10.03.2025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2CFEBA0A-D762-42AD-B2DA-6523A769CE4D}" type="slidenum">
              <a:rPr lang="ru-RU" smtClean="0"/>
              <a:pPr>
                <a:defRPr/>
              </a:pPr>
              <a:t>‹#›</a:t>
            </a:fld>
            <a:endParaRPr lang="ru-RU"/>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9726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fld id="{9E399DEB-E318-471B-8C06-C6D87A4EE682}" type="datetimeFigureOut">
              <a:rPr lang="ru-RU" smtClean="0"/>
              <a:pPr>
                <a:defRPr/>
              </a:pPr>
              <a:t>10.03.2025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7A23BD4D-C30A-44AA-8BE7-73ACB87ECE3F}" type="slidenum">
              <a:rPr lang="ru-RU" smtClean="0"/>
              <a:pPr>
                <a:defRPr/>
              </a:pPr>
              <a:t>‹#›</a:t>
            </a:fld>
            <a:endParaRPr lang="ru-RU"/>
          </a:p>
        </p:txBody>
      </p:sp>
    </p:spTree>
    <p:extLst>
      <p:ext uri="{BB962C8B-B14F-4D97-AF65-F5344CB8AC3E}">
        <p14:creationId xmlns:p14="http://schemas.microsoft.com/office/powerpoint/2010/main" val="3584546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fld id="{9B6ACE37-B2D2-44B0-B6B9-6A193B83E61E}" type="datetimeFigureOut">
              <a:rPr lang="ru-RU" smtClean="0"/>
              <a:pPr>
                <a:defRPr/>
              </a:pPr>
              <a:t>10.03.2025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B225654C-C303-4D46-A01B-1B2D477CCE55}" type="slidenum">
              <a:rPr lang="ru-RU" smtClean="0"/>
              <a:pPr>
                <a:defRPr/>
              </a:pPr>
              <a:t>‹#›</a:t>
            </a:fld>
            <a:endParaRPr lang="ru-RU"/>
          </a:p>
        </p:txBody>
      </p:sp>
    </p:spTree>
    <p:extLst>
      <p:ext uri="{BB962C8B-B14F-4D97-AF65-F5344CB8AC3E}">
        <p14:creationId xmlns:p14="http://schemas.microsoft.com/office/powerpoint/2010/main" val="1779765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fld id="{F615D620-9C94-491D-B90D-749815CFEA4B}" type="datetimeFigureOut">
              <a:rPr lang="ru-RU" smtClean="0"/>
              <a:pPr>
                <a:defRPr/>
              </a:pPr>
              <a:t>10.03.2025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3E4446A4-AB0F-4175-B690-FC5DE0D1378D}" type="slidenum">
              <a:rPr lang="ru-RU" smtClean="0"/>
              <a:pPr>
                <a:defRPr/>
              </a:pPr>
              <a:t>‹#›</a:t>
            </a:fld>
            <a:endParaRPr lang="ru-RU"/>
          </a:p>
        </p:txBody>
      </p:sp>
    </p:spTree>
    <p:extLst>
      <p:ext uri="{BB962C8B-B14F-4D97-AF65-F5344CB8AC3E}">
        <p14:creationId xmlns:p14="http://schemas.microsoft.com/office/powerpoint/2010/main" val="596303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0472137-01E8-45CC-A35B-B7BDB99A54F8}" type="datetimeFigureOut">
              <a:rPr lang="ru-RU" smtClean="0"/>
              <a:pPr>
                <a:defRPr/>
              </a:pPr>
              <a:t>10.03.2025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5AE50828-2CAB-4D14-8B19-D146112CD79D}" type="slidenum">
              <a:rPr lang="ru-RU" smtClean="0"/>
              <a:pPr>
                <a:defRPr/>
              </a:pPr>
              <a:t>‹#›</a:t>
            </a:fld>
            <a:endParaRPr lang="ru-RU"/>
          </a:p>
        </p:txBody>
      </p:sp>
    </p:spTree>
    <p:extLst>
      <p:ext uri="{BB962C8B-B14F-4D97-AF65-F5344CB8AC3E}">
        <p14:creationId xmlns:p14="http://schemas.microsoft.com/office/powerpoint/2010/main" val="912278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ru-RU" smtClean="0"/>
              <a:t>Образец заголовка</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D5F3AE50-F3B8-4F45-890B-882A6546426C}" type="datetimeFigureOut">
              <a:rPr lang="ru-RU" smtClean="0"/>
              <a:pPr>
                <a:defRPr/>
              </a:pPr>
              <a:t>10.03.2025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29BCC13-983E-44E0-B0A1-EA3BE0DC6E1B}" type="slidenum">
              <a:rPr lang="ru-RU" smtClean="0"/>
              <a:pPr>
                <a:defRPr/>
              </a:pPr>
              <a:t>‹#›</a:t>
            </a:fld>
            <a:endParaRPr lang="ru-RU"/>
          </a:p>
        </p:txBody>
      </p:sp>
    </p:spTree>
    <p:extLst>
      <p:ext uri="{BB962C8B-B14F-4D97-AF65-F5344CB8AC3E}">
        <p14:creationId xmlns:p14="http://schemas.microsoft.com/office/powerpoint/2010/main" val="2672379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11731E96-775B-4EB2-9C40-534E38A926FB}" type="datetimeFigureOut">
              <a:rPr lang="ru-RU" smtClean="0"/>
              <a:pPr>
                <a:defRPr/>
              </a:pPr>
              <a:t>10.03.2025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DD1326D-7C3E-4E1D-A9F6-B59B622EB43F}" type="slidenum">
              <a:rPr lang="ru-RU" smtClean="0"/>
              <a:pPr>
                <a:defRPr/>
              </a:pPr>
              <a:t>‹#›</a:t>
            </a:fld>
            <a:endParaRPr lang="ru-RU"/>
          </a:p>
        </p:txBody>
      </p:sp>
    </p:spTree>
    <p:extLst>
      <p:ext uri="{BB962C8B-B14F-4D97-AF65-F5344CB8AC3E}">
        <p14:creationId xmlns:p14="http://schemas.microsoft.com/office/powerpoint/2010/main" val="1371372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pPr>
              <a:defRPr/>
            </a:pPr>
            <a:fld id="{E56FBC7E-5C50-4362-8944-99741943EE2C}" type="datetimeFigureOut">
              <a:rPr lang="ru-RU" smtClean="0"/>
              <a:pPr>
                <a:defRPr/>
              </a:pPr>
              <a:t>10.03.2025</a:t>
            </a:fld>
            <a:endParaRPr lang="ru-RU"/>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pPr>
              <a:defRPr/>
            </a:pPr>
            <a:endParaRPr lang="ru-RU"/>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pPr>
              <a:defRPr/>
            </a:pPr>
            <a:fld id="{7F993312-7490-4D28-911F-AE7DC2059D71}" type="slidenum">
              <a:rPr lang="ru-RU" smtClean="0"/>
              <a:pPr>
                <a:defRPr/>
              </a:pPr>
              <a:t>‹#›</a:t>
            </a:fld>
            <a:endParaRPr lang="ru-RU"/>
          </a:p>
        </p:txBody>
      </p:sp>
    </p:spTree>
    <p:extLst>
      <p:ext uri="{BB962C8B-B14F-4D97-AF65-F5344CB8AC3E}">
        <p14:creationId xmlns:p14="http://schemas.microsoft.com/office/powerpoint/2010/main" val="2633709762"/>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chart" Target="../charts/chart5.xml"/><Relationship Id="rId4" Type="http://schemas.openxmlformats.org/officeDocument/2006/relationships/chart" Target="../charts/chart4.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chart" Target="../charts/char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6.pn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15616" y="5085184"/>
            <a:ext cx="7056784" cy="648072"/>
          </a:xfrm>
        </p:spPr>
        <p:txBody>
          <a:bodyPr>
            <a:normAutofit/>
          </a:bodyPr>
          <a:lstStyle/>
          <a:p>
            <a:pPr algn="ctr"/>
            <a:r>
              <a:rPr lang="ru-RU" sz="1400" dirty="0" smtClean="0">
                <a:solidFill>
                  <a:schemeClr val="accent1">
                    <a:lumMod val="50000"/>
                  </a:schemeClr>
                </a:solidFill>
                <a:effectLst/>
              </a:rPr>
              <a:t>МО Мгинское городское поселение Кировского муниципального района Ленинградской области на 2025 год и на плановый период2026 и 2027 годов</a:t>
            </a:r>
            <a:endParaRPr lang="ru-RU" sz="1400" dirty="0">
              <a:solidFill>
                <a:schemeClr val="accent1">
                  <a:lumMod val="50000"/>
                </a:schemeClr>
              </a:solidFill>
              <a:effectLst/>
            </a:endParaRPr>
          </a:p>
        </p:txBody>
      </p:sp>
      <p:sp>
        <p:nvSpPr>
          <p:cNvPr id="1028" name="Подзаголовок 2"/>
          <p:cNvSpPr>
            <a:spLocks noGrp="1"/>
          </p:cNvSpPr>
          <p:nvPr>
            <p:ph type="subTitle" idx="1"/>
          </p:nvPr>
        </p:nvSpPr>
        <p:spPr>
          <a:xfrm>
            <a:off x="1331640" y="3645024"/>
            <a:ext cx="6696397" cy="720080"/>
          </a:xfrm>
        </p:spPr>
        <p:txBody>
          <a:bodyPr>
            <a:normAutofit/>
          </a:bodyPr>
          <a:lstStyle/>
          <a:p>
            <a:pPr marL="136525" algn="ctr">
              <a:lnSpc>
                <a:spcPct val="80000"/>
              </a:lnSpc>
            </a:pPr>
            <a:endParaRPr lang="ru-RU" sz="1400" dirty="0" smtClean="0">
              <a:latin typeface="Times New Roman" panose="02020603050405020304" pitchFamily="18" charset="0"/>
              <a:cs typeface="Times New Roman" panose="02020603050405020304" pitchFamily="18" charset="0"/>
            </a:endParaRPr>
          </a:p>
          <a:p>
            <a:pPr marL="136525" algn="ctr">
              <a:lnSpc>
                <a:spcPct val="80000"/>
              </a:lnSpc>
            </a:pPr>
            <a:r>
              <a:rPr lang="ru-RU" sz="2500" dirty="0" smtClean="0">
                <a:solidFill>
                  <a:schemeClr val="accent1">
                    <a:lumMod val="50000"/>
                  </a:schemeClr>
                </a:solidFill>
                <a:latin typeface="+mj-lt"/>
                <a:ea typeface="+mj-ea"/>
                <a:cs typeface="+mj-cs"/>
              </a:rPr>
              <a:t>БЮДЖЕТ ДЛЯ  ГРАЖДАН</a:t>
            </a:r>
          </a:p>
        </p:txBody>
      </p:sp>
      <p:pic>
        <p:nvPicPr>
          <p:cNvPr id="1026" name="SapphireHiddenControl" hidden="1"/>
          <p:cNvPicPr preferRelativeResize="0">
            <a:picLocks noChangeArrowheads="1" noChangeShapeType="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6096000" cy="4067175"/>
          </a:xfrm>
          <a:prstGeom prst="rect">
            <a:avLst/>
          </a:prstGeom>
          <a:noFill/>
          <a:ln>
            <a:noFill/>
          </a:ln>
          <a:extLst>
            <a:ext uri="{91240B29-F687-4F45-9708-019B960494DF}">
              <a14:hiddenLine xmlns:a14="http://schemas.microsoft.com/office/drawing/2010/main" w="9525">
                <a:noFill/>
                <a:miter lim="800000"/>
                <a:headEnd/>
                <a:tailEnd/>
              </a14:hiddenLine>
            </a:ext>
          </a:extLst>
        </p:spPr>
      </p:pic>
      <p:pic>
        <p:nvPicPr>
          <p:cNvPr id="7" name="Рисунок 6" descr="https://images.vector-images.com/47/mga_pos_coa.gi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7904" y="548680"/>
            <a:ext cx="1944216" cy="253821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2801643" y="-140732"/>
            <a:ext cx="3540713" cy="73866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50850" algn="ctr" defTabSz="914400" rtl="0" eaLnBrk="1" fontAlgn="base" latinLnBrk="0" hangingPunct="1">
              <a:lnSpc>
                <a:spcPct val="100000"/>
              </a:lnSpc>
              <a:spcBef>
                <a:spcPct val="0"/>
              </a:spcBef>
              <a:spcAft>
                <a:spcPct val="0"/>
              </a:spcAft>
              <a:buClrTx/>
              <a:buSzTx/>
              <a:buFontTx/>
              <a:buNone/>
              <a:tabLst/>
            </a:pPr>
            <a:endParaRPr lang="ru-RU" sz="1400" b="1" dirty="0" smtClean="0">
              <a:latin typeface="Arial" pitchFamily="34" charset="0"/>
              <a:ea typeface="Times New Roman" pitchFamily="18" charset="0"/>
              <a:cs typeface="Arial" pitchFamily="34" charset="0"/>
            </a:endParaRPr>
          </a:p>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Земельные ресурсы поселения:</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7kihLieq1vk (1)"/>
          <p:cNvPicPr/>
          <p:nvPr/>
        </p:nvPicPr>
        <p:blipFill>
          <a:blip r:embed="rId2" cstate="print">
            <a:lum bright="20000"/>
            <a:extLst>
              <a:ext uri="{28A0092B-C50C-407E-A947-70E740481C1C}">
                <a14:useLocalDpi xmlns:a14="http://schemas.microsoft.com/office/drawing/2010/main" val="0"/>
              </a:ext>
            </a:extLst>
          </a:blip>
          <a:srcRect/>
          <a:stretch>
            <a:fillRect/>
          </a:stretch>
        </p:blipFill>
        <p:spPr bwMode="auto">
          <a:xfrm>
            <a:off x="611560" y="692696"/>
            <a:ext cx="2755265" cy="2042795"/>
          </a:xfrm>
          <a:prstGeom prst="rect">
            <a:avLst/>
          </a:prstGeom>
          <a:noFill/>
          <a:ln>
            <a:noFill/>
          </a:ln>
        </p:spPr>
      </p:pic>
      <p:graphicFrame>
        <p:nvGraphicFramePr>
          <p:cNvPr id="4" name="Диаграмма 3"/>
          <p:cNvGraphicFramePr/>
          <p:nvPr/>
        </p:nvGraphicFramePr>
        <p:xfrm>
          <a:off x="3779912" y="1052737"/>
          <a:ext cx="45719" cy="1440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Диаграмма 4"/>
          <p:cNvGraphicFramePr/>
          <p:nvPr/>
        </p:nvGraphicFramePr>
        <p:xfrm>
          <a:off x="683568" y="3068960"/>
          <a:ext cx="2506345" cy="1743075"/>
        </p:xfrm>
        <a:graphic>
          <a:graphicData uri="http://schemas.openxmlformats.org/drawingml/2006/chart">
            <c:chart xmlns:c="http://schemas.openxmlformats.org/drawingml/2006/chart" xmlns:r="http://schemas.openxmlformats.org/officeDocument/2006/relationships" r:id="rId4"/>
          </a:graphicData>
        </a:graphic>
      </p:graphicFrame>
      <p:sp>
        <p:nvSpPr>
          <p:cNvPr id="39938" name="Rectangle 2"/>
          <p:cNvSpPr>
            <a:spLocks noChangeArrowheads="1"/>
          </p:cNvSpPr>
          <p:nvPr/>
        </p:nvSpPr>
        <p:spPr bwMode="auto">
          <a:xfrm>
            <a:off x="3563888" y="1516951"/>
            <a:ext cx="558011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 общей площади земель поселения площадь земель населённых пунктов составляет 2,15 %  (1 616,3 Га).</a:t>
            </a:r>
            <a:r>
              <a:rPr kumimoji="0" lang="ru-RU" sz="6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Таблица 6"/>
          <p:cNvGraphicFramePr>
            <a:graphicFrameLocks noGrp="1"/>
          </p:cNvGraphicFramePr>
          <p:nvPr/>
        </p:nvGraphicFramePr>
        <p:xfrm>
          <a:off x="3563888" y="2492895"/>
          <a:ext cx="5400600" cy="3418485"/>
        </p:xfrm>
        <a:graphic>
          <a:graphicData uri="http://schemas.openxmlformats.org/drawingml/2006/table">
            <a:tbl>
              <a:tblPr/>
              <a:tblGrid>
                <a:gridCol w="2814398">
                  <a:extLst>
                    <a:ext uri="{9D8B030D-6E8A-4147-A177-3AD203B41FA5}">
                      <a16:colId xmlns:a16="http://schemas.microsoft.com/office/drawing/2014/main" val="20000"/>
                    </a:ext>
                  </a:extLst>
                </a:gridCol>
                <a:gridCol w="1503523">
                  <a:extLst>
                    <a:ext uri="{9D8B030D-6E8A-4147-A177-3AD203B41FA5}">
                      <a16:colId xmlns:a16="http://schemas.microsoft.com/office/drawing/2014/main" val="20001"/>
                    </a:ext>
                  </a:extLst>
                </a:gridCol>
                <a:gridCol w="1082679">
                  <a:extLst>
                    <a:ext uri="{9D8B030D-6E8A-4147-A177-3AD203B41FA5}">
                      <a16:colId xmlns:a16="http://schemas.microsoft.com/office/drawing/2014/main" val="20002"/>
                    </a:ext>
                  </a:extLst>
                </a:gridCol>
              </a:tblGrid>
              <a:tr h="453576">
                <a:tc>
                  <a:txBody>
                    <a:bodyPr/>
                    <a:lstStyle/>
                    <a:p>
                      <a:pPr indent="450215" algn="ctr" hangingPunct="0">
                        <a:spcAft>
                          <a:spcPts val="0"/>
                        </a:spcAft>
                      </a:pPr>
                      <a:r>
                        <a:rPr lang="ru-RU" sz="800" b="1" dirty="0">
                          <a:latin typeface="Times New Roman"/>
                          <a:ea typeface="Times New Roman"/>
                        </a:rPr>
                        <a:t>Назначение земель</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b="1">
                          <a:latin typeface="Times New Roman"/>
                          <a:ea typeface="Times New Roman"/>
                        </a:rPr>
                        <a:t>Площадь, Га</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1590" algn="ctr" hangingPunct="0">
                        <a:spcAft>
                          <a:spcPts val="0"/>
                        </a:spcAft>
                      </a:pPr>
                      <a:endParaRPr lang="ru-RU" sz="800">
                        <a:latin typeface="Times New Roman"/>
                        <a:ea typeface="Times New Roman"/>
                      </a:endParaRPr>
                    </a:p>
                    <a:p>
                      <a:pPr indent="21590" algn="ctr" hangingPunct="0">
                        <a:spcAft>
                          <a:spcPts val="0"/>
                        </a:spcAft>
                      </a:pPr>
                      <a:r>
                        <a:rPr lang="ru-RU" sz="800" b="1">
                          <a:solidFill>
                            <a:srgbClr val="000000"/>
                          </a:solidFill>
                          <a:latin typeface="Times New Roman"/>
                          <a:ea typeface="Times New Roman"/>
                        </a:rPr>
                        <a:t>% от общей площади земель поселения</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5645">
                <a:tc>
                  <a:txBody>
                    <a:bodyPr/>
                    <a:lstStyle/>
                    <a:p>
                      <a:pPr indent="450215" algn="ctr" hangingPunct="0">
                        <a:spcAft>
                          <a:spcPts val="0"/>
                        </a:spcAft>
                      </a:pPr>
                      <a:r>
                        <a:rPr lang="ru-RU" sz="800" dirty="0">
                          <a:solidFill>
                            <a:srgbClr val="000000"/>
                          </a:solidFill>
                          <a:latin typeface="Times New Roman"/>
                          <a:ea typeface="Times New Roman"/>
                        </a:rPr>
                        <a:t>Лесного фонда</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60 286,71</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80,12%</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5645">
                <a:tc>
                  <a:txBody>
                    <a:bodyPr/>
                    <a:lstStyle/>
                    <a:p>
                      <a:pPr indent="450215" algn="ctr" hangingPunct="0">
                        <a:spcAft>
                          <a:spcPts val="0"/>
                        </a:spcAft>
                      </a:pPr>
                      <a:r>
                        <a:rPr lang="ru-RU" sz="800" dirty="0">
                          <a:solidFill>
                            <a:srgbClr val="000000"/>
                          </a:solidFill>
                          <a:latin typeface="Times New Roman"/>
                          <a:ea typeface="Times New Roman"/>
                        </a:rPr>
                        <a:t>Специального назначения и запаса</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7 181,9</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9,54%</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5645">
                <a:tc>
                  <a:txBody>
                    <a:bodyPr/>
                    <a:lstStyle/>
                    <a:p>
                      <a:pPr indent="450215" algn="ctr" hangingPunct="0">
                        <a:spcAft>
                          <a:spcPts val="0"/>
                        </a:spcAft>
                      </a:pPr>
                      <a:r>
                        <a:rPr lang="ru-RU" sz="800" dirty="0">
                          <a:solidFill>
                            <a:srgbClr val="000000"/>
                          </a:solidFill>
                          <a:latin typeface="Times New Roman"/>
                          <a:ea typeface="Times New Roman"/>
                        </a:rPr>
                        <a:t>Сельскохозяйственного назначения </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4 852,0</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6,45%</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25645">
                <a:tc>
                  <a:txBody>
                    <a:bodyPr/>
                    <a:lstStyle/>
                    <a:p>
                      <a:pPr indent="450215" algn="ctr" hangingPunct="0">
                        <a:spcAft>
                          <a:spcPts val="0"/>
                        </a:spcAft>
                      </a:pPr>
                      <a:r>
                        <a:rPr lang="ru-RU" sz="800" dirty="0">
                          <a:solidFill>
                            <a:srgbClr val="000000"/>
                          </a:solidFill>
                          <a:latin typeface="Times New Roman"/>
                          <a:ea typeface="Times New Roman"/>
                        </a:rPr>
                        <a:t>Жилого назначения</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1 102,4</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1,46%</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5645">
                <a:tc>
                  <a:txBody>
                    <a:bodyPr/>
                    <a:lstStyle/>
                    <a:p>
                      <a:pPr indent="450215" algn="ctr" hangingPunct="0">
                        <a:spcAft>
                          <a:spcPts val="0"/>
                        </a:spcAft>
                      </a:pPr>
                      <a:r>
                        <a:rPr lang="ru-RU" sz="800" dirty="0">
                          <a:solidFill>
                            <a:srgbClr val="000000"/>
                          </a:solidFill>
                          <a:latin typeface="Times New Roman"/>
                          <a:ea typeface="Times New Roman"/>
                        </a:rPr>
                        <a:t>Инженерной и транспортной инфраструктуры</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802,8</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1,07%</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25645">
                <a:tc>
                  <a:txBody>
                    <a:bodyPr/>
                    <a:lstStyle/>
                    <a:p>
                      <a:pPr indent="450215" algn="ctr" hangingPunct="0">
                        <a:spcAft>
                          <a:spcPts val="0"/>
                        </a:spcAft>
                      </a:pPr>
                      <a:r>
                        <a:rPr lang="ru-RU" sz="800">
                          <a:solidFill>
                            <a:srgbClr val="000000"/>
                          </a:solidFill>
                          <a:latin typeface="Times New Roman"/>
                          <a:ea typeface="Times New Roman"/>
                        </a:rPr>
                        <a:t>Водных объектов</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509,2</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0,68%</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25645">
                <a:tc>
                  <a:txBody>
                    <a:bodyPr/>
                    <a:lstStyle/>
                    <a:p>
                      <a:pPr indent="450215" algn="ctr" hangingPunct="0">
                        <a:spcAft>
                          <a:spcPts val="0"/>
                        </a:spcAft>
                      </a:pPr>
                      <a:r>
                        <a:rPr lang="ru-RU" sz="800">
                          <a:solidFill>
                            <a:srgbClr val="000000"/>
                          </a:solidFill>
                          <a:latin typeface="Times New Roman"/>
                          <a:ea typeface="Times New Roman"/>
                        </a:rPr>
                        <a:t>Рекреационного назначения</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385,0 </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0,51%</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25645">
                <a:tc>
                  <a:txBody>
                    <a:bodyPr/>
                    <a:lstStyle/>
                    <a:p>
                      <a:pPr indent="450215" algn="ctr" hangingPunct="0">
                        <a:spcAft>
                          <a:spcPts val="0"/>
                        </a:spcAft>
                      </a:pPr>
                      <a:r>
                        <a:rPr lang="ru-RU" sz="800">
                          <a:solidFill>
                            <a:srgbClr val="000000"/>
                          </a:solidFill>
                          <a:latin typeface="Times New Roman"/>
                          <a:ea typeface="Times New Roman"/>
                        </a:rPr>
                        <a:t>Промышленности</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86,36</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0,11%</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25645">
                <a:tc>
                  <a:txBody>
                    <a:bodyPr/>
                    <a:lstStyle/>
                    <a:p>
                      <a:pPr indent="450215" algn="ctr" hangingPunct="0">
                        <a:spcAft>
                          <a:spcPts val="0"/>
                        </a:spcAft>
                      </a:pPr>
                      <a:r>
                        <a:rPr lang="ru-RU" sz="800" dirty="0">
                          <a:solidFill>
                            <a:srgbClr val="000000"/>
                          </a:solidFill>
                          <a:latin typeface="Times New Roman"/>
                          <a:ea typeface="Times New Roman"/>
                        </a:rPr>
                        <a:t>Общественно-делового назначения</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a:solidFill>
                            <a:srgbClr val="000000"/>
                          </a:solidFill>
                          <a:latin typeface="Times New Roman"/>
                          <a:ea typeface="Times New Roman"/>
                        </a:rPr>
                        <a:t>42,71</a:t>
                      </a:r>
                      <a:endParaRPr lang="ru-RU" sz="80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50215" algn="ctr" hangingPunct="0">
                        <a:spcAft>
                          <a:spcPts val="0"/>
                        </a:spcAft>
                      </a:pPr>
                      <a:r>
                        <a:rPr lang="ru-RU" sz="800" dirty="0">
                          <a:solidFill>
                            <a:srgbClr val="000000"/>
                          </a:solidFill>
                          <a:latin typeface="Times New Roman"/>
                          <a:ea typeface="Times New Roman"/>
                        </a:rPr>
                        <a:t>0,06%</a:t>
                      </a:r>
                      <a:endParaRPr lang="ru-RU" sz="800" dirty="0">
                        <a:latin typeface="Times New Roman"/>
                        <a:ea typeface="Times New Roman"/>
                      </a:endParaRPr>
                    </a:p>
                  </a:txBody>
                  <a:tcPr marL="67838" marR="67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3993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 общую площадь земель поселения входят территории: </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Скругленный прямоугольник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1150" y="116632"/>
            <a:ext cx="8832850" cy="85407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123728" y="404664"/>
            <a:ext cx="4642783" cy="369332"/>
          </a:xfrm>
          <a:prstGeom prst="rect">
            <a:avLst/>
          </a:prstGeom>
        </p:spPr>
        <p:txBody>
          <a:bodyPr wrap="square">
            <a:spAutoFit/>
          </a:bodyPr>
          <a:lstStyle/>
          <a:p>
            <a:pPr hangingPunct="0"/>
            <a:r>
              <a:rPr lang="ru-RU" b="1" dirty="0" smtClean="0"/>
              <a:t>Административное деление и население</a:t>
            </a:r>
            <a:endParaRPr lang="ru-RU" dirty="0"/>
          </a:p>
        </p:txBody>
      </p:sp>
      <p:sp>
        <p:nvSpPr>
          <p:cNvPr id="40962" name="Rectangle 2"/>
          <p:cNvSpPr>
            <a:spLocks noChangeArrowheads="1"/>
          </p:cNvSpPr>
          <p:nvPr/>
        </p:nvSpPr>
        <p:spPr bwMode="auto">
          <a:xfrm>
            <a:off x="395536" y="1020842"/>
            <a:ext cx="874846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 муниципальное образование </a:t>
            </a: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Мгинское</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городское поселение входят </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19 населенных пунктов:</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65" name="Rectangle 5"/>
          <p:cNvSpPr>
            <a:spLocks noChangeArrowheads="1"/>
          </p:cNvSpPr>
          <p:nvPr/>
        </p:nvSpPr>
        <p:spPr bwMode="auto">
          <a:xfrm>
            <a:off x="0" y="1872865"/>
            <a:ext cx="2843808"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1400" b="1" i="1" u="sng" strike="noStrike" cap="none" normalizeH="0" baseline="0" dirty="0" smtClean="0">
                <a:ln>
                  <a:noFill/>
                </a:ln>
                <a:solidFill>
                  <a:schemeClr val="tx1"/>
                </a:solidFill>
                <a:effectLst/>
                <a:latin typeface="Arial" pitchFamily="34" charset="0"/>
                <a:ea typeface="Times New Roman" pitchFamily="18" charset="0"/>
                <a:cs typeface="Arial" pitchFamily="34" charset="0"/>
              </a:rPr>
              <a:t>посёлки</a:t>
            </a:r>
            <a:r>
              <a:rPr kumimoji="0" lang="ru-RU" sz="14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66" name="Rectangle 6"/>
          <p:cNvSpPr>
            <a:spLocks noChangeArrowheads="1"/>
          </p:cNvSpPr>
          <p:nvPr/>
        </p:nvSpPr>
        <p:spPr bwMode="auto">
          <a:xfrm>
            <a:off x="1115616" y="2276872"/>
            <a:ext cx="2088232" cy="158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Мга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Апраксин</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Михайловский</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Старая </a:t>
            </a: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Малукса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Новая </a:t>
            </a: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Малукса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Погостье</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Сологубовка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67" name="Rectangle 7"/>
          <p:cNvSpPr>
            <a:spLocks noChangeArrowheads="1"/>
          </p:cNvSpPr>
          <p:nvPr/>
        </p:nvSpPr>
        <p:spPr bwMode="auto">
          <a:xfrm>
            <a:off x="5796136" y="1911072"/>
            <a:ext cx="288032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1400" b="1" i="1" u="sng" strike="noStrike" cap="none" normalizeH="0" baseline="0" dirty="0" smtClean="0">
                <a:ln>
                  <a:noFill/>
                </a:ln>
                <a:solidFill>
                  <a:schemeClr val="tx1"/>
                </a:solidFill>
                <a:effectLst/>
                <a:latin typeface="Arial" pitchFamily="34" charset="0"/>
                <a:ea typeface="Times New Roman" pitchFamily="18" charset="0"/>
                <a:cs typeface="Arial" pitchFamily="34" charset="0"/>
              </a:rPr>
              <a:t>деревни:</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68" name="Rectangle 8"/>
          <p:cNvSpPr>
            <a:spLocks noChangeArrowheads="1"/>
          </p:cNvSpPr>
          <p:nvPr/>
        </p:nvSpPr>
        <p:spPr bwMode="auto">
          <a:xfrm>
            <a:off x="6732240" y="2348881"/>
            <a:ext cx="1944216" cy="27363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Берёзовка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Войтолово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Иваново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Келколово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Кирсино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Лезье</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Муя</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Петрово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Пухолово</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Славянка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Сологубовка</a:t>
            </a:r>
            <a:endPar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Турышкино</a:t>
            </a:r>
            <a:r>
              <a:rPr kumimoji="0" lang="ru-RU" sz="6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969" name="Rectangle 9"/>
          <p:cNvSpPr>
            <a:spLocks noChangeArrowheads="1"/>
          </p:cNvSpPr>
          <p:nvPr/>
        </p:nvSpPr>
        <p:spPr bwMode="auto">
          <a:xfrm>
            <a:off x="683568" y="4049297"/>
            <a:ext cx="5616624"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hangingPunct="0"/>
            <a:r>
              <a:rPr lang="ru-RU" b="1" dirty="0"/>
              <a:t>Численность населения</a:t>
            </a:r>
            <a:r>
              <a:rPr lang="ru-RU" dirty="0"/>
              <a:t> всего муниципального образования Мгинское городское поселение по состоянию на 1 января </a:t>
            </a:r>
            <a:r>
              <a:rPr lang="ru-RU" dirty="0" smtClean="0"/>
              <a:t>2024 </a:t>
            </a:r>
            <a:r>
              <a:rPr lang="ru-RU" dirty="0"/>
              <a:t>года составила </a:t>
            </a:r>
            <a:r>
              <a:rPr lang="ru-RU" b="1" dirty="0"/>
              <a:t>13 </a:t>
            </a:r>
            <a:r>
              <a:rPr lang="ru-RU" b="1" dirty="0" smtClean="0"/>
              <a:t>143</a:t>
            </a:r>
            <a:r>
              <a:rPr lang="ru-RU" dirty="0" smtClean="0"/>
              <a:t> </a:t>
            </a:r>
            <a:r>
              <a:rPr lang="ru-RU" dirty="0"/>
              <a:t>человек.</a:t>
            </a: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Прямоугольник 12"/>
          <p:cNvSpPr/>
          <p:nvPr/>
        </p:nvSpPr>
        <p:spPr>
          <a:xfrm>
            <a:off x="827584" y="5301208"/>
            <a:ext cx="6030416" cy="646331"/>
          </a:xfrm>
          <a:prstGeom prst="rect">
            <a:avLst/>
          </a:prstGeom>
        </p:spPr>
        <p:txBody>
          <a:bodyPr wrap="square">
            <a:spAutoFit/>
          </a:bodyPr>
          <a:lstStyle/>
          <a:p>
            <a:r>
              <a:rPr lang="ru-RU" dirty="0" smtClean="0"/>
              <a:t>Центром поселения является городской поселок Мга с численностью населения 11 110 человек</a:t>
            </a:r>
            <a:endParaRPr lang="ru-RU" dirty="0"/>
          </a:p>
        </p:txBody>
      </p:sp>
      <p:pic>
        <p:nvPicPr>
          <p:cNvPr id="14" name="Рисунок 13" descr="IMG_0388"/>
          <p:cNvPicPr/>
          <p:nvPr/>
        </p:nvPicPr>
        <p:blipFill>
          <a:blip r:embed="rId3" cstate="print">
            <a:lum bright="20000" contrast="20000"/>
            <a:extLst>
              <a:ext uri="{28A0092B-C50C-407E-A947-70E740481C1C}">
                <a14:useLocalDpi xmlns:a14="http://schemas.microsoft.com/office/drawing/2010/main" val="0"/>
              </a:ext>
            </a:extLst>
          </a:blip>
          <a:srcRect l="2826" r="1740"/>
          <a:stretch>
            <a:fillRect/>
          </a:stretch>
        </p:blipFill>
        <p:spPr bwMode="auto">
          <a:xfrm>
            <a:off x="3203847" y="1844825"/>
            <a:ext cx="3096345" cy="216023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Скругленный прямоугольник 1"/>
          <p:cNvGrpSpPr>
            <a:grpSpLocks/>
          </p:cNvGrpSpPr>
          <p:nvPr/>
        </p:nvGrpSpPr>
        <p:grpSpPr bwMode="auto">
          <a:xfrm>
            <a:off x="311151" y="115888"/>
            <a:ext cx="8832850" cy="854075"/>
            <a:chOff x="196" y="73"/>
            <a:chExt cx="5564" cy="538"/>
          </a:xfrm>
        </p:grpSpPr>
        <p:pic>
          <p:nvPicPr>
            <p:cNvPr id="2055" name="Скругленный прямоугольник 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 y="73"/>
              <a:ext cx="5564" cy="538"/>
            </a:xfrm>
            <a:prstGeom prst="rect">
              <a:avLst/>
            </a:prstGeom>
            <a:noFill/>
            <a:extLst>
              <a:ext uri="{909E8E84-426E-40DD-AFC4-6F175D3DCCD1}">
                <a14:hiddenFill xmlns:a14="http://schemas.microsoft.com/office/drawing/2010/main">
                  <a:solidFill>
                    <a:srgbClr val="FFFFFF"/>
                  </a:solidFill>
                </a14:hiddenFill>
              </a:ext>
            </a:extLst>
          </p:spPr>
        </p:pic>
        <p:sp>
          <p:nvSpPr>
            <p:cNvPr id="2056" name="Text Box 8"/>
            <p:cNvSpPr txBox="1">
              <a:spLocks noChangeArrowheads="1"/>
            </p:cNvSpPr>
            <p:nvPr/>
          </p:nvSpPr>
          <p:spPr bwMode="auto">
            <a:xfrm>
              <a:off x="839" y="139"/>
              <a:ext cx="474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sz="3200" dirty="0"/>
                <a:t>Основные характеристики бюджета</a:t>
              </a:r>
            </a:p>
          </p:txBody>
        </p:sp>
      </p:grpSp>
      <p:sp>
        <p:nvSpPr>
          <p:cNvPr id="2060" name="TextBox 8"/>
          <p:cNvSpPr txBox="1">
            <a:spLocks noChangeArrowheads="1"/>
          </p:cNvSpPr>
          <p:nvPr/>
        </p:nvSpPr>
        <p:spPr bwMode="auto">
          <a:xfrm>
            <a:off x="6948488" y="2349500"/>
            <a:ext cx="10795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r>
              <a:rPr lang="ru-RU" dirty="0" err="1"/>
              <a:t>тыс.руб</a:t>
            </a:r>
            <a:r>
              <a:rPr lang="ru-RU" dirty="0"/>
              <a:t>.</a:t>
            </a:r>
          </a:p>
        </p:txBody>
      </p:sp>
      <p:graphicFrame>
        <p:nvGraphicFramePr>
          <p:cNvPr id="7" name="Диаграмма 6"/>
          <p:cNvGraphicFramePr/>
          <p:nvPr>
            <p:extLst>
              <p:ext uri="{D42A27DB-BD31-4B8C-83A1-F6EECF244321}">
                <p14:modId xmlns:p14="http://schemas.microsoft.com/office/powerpoint/2010/main" val="2929482584"/>
              </p:ext>
            </p:extLst>
          </p:nvPr>
        </p:nvGraphicFramePr>
        <p:xfrm>
          <a:off x="1619672" y="1340768"/>
          <a:ext cx="7128792" cy="468052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Скругленный прямоугольник 1"/>
          <p:cNvGrpSpPr>
            <a:grpSpLocks/>
          </p:cNvGrpSpPr>
          <p:nvPr/>
        </p:nvGrpSpPr>
        <p:grpSpPr bwMode="auto">
          <a:xfrm>
            <a:off x="0" y="0"/>
            <a:ext cx="8832850" cy="854075"/>
            <a:chOff x="73" y="88"/>
            <a:chExt cx="5564" cy="538"/>
          </a:xfrm>
        </p:grpSpPr>
        <p:pic>
          <p:nvPicPr>
            <p:cNvPr id="25601" name="Скругленный прямоугольник 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 y="88"/>
              <a:ext cx="5564" cy="538"/>
            </a:xfrm>
            <a:prstGeom prst="rect">
              <a:avLst/>
            </a:prstGeom>
            <a:noFill/>
            <a:extLst>
              <a:ext uri="{909E8E84-426E-40DD-AFC4-6F175D3DCCD1}">
                <a14:hiddenFill xmlns:a14="http://schemas.microsoft.com/office/drawing/2010/main">
                  <a:solidFill>
                    <a:srgbClr val="FFFFFF"/>
                  </a:solidFill>
                </a14:hiddenFill>
              </a:ext>
            </a:extLst>
          </p:spPr>
        </p:pic>
        <p:sp>
          <p:nvSpPr>
            <p:cNvPr id="25602" name="Text Box 2"/>
            <p:cNvSpPr txBox="1">
              <a:spLocks noChangeArrowheads="1"/>
            </p:cNvSpPr>
            <p:nvPr/>
          </p:nvSpPr>
          <p:spPr bwMode="auto">
            <a:xfrm>
              <a:off x="133" y="184"/>
              <a:ext cx="544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sz="3600"/>
                <a:t>Структура доходов бюджета</a:t>
              </a:r>
            </a:p>
          </p:txBody>
        </p:sp>
      </p:grpSp>
      <p:sp>
        <p:nvSpPr>
          <p:cNvPr id="103050" name="Control 1674"/>
          <p:cNvSpPr>
            <a:spLocks noRot="1" noChangeArrowheads="1" noChangeShapeType="1" noTextEdit="1"/>
          </p:cNvSpPr>
          <p:nvPr/>
        </p:nvSpPr>
        <p:spPr bwMode="auto">
          <a:xfrm>
            <a:off x="7534275" y="2984500"/>
            <a:ext cx="2305050" cy="1657350"/>
          </a:xfrm>
          <a:prstGeom prst="rect">
            <a:avLst/>
          </a:prstGeom>
          <a:noFill/>
          <a:ln w="1">
            <a:miter lim="800000"/>
            <a:headEnd/>
            <a:tailEnd/>
          </a:ln>
        </p:spPr>
        <p:txBody>
          <a:bodyPr/>
          <a:lstStyle/>
          <a:p>
            <a:endParaRPr lang="ru-RU"/>
          </a:p>
        </p:txBody>
      </p:sp>
      <p:sp>
        <p:nvSpPr>
          <p:cNvPr id="103049" name="Control 1673"/>
          <p:cNvSpPr>
            <a:spLocks noRot="1" noChangeArrowheads="1" noChangeShapeType="1" noTextEdit="1"/>
          </p:cNvSpPr>
          <p:nvPr/>
        </p:nvSpPr>
        <p:spPr bwMode="auto">
          <a:xfrm>
            <a:off x="7543800" y="1165225"/>
            <a:ext cx="2286000" cy="1819275"/>
          </a:xfrm>
          <a:prstGeom prst="rect">
            <a:avLst/>
          </a:prstGeom>
          <a:noFill/>
          <a:ln w="1">
            <a:miter lim="800000"/>
            <a:headEnd/>
            <a:tailEnd/>
          </a:ln>
        </p:spPr>
        <p:txBody>
          <a:bodyPr/>
          <a:lstStyle/>
          <a:p>
            <a:endParaRPr lang="ru-RU"/>
          </a:p>
        </p:txBody>
      </p:sp>
      <p:sp>
        <p:nvSpPr>
          <p:cNvPr id="103601" name="Control 2225"/>
          <p:cNvSpPr>
            <a:spLocks noRot="1" noChangeArrowheads="1" noChangeShapeType="1" noTextEdit="1"/>
          </p:cNvSpPr>
          <p:nvPr/>
        </p:nvSpPr>
        <p:spPr bwMode="auto">
          <a:xfrm>
            <a:off x="7642225" y="3738563"/>
            <a:ext cx="2305050" cy="1657350"/>
          </a:xfrm>
          <a:prstGeom prst="rect">
            <a:avLst/>
          </a:prstGeom>
          <a:noFill/>
          <a:ln w="1">
            <a:miter lim="800000"/>
            <a:headEnd/>
            <a:tailEnd/>
          </a:ln>
        </p:spPr>
        <p:txBody>
          <a:bodyPr/>
          <a:lstStyle/>
          <a:p>
            <a:endParaRPr lang="ru-RU"/>
          </a:p>
        </p:txBody>
      </p:sp>
      <p:sp>
        <p:nvSpPr>
          <p:cNvPr id="103602" name="Control 2226"/>
          <p:cNvSpPr>
            <a:spLocks noRot="1" noChangeArrowheads="1" noChangeShapeType="1" noTextEdit="1"/>
          </p:cNvSpPr>
          <p:nvPr/>
        </p:nvSpPr>
        <p:spPr bwMode="auto">
          <a:xfrm>
            <a:off x="7632700" y="1400175"/>
            <a:ext cx="2286000" cy="1819275"/>
          </a:xfrm>
          <a:prstGeom prst="rect">
            <a:avLst/>
          </a:prstGeom>
          <a:noFill/>
          <a:ln w="1">
            <a:miter lim="800000"/>
            <a:headEnd/>
            <a:tailEnd/>
          </a:ln>
        </p:spPr>
        <p:txBody>
          <a:bodyPr/>
          <a:lstStyle/>
          <a:p>
            <a:endParaRPr lang="ru-RU"/>
          </a:p>
        </p:txBody>
      </p:sp>
      <p:graphicFrame>
        <p:nvGraphicFramePr>
          <p:cNvPr id="104126" name="Group 2750"/>
          <p:cNvGraphicFramePr>
            <a:graphicFrameLocks noGrp="1"/>
          </p:cNvGraphicFramePr>
          <p:nvPr>
            <p:extLst>
              <p:ext uri="{D42A27DB-BD31-4B8C-83A1-F6EECF244321}">
                <p14:modId xmlns:p14="http://schemas.microsoft.com/office/powerpoint/2010/main" val="786169569"/>
              </p:ext>
            </p:extLst>
          </p:nvPr>
        </p:nvGraphicFramePr>
        <p:xfrm>
          <a:off x="1043608" y="764703"/>
          <a:ext cx="7849691" cy="5693935"/>
        </p:xfrm>
        <a:graphic>
          <a:graphicData uri="http://schemas.openxmlformats.org/drawingml/2006/table">
            <a:tbl>
              <a:tblPr/>
              <a:tblGrid>
                <a:gridCol w="1800201">
                  <a:extLst>
                    <a:ext uri="{9D8B030D-6E8A-4147-A177-3AD203B41FA5}">
                      <a16:colId xmlns:a16="http://schemas.microsoft.com/office/drawing/2014/main" val="20000"/>
                    </a:ext>
                  </a:extLst>
                </a:gridCol>
                <a:gridCol w="864095">
                  <a:extLst>
                    <a:ext uri="{9D8B030D-6E8A-4147-A177-3AD203B41FA5}">
                      <a16:colId xmlns:a16="http://schemas.microsoft.com/office/drawing/2014/main" val="20001"/>
                    </a:ext>
                  </a:extLst>
                </a:gridCol>
                <a:gridCol w="648073">
                  <a:extLst>
                    <a:ext uri="{9D8B030D-6E8A-4147-A177-3AD203B41FA5}">
                      <a16:colId xmlns:a16="http://schemas.microsoft.com/office/drawing/2014/main" val="20002"/>
                    </a:ext>
                  </a:extLst>
                </a:gridCol>
                <a:gridCol w="936103">
                  <a:extLst>
                    <a:ext uri="{9D8B030D-6E8A-4147-A177-3AD203B41FA5}">
                      <a16:colId xmlns:a16="http://schemas.microsoft.com/office/drawing/2014/main" val="20003"/>
                    </a:ext>
                  </a:extLst>
                </a:gridCol>
                <a:gridCol w="864097">
                  <a:extLst>
                    <a:ext uri="{9D8B030D-6E8A-4147-A177-3AD203B41FA5}">
                      <a16:colId xmlns:a16="http://schemas.microsoft.com/office/drawing/2014/main" val="20004"/>
                    </a:ext>
                  </a:extLst>
                </a:gridCol>
                <a:gridCol w="2737122">
                  <a:extLst>
                    <a:ext uri="{9D8B030D-6E8A-4147-A177-3AD203B41FA5}">
                      <a16:colId xmlns:a16="http://schemas.microsoft.com/office/drawing/2014/main" val="20005"/>
                    </a:ext>
                  </a:extLst>
                </a:gridCol>
              </a:tblGrid>
              <a:tr h="31467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(в </a:t>
                      </a:r>
                      <a:r>
                        <a:rPr kumimoji="0" lang="ru-RU" sz="1200" b="0" i="0" u="none" strike="noStrike" cap="none" normalizeH="0" baseline="0" dirty="0" err="1" smtClean="0">
                          <a:ln>
                            <a:noFill/>
                          </a:ln>
                          <a:solidFill>
                            <a:schemeClr val="tx1"/>
                          </a:solidFill>
                          <a:effectLst/>
                          <a:latin typeface="Times New Roman" pitchFamily="18" charset="0"/>
                          <a:cs typeface="Times New Roman" pitchFamily="18" charset="0"/>
                        </a:rPr>
                        <a:t>тыс.руб</a:t>
                      </a: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2025</a:t>
                      </a:r>
                      <a:endParaRPr kumimoji="0" lang="ru-RU" sz="1800" b="1" i="0" u="none" strike="noStrike" cap="none" normalizeH="0" baseline="0" dirty="0" smtClean="0">
                        <a:ln>
                          <a:noFill/>
                        </a:ln>
                        <a:solidFill>
                          <a:schemeClr val="tx1"/>
                        </a:solidFill>
                        <a:effectLst/>
                        <a:latin typeface="Constantia"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2026</a:t>
                      </a:r>
                      <a:endParaRPr kumimoji="0" lang="ru-RU" sz="1800" b="1" i="0" u="none" strike="noStrike" cap="none" normalizeH="0" baseline="0" dirty="0" smtClean="0">
                        <a:ln>
                          <a:noFill/>
                        </a:ln>
                        <a:solidFill>
                          <a:schemeClr val="tx1"/>
                        </a:solidFill>
                        <a:effectLst/>
                        <a:latin typeface="Constantia"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2027</a:t>
                      </a:r>
                      <a:endParaRPr kumimoji="0" lang="ru-RU" sz="1800" b="1" i="0" u="none" strike="noStrike" cap="none" normalizeH="0" baseline="0" dirty="0" smtClean="0">
                        <a:ln>
                          <a:noFill/>
                        </a:ln>
                        <a:solidFill>
                          <a:schemeClr val="tx1"/>
                        </a:solidFill>
                        <a:effectLst/>
                        <a:latin typeface="Constantia"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2025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1467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Налоговые доходы</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60874,4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33,3%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64656,6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65739,2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4">
                  <a:txBody>
                    <a:bodyPr/>
                    <a:lstStyle/>
                    <a:p>
                      <a:pPr marL="136525" marR="0" lvl="0" indent="0" algn="l" defTabSz="914400" rtl="0" eaLnBrk="1" fontAlgn="base" latinLnBrk="0" hangingPunct="1">
                        <a:lnSpc>
                          <a:spcPct val="100000"/>
                        </a:lnSpc>
                        <a:spcBef>
                          <a:spcPct val="20000"/>
                        </a:spcBef>
                        <a:spcAft>
                          <a:spcPct val="0"/>
                        </a:spcAft>
                        <a:buClr>
                          <a:srgbClr val="000000"/>
                        </a:buClr>
                        <a:buSzPct val="65000"/>
                        <a:buFont typeface="Wingdings 2" pitchFamily="18" charset="2"/>
                        <a:buNone/>
                        <a:tabLst/>
                      </a:pPr>
                      <a:endParaRPr kumimoji="0" lang="ru-RU" sz="2400" b="0" i="0" u="none" strike="noStrike" cap="none" normalizeH="0" baseline="0" smtClean="0">
                        <a:ln>
                          <a:noFill/>
                        </a:ln>
                        <a:solidFill>
                          <a:schemeClr val="tx1"/>
                        </a:solidFill>
                        <a:effectLst/>
                        <a:latin typeface="Constantia"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1467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Неналоговые доходы</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79292,1</a:t>
                      </a:r>
                      <a:endParaRPr kumimoji="0" lang="ru-RU" sz="1800" b="0" i="0" u="none" strike="noStrike" cap="none" normalizeH="0" baseline="0" dirty="0" smtClean="0">
                        <a:ln>
                          <a:noFill/>
                        </a:ln>
                        <a:solidFill>
                          <a:schemeClr val="tx1"/>
                        </a:solidFill>
                        <a:effectLst/>
                        <a:latin typeface="Constantia"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43,4%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73324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77607,1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2"/>
                  </a:ext>
                </a:extLst>
              </a:tr>
              <a:tr h="5244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Безвозмездные поступления</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42507,7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23,3 %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38572,5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39002,0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3"/>
                  </a:ext>
                </a:extLst>
              </a:tr>
              <a:tr h="54775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Итого доходов</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182674,2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100%</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176553,1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182348,3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vMerge="1">
                  <a:txBody>
                    <a:bodyPr/>
                    <a:lstStyle/>
                    <a:p>
                      <a:endParaRPr lang="ru-RU"/>
                    </a:p>
                  </a:txBody>
                  <a:tcPr/>
                </a:tc>
                <a:extLst>
                  <a:ext uri="{0D108BD9-81ED-4DB2-BD59-A6C34878D82A}">
                    <a16:rowId xmlns:a16="http://schemas.microsoft.com/office/drawing/2014/main" val="10004"/>
                  </a:ext>
                </a:extLst>
              </a:tr>
              <a:tr h="5040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Налоговые доходы</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endPar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60874,4</a:t>
                      </a:r>
                    </a:p>
                    <a:p>
                      <a:pPr marL="0" marR="0" lvl="0" indent="0" algn="ctr" defTabSz="914400" rtl="0" eaLnBrk="1" fontAlgn="ctr" latinLnBrk="0" hangingPunct="1">
                        <a:lnSpc>
                          <a:spcPct val="100000"/>
                        </a:lnSpc>
                        <a:spcBef>
                          <a:spcPct val="0"/>
                        </a:spcBef>
                        <a:spcAft>
                          <a:spcPct val="0"/>
                        </a:spcAft>
                        <a:buClrTx/>
                        <a:buSzTx/>
                        <a:buFontTx/>
                        <a:buNone/>
                        <a:tabLst/>
                      </a:pPr>
                      <a:endPar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100%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64656,6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65739,2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rowSpan="6">
                  <a:txBody>
                    <a:bodyPr/>
                    <a:lstStyle/>
                    <a:p>
                      <a:pPr marL="136525" marR="0" lvl="0" indent="0" algn="l" defTabSz="914400" rtl="0" eaLnBrk="1" fontAlgn="base" latinLnBrk="0" hangingPunct="1">
                        <a:lnSpc>
                          <a:spcPct val="100000"/>
                        </a:lnSpc>
                        <a:spcBef>
                          <a:spcPct val="20000"/>
                        </a:spcBef>
                        <a:spcAft>
                          <a:spcPct val="0"/>
                        </a:spcAft>
                        <a:buClr>
                          <a:srgbClr val="000000"/>
                        </a:buClr>
                        <a:buSzPct val="65000"/>
                        <a:buFont typeface="Wingdings 2" pitchFamily="18" charset="2"/>
                        <a:buNone/>
                        <a:tabLst/>
                      </a:pPr>
                      <a:endParaRPr kumimoji="0" lang="ru-RU" sz="2400" b="0" i="0" u="none" strike="noStrike" cap="none" normalizeH="0" baseline="0" dirty="0" smtClean="0">
                        <a:ln>
                          <a:noFill/>
                        </a:ln>
                        <a:solidFill>
                          <a:schemeClr val="tx1"/>
                        </a:solidFill>
                        <a:effectLst/>
                        <a:latin typeface="Constantia"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244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Налог на доходы физических лиц</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24761,6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40,6%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25182,1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25980,3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6"/>
                  </a:ext>
                </a:extLst>
              </a:tr>
              <a:tr h="87409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Акцизы по подакцизным товарам (продукции), производимым на территории РФ</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6747,8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11,1%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7109,5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7393,9</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10"/>
                  </a:ext>
                </a:extLst>
              </a:tr>
              <a:tr h="5667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Налог на имущество физических лиц</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5350,0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8,8%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5350,0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5350,0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7"/>
                  </a:ext>
                </a:extLst>
              </a:tr>
              <a:tr h="5474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Земельный налог</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27000,0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44,4%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27000,0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27000,0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8"/>
                  </a:ext>
                </a:extLst>
              </a:tr>
              <a:tr h="5248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Государственная пошлина</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15,0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0,1%</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15,0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15,0</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9"/>
                  </a:ext>
                </a:extLst>
              </a:tr>
            </a:tbl>
          </a:graphicData>
        </a:graphic>
      </p:graphicFrame>
      <p:graphicFrame>
        <p:nvGraphicFramePr>
          <p:cNvPr id="12" name="Диаграмма 11"/>
          <p:cNvGraphicFramePr/>
          <p:nvPr>
            <p:extLst>
              <p:ext uri="{D42A27DB-BD31-4B8C-83A1-F6EECF244321}">
                <p14:modId xmlns:p14="http://schemas.microsoft.com/office/powerpoint/2010/main" val="1131673608"/>
              </p:ext>
            </p:extLst>
          </p:nvPr>
        </p:nvGraphicFramePr>
        <p:xfrm>
          <a:off x="6156176" y="1400175"/>
          <a:ext cx="2736304" cy="202882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Диаграмма 12"/>
          <p:cNvGraphicFramePr/>
          <p:nvPr>
            <p:extLst>
              <p:ext uri="{D42A27DB-BD31-4B8C-83A1-F6EECF244321}">
                <p14:modId xmlns:p14="http://schemas.microsoft.com/office/powerpoint/2010/main" val="1261524129"/>
              </p:ext>
            </p:extLst>
          </p:nvPr>
        </p:nvGraphicFramePr>
        <p:xfrm>
          <a:off x="6156176" y="3573016"/>
          <a:ext cx="2662104" cy="3284984"/>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Скругленный прямоугольник 1"/>
          <p:cNvGrpSpPr>
            <a:grpSpLocks/>
          </p:cNvGrpSpPr>
          <p:nvPr/>
        </p:nvGrpSpPr>
        <p:grpSpPr bwMode="auto">
          <a:xfrm>
            <a:off x="179388" y="0"/>
            <a:ext cx="8832850" cy="854075"/>
            <a:chOff x="73" y="88"/>
            <a:chExt cx="5564" cy="538"/>
          </a:xfrm>
        </p:grpSpPr>
        <p:pic>
          <p:nvPicPr>
            <p:cNvPr id="104453" name="Скругленный прямоугольник 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 y="88"/>
              <a:ext cx="5564" cy="538"/>
            </a:xfrm>
            <a:prstGeom prst="rect">
              <a:avLst/>
            </a:prstGeom>
            <a:noFill/>
            <a:extLst>
              <a:ext uri="{909E8E84-426E-40DD-AFC4-6F175D3DCCD1}">
                <a14:hiddenFill xmlns:a14="http://schemas.microsoft.com/office/drawing/2010/main">
                  <a:solidFill>
                    <a:srgbClr val="FFFFFF"/>
                  </a:solidFill>
                </a14:hiddenFill>
              </a:ext>
            </a:extLst>
          </p:spPr>
        </p:pic>
        <p:sp>
          <p:nvSpPr>
            <p:cNvPr id="104454" name="Text Box 6"/>
            <p:cNvSpPr txBox="1">
              <a:spLocks noChangeArrowheads="1"/>
            </p:cNvSpPr>
            <p:nvPr/>
          </p:nvSpPr>
          <p:spPr bwMode="auto">
            <a:xfrm>
              <a:off x="133" y="184"/>
              <a:ext cx="544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sz="3600"/>
                <a:t>Структура доходов бюджета</a:t>
              </a:r>
            </a:p>
          </p:txBody>
        </p:sp>
      </p:grpSp>
      <p:sp>
        <p:nvSpPr>
          <p:cNvPr id="104456" name="Control 8"/>
          <p:cNvSpPr>
            <a:spLocks noRot="1" noChangeArrowheads="1" noChangeShapeType="1" noTextEdit="1"/>
          </p:cNvSpPr>
          <p:nvPr/>
        </p:nvSpPr>
        <p:spPr bwMode="auto">
          <a:xfrm>
            <a:off x="7059613" y="1328738"/>
            <a:ext cx="2257425" cy="2066925"/>
          </a:xfrm>
          <a:prstGeom prst="rect">
            <a:avLst/>
          </a:prstGeom>
          <a:noFill/>
          <a:ln w="1">
            <a:miter lim="800000"/>
            <a:headEnd/>
            <a:tailEnd/>
          </a:ln>
        </p:spPr>
        <p:txBody>
          <a:bodyPr/>
          <a:lstStyle/>
          <a:p>
            <a:endParaRPr lang="ru-RU"/>
          </a:p>
        </p:txBody>
      </p:sp>
      <p:sp>
        <p:nvSpPr>
          <p:cNvPr id="104455" name="Control 7"/>
          <p:cNvSpPr>
            <a:spLocks noRot="1" noChangeArrowheads="1" noChangeShapeType="1" noTextEdit="1"/>
          </p:cNvSpPr>
          <p:nvPr/>
        </p:nvSpPr>
        <p:spPr bwMode="auto">
          <a:xfrm>
            <a:off x="6992938" y="4224338"/>
            <a:ext cx="2333625" cy="1104900"/>
          </a:xfrm>
          <a:prstGeom prst="rect">
            <a:avLst/>
          </a:prstGeom>
          <a:noFill/>
          <a:ln w="1">
            <a:miter lim="800000"/>
            <a:headEnd/>
            <a:tailEnd/>
          </a:ln>
        </p:spPr>
        <p:txBody>
          <a:bodyPr/>
          <a:lstStyle/>
          <a:p>
            <a:endParaRPr lang="ru-RU"/>
          </a:p>
        </p:txBody>
      </p:sp>
      <p:sp>
        <p:nvSpPr>
          <p:cNvPr id="104941" name="Control 493"/>
          <p:cNvSpPr>
            <a:spLocks noRot="1" noChangeArrowheads="1" noChangeShapeType="1" noTextEdit="1"/>
          </p:cNvSpPr>
          <p:nvPr/>
        </p:nvSpPr>
        <p:spPr bwMode="auto">
          <a:xfrm>
            <a:off x="7037388" y="1682750"/>
            <a:ext cx="2257425" cy="2066925"/>
          </a:xfrm>
          <a:prstGeom prst="rect">
            <a:avLst/>
          </a:prstGeom>
          <a:noFill/>
          <a:ln w="1">
            <a:miter lim="800000"/>
            <a:headEnd/>
            <a:tailEnd/>
          </a:ln>
        </p:spPr>
        <p:txBody>
          <a:bodyPr/>
          <a:lstStyle/>
          <a:p>
            <a:endParaRPr lang="ru-RU"/>
          </a:p>
        </p:txBody>
      </p:sp>
      <p:sp>
        <p:nvSpPr>
          <p:cNvPr id="104940" name="Control 492"/>
          <p:cNvSpPr>
            <a:spLocks noRot="1" noChangeArrowheads="1" noChangeShapeType="1" noTextEdit="1"/>
          </p:cNvSpPr>
          <p:nvPr/>
        </p:nvSpPr>
        <p:spPr bwMode="auto">
          <a:xfrm>
            <a:off x="6970713" y="4575175"/>
            <a:ext cx="2333625" cy="1104900"/>
          </a:xfrm>
          <a:prstGeom prst="rect">
            <a:avLst/>
          </a:prstGeom>
          <a:noFill/>
          <a:ln w="1">
            <a:miter lim="800000"/>
            <a:headEnd/>
            <a:tailEnd/>
          </a:ln>
        </p:spPr>
        <p:txBody>
          <a:bodyPr/>
          <a:lstStyle/>
          <a:p>
            <a:endParaRPr lang="ru-RU"/>
          </a:p>
        </p:txBody>
      </p:sp>
      <p:graphicFrame>
        <p:nvGraphicFramePr>
          <p:cNvPr id="105482" name="Group 1034"/>
          <p:cNvGraphicFramePr>
            <a:graphicFrameLocks noGrp="1"/>
          </p:cNvGraphicFramePr>
          <p:nvPr>
            <p:extLst>
              <p:ext uri="{D42A27DB-BD31-4B8C-83A1-F6EECF244321}">
                <p14:modId xmlns:p14="http://schemas.microsoft.com/office/powerpoint/2010/main" val="3091098792"/>
              </p:ext>
            </p:extLst>
          </p:nvPr>
        </p:nvGraphicFramePr>
        <p:xfrm>
          <a:off x="1043608" y="764707"/>
          <a:ext cx="7992888" cy="6001813"/>
        </p:xfrm>
        <a:graphic>
          <a:graphicData uri="http://schemas.openxmlformats.org/drawingml/2006/table">
            <a:tbl>
              <a:tblPr/>
              <a:tblGrid>
                <a:gridCol w="2433637">
                  <a:extLst>
                    <a:ext uri="{9D8B030D-6E8A-4147-A177-3AD203B41FA5}">
                      <a16:colId xmlns:a16="http://schemas.microsoft.com/office/drawing/2014/main" val="20000"/>
                    </a:ext>
                  </a:extLst>
                </a:gridCol>
                <a:gridCol w="923925">
                  <a:extLst>
                    <a:ext uri="{9D8B030D-6E8A-4147-A177-3AD203B41FA5}">
                      <a16:colId xmlns:a16="http://schemas.microsoft.com/office/drawing/2014/main" val="20001"/>
                    </a:ext>
                  </a:extLst>
                </a:gridCol>
                <a:gridCol w="782638">
                  <a:extLst>
                    <a:ext uri="{9D8B030D-6E8A-4147-A177-3AD203B41FA5}">
                      <a16:colId xmlns:a16="http://schemas.microsoft.com/office/drawing/2014/main" val="20002"/>
                    </a:ext>
                  </a:extLst>
                </a:gridCol>
                <a:gridCol w="854075">
                  <a:extLst>
                    <a:ext uri="{9D8B030D-6E8A-4147-A177-3AD203B41FA5}">
                      <a16:colId xmlns:a16="http://schemas.microsoft.com/office/drawing/2014/main" val="20003"/>
                    </a:ext>
                  </a:extLst>
                </a:gridCol>
                <a:gridCol w="923925">
                  <a:extLst>
                    <a:ext uri="{9D8B030D-6E8A-4147-A177-3AD203B41FA5}">
                      <a16:colId xmlns:a16="http://schemas.microsoft.com/office/drawing/2014/main" val="20004"/>
                    </a:ext>
                  </a:extLst>
                </a:gridCol>
                <a:gridCol w="2074688">
                  <a:extLst>
                    <a:ext uri="{9D8B030D-6E8A-4147-A177-3AD203B41FA5}">
                      <a16:colId xmlns:a16="http://schemas.microsoft.com/office/drawing/2014/main" val="20005"/>
                    </a:ext>
                  </a:extLst>
                </a:gridCol>
              </a:tblGrid>
              <a:tr h="272944">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(в </a:t>
                      </a:r>
                      <a:r>
                        <a:rPr kumimoji="0" lang="ru-RU" sz="1200" b="0" i="0" u="none" strike="noStrike" cap="none" normalizeH="0" baseline="0" dirty="0" err="1" smtClean="0">
                          <a:ln>
                            <a:noFill/>
                          </a:ln>
                          <a:solidFill>
                            <a:schemeClr val="tx1"/>
                          </a:solidFill>
                          <a:effectLst/>
                          <a:latin typeface="Times New Roman" pitchFamily="18" charset="0"/>
                          <a:cs typeface="Times New Roman" pitchFamily="18" charset="0"/>
                        </a:rPr>
                        <a:t>тыс.руб</a:t>
                      </a: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2025</a:t>
                      </a:r>
                      <a:endParaRPr kumimoji="0" lang="ru-RU" sz="1800" b="1"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2026</a:t>
                      </a:r>
                      <a:endParaRPr kumimoji="0" lang="ru-RU" sz="1800" b="1"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2027</a:t>
                      </a:r>
                      <a:endParaRPr kumimoji="0" lang="ru-RU" sz="1800" b="1"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2025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29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smtClean="0">
                          <a:ln>
                            <a:noFill/>
                          </a:ln>
                          <a:solidFill>
                            <a:schemeClr val="tx1"/>
                          </a:solidFill>
                          <a:effectLst/>
                          <a:latin typeface="Times New Roman" pitchFamily="18" charset="0"/>
                          <a:cs typeface="Times New Roman" pitchFamily="18" charset="0"/>
                        </a:rPr>
                        <a:t>Неналоговые доходы</a:t>
                      </a:r>
                      <a:endParaRPr kumimoji="0" lang="ru-RU" sz="1800" b="0" i="0" u="none" strike="noStrike" cap="none" normalizeH="0" baseline="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79292,1</a:t>
                      </a:r>
                      <a:endParaRPr kumimoji="0" lang="ru-RU" sz="1800" b="0" i="0" u="none" strike="noStrike" cap="none" normalizeH="0" baseline="0" dirty="0" smtClean="0">
                        <a:ln>
                          <a:noFill/>
                        </a:ln>
                        <a:solidFill>
                          <a:schemeClr val="tx1"/>
                        </a:solidFill>
                        <a:effectLst/>
                        <a:latin typeface="Constantia" pitchFamily="18"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100%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73324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77607,1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rowSpan="5">
                  <a:txBody>
                    <a:bodyPr/>
                    <a:lstStyle/>
                    <a:p>
                      <a:pPr marL="136525" marR="0" lvl="0" indent="0" algn="l" defTabSz="914400" rtl="0" eaLnBrk="1" fontAlgn="base" latinLnBrk="0" hangingPunct="1">
                        <a:lnSpc>
                          <a:spcPct val="100000"/>
                        </a:lnSpc>
                        <a:spcBef>
                          <a:spcPct val="20000"/>
                        </a:spcBef>
                        <a:spcAft>
                          <a:spcPct val="0"/>
                        </a:spcAft>
                        <a:buClr>
                          <a:srgbClr val="000000"/>
                        </a:buClr>
                        <a:buSzPct val="65000"/>
                        <a:buFont typeface="Wingdings 2" pitchFamily="18" charset="2"/>
                        <a:buNone/>
                        <a:tabLst/>
                      </a:pPr>
                      <a:endParaRPr kumimoji="0" lang="ru-RU" sz="2400" b="0" i="0" u="none" strike="noStrike" cap="none" normalizeH="0" baseline="0" dirty="0" smtClean="0">
                        <a:ln>
                          <a:noFill/>
                        </a:ln>
                        <a:solidFill>
                          <a:schemeClr val="tx1"/>
                        </a:solidFill>
                        <a:effectLst/>
                        <a:latin typeface="Constantia"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1883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Доходы от использования имущества, находящегося в государственной и муниципальной собственности</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20821,5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26,3%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smtClean="0">
                          <a:ln>
                            <a:noFill/>
                          </a:ln>
                          <a:solidFill>
                            <a:prstClr val="black"/>
                          </a:solidFill>
                          <a:effectLst/>
                          <a:uLnTx/>
                          <a:uFillTx/>
                          <a:latin typeface="Times New Roman" pitchFamily="18" charset="0"/>
                          <a:ea typeface="+mn-ea"/>
                          <a:cs typeface="Times New Roman" pitchFamily="18" charset="0"/>
                        </a:rPr>
                        <a:t>20821,5</a:t>
                      </a:r>
                      <a:endParaRPr kumimoji="0" lang="ru-RU" sz="1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20821,5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2"/>
                  </a:ext>
                </a:extLst>
              </a:tr>
              <a:tr h="63687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Доходы от оказания платных услуг (работ) и компенсации затрат государства</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3759,3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4,7%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3276,5</a:t>
                      </a:r>
                      <a:endParaRPr kumimoji="0" lang="ru-RU" sz="12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3264,0</a:t>
                      </a:r>
                      <a:endParaRPr kumimoji="0" lang="ru-RU" sz="12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3"/>
                  </a:ext>
                </a:extLst>
              </a:tr>
              <a:tr h="63687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Доходы от продажи материальных и нематериальных активов</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51461,3</a:t>
                      </a:r>
                      <a:endParaRPr kumimoji="0" lang="ru-RU" sz="12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p>
                      <a:pPr marL="0" marR="0" lvl="0" indent="0" algn="ctr" defTabSz="914400" rtl="0" eaLnBrk="1" fontAlgn="ctr" latinLnBrk="0" hangingPunct="1">
                        <a:lnSpc>
                          <a:spcPct val="100000"/>
                        </a:lnSpc>
                        <a:spcBef>
                          <a:spcPct val="0"/>
                        </a:spcBef>
                        <a:spcAft>
                          <a:spcPct val="0"/>
                        </a:spcAft>
                        <a:buClrTx/>
                        <a:buSzTx/>
                        <a:buFontTx/>
                        <a:buNone/>
                        <a:tabLst/>
                      </a:pPr>
                      <a:endPar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64,9%</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48976,0</a:t>
                      </a:r>
                      <a:endParaRPr kumimoji="0" lang="ru-RU" sz="12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53271,6</a:t>
                      </a:r>
                      <a:endParaRPr kumimoji="0" lang="ru-RU" sz="12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4"/>
                  </a:ext>
                </a:extLst>
              </a:tr>
              <a:tr h="4549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Штрафы, санкции, возмещение ущерба</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50,0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0,06%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50,0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50,0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5"/>
                  </a:ext>
                </a:extLst>
              </a:tr>
              <a:tr h="4549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Прочие неналоговые доходы</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200,0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0,3%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200,0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ru-RU" sz="12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200,0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36525" marR="0" lvl="0" indent="0" algn="l" defTabSz="914400" rtl="0" eaLnBrk="1" fontAlgn="base" latinLnBrk="0" hangingPunct="1">
                        <a:lnSpc>
                          <a:spcPct val="100000"/>
                        </a:lnSpc>
                        <a:spcBef>
                          <a:spcPct val="20000"/>
                        </a:spcBef>
                        <a:spcAft>
                          <a:spcPct val="0"/>
                        </a:spcAft>
                        <a:buClr>
                          <a:srgbClr val="000000"/>
                        </a:buClr>
                        <a:buSzPct val="65000"/>
                        <a:buFont typeface="Wingdings 2" pitchFamily="18" charset="2"/>
                        <a:buNone/>
                        <a:tabLst/>
                      </a:pPr>
                      <a:endParaRPr kumimoji="0" lang="ru-RU" sz="2400" b="0" i="0" u="none" strike="noStrike" cap="none" normalizeH="0" baseline="0" dirty="0" smtClean="0">
                        <a:ln>
                          <a:noFill/>
                        </a:ln>
                        <a:solidFill>
                          <a:schemeClr val="tx1"/>
                        </a:solidFill>
                        <a:effectLst/>
                        <a:latin typeface="Constantia"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729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cs typeface="Times New Roman" pitchFamily="18" charset="0"/>
                        </a:rPr>
                        <a:t>Безвозмездные поступления</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42507,7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100%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38572,5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ru-RU"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39002,0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rowSpan="5">
                  <a:txBody>
                    <a:bodyPr/>
                    <a:lstStyle/>
                    <a:p>
                      <a:pPr marL="136525" marR="0" lvl="0" indent="0" algn="l" defTabSz="914400" rtl="0" eaLnBrk="1" fontAlgn="base" latinLnBrk="0" hangingPunct="1">
                        <a:lnSpc>
                          <a:spcPct val="100000"/>
                        </a:lnSpc>
                        <a:spcBef>
                          <a:spcPct val="20000"/>
                        </a:spcBef>
                        <a:spcAft>
                          <a:spcPct val="0"/>
                        </a:spcAft>
                        <a:buClr>
                          <a:srgbClr val="000000"/>
                        </a:buClr>
                        <a:buSzPct val="65000"/>
                        <a:buFont typeface="Wingdings 2" pitchFamily="18" charset="2"/>
                        <a:buNone/>
                        <a:tabLst/>
                      </a:pPr>
                      <a:endParaRPr kumimoji="0" lang="ru-RU" sz="2400" b="0" i="0" u="none" strike="noStrike" cap="none" normalizeH="0" baseline="0" dirty="0" smtClean="0">
                        <a:ln>
                          <a:noFill/>
                        </a:ln>
                        <a:solidFill>
                          <a:schemeClr val="tx1"/>
                        </a:solidFill>
                        <a:effectLst/>
                        <a:latin typeface="Constantia"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549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Дотации на выравнивание бюджетной обеспеченности</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chemeClr val="tx1"/>
                          </a:solidFill>
                          <a:effectLst/>
                          <a:latin typeface="Times New Roman" pitchFamily="18" charset="0"/>
                          <a:cs typeface="Times New Roman" pitchFamily="18" charset="0"/>
                        </a:rPr>
                        <a:t>29869,3</a:t>
                      </a:r>
                      <a:endParaRPr kumimoji="0" lang="ru-RU" sz="1800" b="0" i="0" u="none" strike="noStrike" cap="none" normalizeH="0" baseline="0" dirty="0" smtClean="0">
                        <a:ln>
                          <a:noFill/>
                        </a:ln>
                        <a:solidFill>
                          <a:schemeClr val="tx1"/>
                        </a:solidFill>
                        <a:effectLst/>
                        <a:latin typeface="Constantia"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70,3%</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b"/>
                      <a:r>
                        <a:rPr lang="ru-RU" sz="1200" b="0" i="0" u="none" strike="noStrike" dirty="0" smtClean="0">
                          <a:latin typeface="Times New Roman"/>
                        </a:rPr>
                        <a:t>25873,6</a:t>
                      </a:r>
                      <a:endParaRPr lang="ru-RU" sz="1200" b="0" i="0" u="none" strike="noStrike" dirty="0">
                        <a:latin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fontAlgn="b"/>
                      <a:r>
                        <a:rPr lang="ru-RU" sz="1200" b="0" i="0" u="none" strike="noStrike" dirty="0" smtClean="0">
                          <a:latin typeface="Times New Roman"/>
                        </a:rPr>
                        <a:t>27132,7</a:t>
                      </a:r>
                      <a:endParaRPr lang="ru-RU" sz="1200" b="0" i="0" u="none" strike="noStrike" dirty="0">
                        <a:latin typeface="Times New Roman"/>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7"/>
                  </a:ext>
                </a:extLst>
              </a:tr>
              <a:tr h="272944">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Субсидии</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7883,2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18,5%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7883,2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7883,2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11"/>
                  </a:ext>
                </a:extLst>
              </a:tr>
              <a:tr h="63687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Субвенции бюджетам субъектов Российской Федерации и муниципальных образований</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767,7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1,8%</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836,7</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7,1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8"/>
                  </a:ext>
                </a:extLst>
              </a:tr>
              <a:tr h="332533">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Иные межбюджетные трансферты</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3979,0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9,4%</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3979,0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3979,0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extLst>
                  <a:ext uri="{0D108BD9-81ED-4DB2-BD59-A6C34878D82A}">
                    <a16:rowId xmlns:a16="http://schemas.microsoft.com/office/drawing/2014/main" val="10009"/>
                  </a:ext>
                </a:extLst>
              </a:tr>
              <a:tr h="454907">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Прочие безвозмездные поступления</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8,5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0,02%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ru-RU" sz="12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36525" marR="0" lvl="0" indent="0" algn="l" defTabSz="914400" rtl="0" eaLnBrk="1" fontAlgn="base" latinLnBrk="0" hangingPunct="1">
                        <a:lnSpc>
                          <a:spcPct val="100000"/>
                        </a:lnSpc>
                        <a:spcBef>
                          <a:spcPct val="20000"/>
                        </a:spcBef>
                        <a:spcAft>
                          <a:spcPct val="0"/>
                        </a:spcAft>
                        <a:buClr>
                          <a:srgbClr val="000000"/>
                        </a:buClr>
                        <a:buSzPct val="65000"/>
                        <a:buFont typeface="Wingdings 2" pitchFamily="18" charset="2"/>
                        <a:buNone/>
                        <a:tabLst/>
                      </a:pPr>
                      <a:endParaRPr kumimoji="0" lang="ru-RU" sz="2400" b="0" i="0" u="none" strike="noStrike" cap="none" normalizeH="0" baseline="0" dirty="0" smtClean="0">
                        <a:ln>
                          <a:noFill/>
                        </a:ln>
                        <a:solidFill>
                          <a:schemeClr val="tx1"/>
                        </a:solidFill>
                        <a:effectLst/>
                        <a:latin typeface="Constantia"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graphicFrame>
        <p:nvGraphicFramePr>
          <p:cNvPr id="12" name="Диаграмма 11"/>
          <p:cNvGraphicFramePr/>
          <p:nvPr>
            <p:extLst>
              <p:ext uri="{D42A27DB-BD31-4B8C-83A1-F6EECF244321}">
                <p14:modId xmlns:p14="http://schemas.microsoft.com/office/powerpoint/2010/main" val="2086949075"/>
              </p:ext>
            </p:extLst>
          </p:nvPr>
        </p:nvGraphicFramePr>
        <p:xfrm>
          <a:off x="7020272" y="1340768"/>
          <a:ext cx="1944216" cy="28803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Диаграмма 12"/>
          <p:cNvGraphicFramePr/>
          <p:nvPr>
            <p:extLst>
              <p:ext uri="{D42A27DB-BD31-4B8C-83A1-F6EECF244321}">
                <p14:modId xmlns:p14="http://schemas.microsoft.com/office/powerpoint/2010/main" val="2356482534"/>
              </p:ext>
            </p:extLst>
          </p:nvPr>
        </p:nvGraphicFramePr>
        <p:xfrm>
          <a:off x="7020272" y="4941168"/>
          <a:ext cx="1991966" cy="1521581"/>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Скругленный прямоугольник 1"/>
          <p:cNvGrpSpPr>
            <a:grpSpLocks/>
          </p:cNvGrpSpPr>
          <p:nvPr/>
        </p:nvGrpSpPr>
        <p:grpSpPr bwMode="auto">
          <a:xfrm>
            <a:off x="1041400" y="152400"/>
            <a:ext cx="7907338" cy="768350"/>
            <a:chOff x="73" y="96"/>
            <a:chExt cx="5564" cy="484"/>
          </a:xfrm>
        </p:grpSpPr>
        <p:pic>
          <p:nvPicPr>
            <p:cNvPr id="26625" name="Скругленный прямоугольник 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 y="96"/>
              <a:ext cx="5564" cy="484"/>
            </a:xfrm>
            <a:prstGeom prst="rect">
              <a:avLst/>
            </a:prstGeom>
            <a:noFill/>
            <a:extLst>
              <a:ext uri="{909E8E84-426E-40DD-AFC4-6F175D3DCCD1}">
                <a14:hiddenFill xmlns:a14="http://schemas.microsoft.com/office/drawing/2010/main">
                  <a:solidFill>
                    <a:srgbClr val="FFFFFF"/>
                  </a:solidFill>
                </a14:hiddenFill>
              </a:ext>
            </a:extLst>
          </p:spPr>
        </p:pic>
        <p:sp>
          <p:nvSpPr>
            <p:cNvPr id="26626" name="Text Box 2"/>
            <p:cNvSpPr txBox="1">
              <a:spLocks noChangeArrowheads="1"/>
            </p:cNvSpPr>
            <p:nvPr/>
          </p:nvSpPr>
          <p:spPr bwMode="auto">
            <a:xfrm>
              <a:off x="133" y="139"/>
              <a:ext cx="5449" cy="368"/>
            </a:xfrm>
            <a:prstGeom prst="rect">
              <a:avLst/>
            </a:prstGeom>
            <a:solidFill>
              <a:schemeClr val="accent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sz="2400" dirty="0"/>
                <a:t>Структура расходов по программному принципу</a:t>
              </a:r>
            </a:p>
          </p:txBody>
        </p:sp>
      </p:grpSp>
      <p:sp>
        <p:nvSpPr>
          <p:cNvPr id="26630" name="AutoShape 6"/>
          <p:cNvSpPr>
            <a:spLocks noChangeArrowheads="1"/>
          </p:cNvSpPr>
          <p:nvPr/>
        </p:nvSpPr>
        <p:spPr bwMode="auto">
          <a:xfrm rot="5400000">
            <a:off x="4794641" y="-1467408"/>
            <a:ext cx="432271" cy="5472113"/>
          </a:xfrm>
          <a:prstGeom prst="flowChartAlternateProcess">
            <a:avLst/>
          </a:prstGeom>
          <a:solidFill>
            <a:schemeClr val="accent2">
              <a:lumMod val="60000"/>
              <a:lumOff val="40000"/>
            </a:schemeClr>
          </a:solidFill>
          <a:ln w="9525">
            <a:solidFill>
              <a:schemeClr val="tx1"/>
            </a:solidFill>
            <a:miter lim="800000"/>
            <a:headEnd/>
            <a:tailEnd/>
          </a:ln>
          <a:effectLst/>
          <a:extLst/>
        </p:spPr>
        <p:txBody>
          <a:bodyPr rot="10800000" vert="eaVert" wrap="none" anchor="ctr"/>
          <a:lstStyle/>
          <a:p>
            <a:pPr algn="ctr"/>
            <a:r>
              <a:rPr lang="ru-RU" sz="2800" b="1" dirty="0">
                <a:latin typeface="Arial" charset="0"/>
              </a:rPr>
              <a:t>БЮДЖЕТ</a:t>
            </a:r>
          </a:p>
        </p:txBody>
      </p:sp>
      <p:sp>
        <p:nvSpPr>
          <p:cNvPr id="26631" name="AutoShape 7"/>
          <p:cNvSpPr>
            <a:spLocks noChangeArrowheads="1"/>
          </p:cNvSpPr>
          <p:nvPr/>
        </p:nvSpPr>
        <p:spPr bwMode="auto">
          <a:xfrm rot="5400000">
            <a:off x="4581223" y="-324789"/>
            <a:ext cx="720229" cy="5059158"/>
          </a:xfrm>
          <a:prstGeom prst="flowChartAlternateProcess">
            <a:avLst/>
          </a:prstGeom>
          <a:solidFill>
            <a:schemeClr val="accent2">
              <a:lumMod val="75000"/>
            </a:schemeClr>
          </a:solidFill>
          <a:ln w="9525">
            <a:solidFill>
              <a:schemeClr val="tx1"/>
            </a:solidFill>
            <a:miter lim="800000"/>
            <a:headEnd/>
            <a:tailEnd/>
          </a:ln>
          <a:effectLst/>
          <a:extLst/>
        </p:spPr>
        <p:txBody>
          <a:bodyPr rot="10800000" vert="eaVert" wrap="none" anchor="ctr"/>
          <a:lstStyle/>
          <a:p>
            <a:pPr algn="ctr"/>
            <a:r>
              <a:rPr lang="ru-RU" dirty="0">
                <a:latin typeface="Arial" charset="0"/>
              </a:rPr>
              <a:t>Программные и непрограммные расходы</a:t>
            </a:r>
          </a:p>
        </p:txBody>
      </p:sp>
      <p:sp>
        <p:nvSpPr>
          <p:cNvPr id="26632" name="AutoShape 8"/>
          <p:cNvSpPr>
            <a:spLocks noChangeArrowheads="1"/>
          </p:cNvSpPr>
          <p:nvPr/>
        </p:nvSpPr>
        <p:spPr bwMode="auto">
          <a:xfrm rot="5400000">
            <a:off x="1798192" y="2458392"/>
            <a:ext cx="1224133" cy="2445270"/>
          </a:xfrm>
          <a:prstGeom prst="flowChartAlternateProcess">
            <a:avLst/>
          </a:prstGeom>
          <a:solidFill>
            <a:schemeClr val="bg2">
              <a:lumMod val="90000"/>
            </a:schemeClr>
          </a:solidFill>
          <a:ln w="9525">
            <a:solidFill>
              <a:schemeClr val="tx1"/>
            </a:solidFill>
            <a:miter lim="800000"/>
            <a:headEnd/>
            <a:tailEnd/>
          </a:ln>
          <a:effectLst/>
          <a:extLst/>
        </p:spPr>
        <p:txBody>
          <a:bodyPr rot="10800000" vert="eaVert" wrap="none" anchor="ctr"/>
          <a:lstStyle/>
          <a:p>
            <a:pPr algn="ctr"/>
            <a:r>
              <a:rPr lang="ru-RU" sz="1600" i="1" dirty="0">
                <a:latin typeface="Arial" charset="0"/>
              </a:rPr>
              <a:t>Муниципальные </a:t>
            </a:r>
          </a:p>
          <a:p>
            <a:pPr algn="ctr"/>
            <a:r>
              <a:rPr lang="ru-RU" sz="1600" i="1" dirty="0">
                <a:latin typeface="Arial" charset="0"/>
              </a:rPr>
              <a:t>программы </a:t>
            </a:r>
            <a:r>
              <a:rPr lang="ru-RU" sz="1600" dirty="0">
                <a:latin typeface="Arial" charset="0"/>
              </a:rPr>
              <a:t>(тыс. руб.)</a:t>
            </a:r>
          </a:p>
          <a:p>
            <a:pPr algn="ctr"/>
            <a:r>
              <a:rPr lang="ru-RU" sz="1600" dirty="0" smtClean="0">
                <a:latin typeface="Arial" charset="0"/>
              </a:rPr>
              <a:t>2025 год – </a:t>
            </a:r>
            <a:r>
              <a:rPr lang="ru-RU" sz="1600" dirty="0" smtClean="0">
                <a:latin typeface="Arial" charset="0"/>
              </a:rPr>
              <a:t>137948,5</a:t>
            </a:r>
            <a:endParaRPr lang="ru-RU" sz="1600" dirty="0">
              <a:latin typeface="Arial" charset="0"/>
            </a:endParaRPr>
          </a:p>
          <a:p>
            <a:pPr algn="ctr"/>
            <a:r>
              <a:rPr lang="ru-RU" sz="1600" dirty="0" smtClean="0">
                <a:latin typeface="Arial" charset="0"/>
              </a:rPr>
              <a:t>2026 год – 123992,2</a:t>
            </a:r>
            <a:endParaRPr lang="ru-RU" sz="1600" dirty="0">
              <a:latin typeface="Arial" charset="0"/>
            </a:endParaRPr>
          </a:p>
          <a:p>
            <a:pPr algn="ctr"/>
            <a:r>
              <a:rPr lang="ru-RU" sz="1600" dirty="0" smtClean="0">
                <a:latin typeface="Arial" charset="0"/>
              </a:rPr>
              <a:t>2027 </a:t>
            </a:r>
            <a:r>
              <a:rPr lang="ru-RU" sz="1600" dirty="0">
                <a:latin typeface="Arial" charset="0"/>
              </a:rPr>
              <a:t>год </a:t>
            </a:r>
            <a:r>
              <a:rPr lang="ru-RU" sz="1600" dirty="0" smtClean="0">
                <a:latin typeface="Arial" charset="0"/>
              </a:rPr>
              <a:t>– 126117,0</a:t>
            </a:r>
            <a:endParaRPr lang="ru-RU" sz="1600" dirty="0">
              <a:latin typeface="Arial" charset="0"/>
            </a:endParaRPr>
          </a:p>
        </p:txBody>
      </p:sp>
      <p:sp>
        <p:nvSpPr>
          <p:cNvPr id="26633" name="AutoShape 9"/>
          <p:cNvSpPr>
            <a:spLocks noChangeArrowheads="1"/>
          </p:cNvSpPr>
          <p:nvPr/>
        </p:nvSpPr>
        <p:spPr bwMode="auto">
          <a:xfrm rot="5400000">
            <a:off x="7416314" y="2240868"/>
            <a:ext cx="1152130" cy="1944217"/>
          </a:xfrm>
          <a:prstGeom prst="flowChartAlternateProcess">
            <a:avLst/>
          </a:prstGeom>
          <a:solidFill>
            <a:schemeClr val="bg2">
              <a:lumMod val="90000"/>
            </a:schemeClr>
          </a:solidFill>
          <a:ln w="9525">
            <a:solidFill>
              <a:schemeClr val="tx1"/>
            </a:solidFill>
            <a:miter lim="800000"/>
            <a:headEnd/>
            <a:tailEnd/>
          </a:ln>
          <a:effectLst/>
          <a:extLst/>
        </p:spPr>
        <p:txBody>
          <a:bodyPr rot="10800000" vert="eaVert" wrap="none" anchor="ctr"/>
          <a:lstStyle/>
          <a:p>
            <a:pPr algn="ctr"/>
            <a:r>
              <a:rPr lang="ru-RU" sz="1600" dirty="0" err="1" smtClean="0">
                <a:latin typeface="Arial" charset="0"/>
              </a:rPr>
              <a:t>Непрограммные</a:t>
            </a:r>
            <a:r>
              <a:rPr lang="ru-RU" sz="1600" dirty="0" smtClean="0">
                <a:latin typeface="Arial" charset="0"/>
              </a:rPr>
              <a:t> </a:t>
            </a:r>
            <a:endParaRPr lang="ru-RU" sz="1600" dirty="0">
              <a:latin typeface="Arial" charset="0"/>
            </a:endParaRPr>
          </a:p>
          <a:p>
            <a:pPr algn="ctr"/>
            <a:r>
              <a:rPr lang="ru-RU" sz="1600" dirty="0">
                <a:latin typeface="Arial" charset="0"/>
              </a:rPr>
              <a:t>расходы (тыс. руб.)</a:t>
            </a:r>
          </a:p>
          <a:p>
            <a:pPr algn="ctr"/>
            <a:r>
              <a:rPr lang="ru-RU" sz="1600" dirty="0" smtClean="0">
                <a:latin typeface="Arial" charset="0"/>
              </a:rPr>
              <a:t>2025 </a:t>
            </a:r>
            <a:r>
              <a:rPr lang="ru-RU" sz="1600" dirty="0">
                <a:latin typeface="Arial" charset="0"/>
              </a:rPr>
              <a:t>год </a:t>
            </a:r>
            <a:r>
              <a:rPr lang="ru-RU" sz="1600" dirty="0" smtClean="0">
                <a:latin typeface="Arial" charset="0"/>
              </a:rPr>
              <a:t>– 44725,7</a:t>
            </a:r>
            <a:endParaRPr lang="ru-RU" sz="1600" dirty="0">
              <a:latin typeface="Arial" charset="0"/>
            </a:endParaRPr>
          </a:p>
          <a:p>
            <a:pPr algn="ctr"/>
            <a:r>
              <a:rPr lang="ru-RU" sz="1600" dirty="0" smtClean="0">
                <a:latin typeface="Arial" charset="0"/>
              </a:rPr>
              <a:t>2026 год – 52560,9</a:t>
            </a:r>
            <a:endParaRPr lang="ru-RU" sz="1600" dirty="0">
              <a:latin typeface="Arial" charset="0"/>
            </a:endParaRPr>
          </a:p>
          <a:p>
            <a:pPr algn="ctr"/>
            <a:r>
              <a:rPr lang="ru-RU" sz="1600" dirty="0" smtClean="0">
                <a:latin typeface="Arial" charset="0"/>
              </a:rPr>
              <a:t>2027 </a:t>
            </a:r>
            <a:r>
              <a:rPr lang="ru-RU" sz="1600" dirty="0">
                <a:latin typeface="Arial" charset="0"/>
              </a:rPr>
              <a:t>год </a:t>
            </a:r>
            <a:r>
              <a:rPr lang="ru-RU" sz="1600" dirty="0" smtClean="0">
                <a:latin typeface="Arial" charset="0"/>
              </a:rPr>
              <a:t>– 56231,3</a:t>
            </a:r>
            <a:endParaRPr lang="ru-RU" sz="1600" dirty="0">
              <a:latin typeface="Arial" charset="0"/>
            </a:endParaRPr>
          </a:p>
        </p:txBody>
      </p:sp>
      <p:sp>
        <p:nvSpPr>
          <p:cNvPr id="26638" name="Line 14"/>
          <p:cNvSpPr>
            <a:spLocks noChangeShapeType="1"/>
          </p:cNvSpPr>
          <p:nvPr/>
        </p:nvSpPr>
        <p:spPr bwMode="auto">
          <a:xfrm>
            <a:off x="4734862" y="1556792"/>
            <a:ext cx="0" cy="2873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39" name="Freeform 15"/>
          <p:cNvSpPr>
            <a:spLocks/>
          </p:cNvSpPr>
          <p:nvPr/>
        </p:nvSpPr>
        <p:spPr bwMode="auto">
          <a:xfrm>
            <a:off x="7470917" y="2418556"/>
            <a:ext cx="989515" cy="218356"/>
          </a:xfrm>
          <a:custGeom>
            <a:avLst/>
            <a:gdLst>
              <a:gd name="T0" fmla="*/ 0 w 589"/>
              <a:gd name="T1" fmla="*/ 0 h 453"/>
              <a:gd name="T2" fmla="*/ 581 w 589"/>
              <a:gd name="T3" fmla="*/ 1 h 453"/>
              <a:gd name="T4" fmla="*/ 589 w 589"/>
              <a:gd name="T5" fmla="*/ 453 h 453"/>
            </a:gdLst>
            <a:ahLst/>
            <a:cxnLst>
              <a:cxn ang="0">
                <a:pos x="T0" y="T1"/>
              </a:cxn>
              <a:cxn ang="0">
                <a:pos x="T2" y="T3"/>
              </a:cxn>
              <a:cxn ang="0">
                <a:pos x="T4" y="T5"/>
              </a:cxn>
            </a:cxnLst>
            <a:rect l="0" t="0" r="r" b="b"/>
            <a:pathLst>
              <a:path w="589" h="453">
                <a:moveTo>
                  <a:pt x="0" y="0"/>
                </a:moveTo>
                <a:lnTo>
                  <a:pt x="581" y="1"/>
                </a:lnTo>
                <a:lnTo>
                  <a:pt x="589" y="453"/>
                </a:ln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640" name="Freeform 16"/>
          <p:cNvSpPr>
            <a:spLocks/>
          </p:cNvSpPr>
          <p:nvPr/>
        </p:nvSpPr>
        <p:spPr bwMode="auto">
          <a:xfrm>
            <a:off x="1835696" y="2276872"/>
            <a:ext cx="507430" cy="792087"/>
          </a:xfrm>
          <a:custGeom>
            <a:avLst/>
            <a:gdLst>
              <a:gd name="T0" fmla="*/ 365 w 365"/>
              <a:gd name="T1" fmla="*/ 3 h 457"/>
              <a:gd name="T2" fmla="*/ 0 w 365"/>
              <a:gd name="T3" fmla="*/ 0 h 457"/>
              <a:gd name="T4" fmla="*/ 2 w 365"/>
              <a:gd name="T5" fmla="*/ 457 h 457"/>
            </a:gdLst>
            <a:ahLst/>
            <a:cxnLst>
              <a:cxn ang="0">
                <a:pos x="T0" y="T1"/>
              </a:cxn>
              <a:cxn ang="0">
                <a:pos x="T2" y="T3"/>
              </a:cxn>
              <a:cxn ang="0">
                <a:pos x="T4" y="T5"/>
              </a:cxn>
            </a:cxnLst>
            <a:rect l="0" t="0" r="r" b="b"/>
            <a:pathLst>
              <a:path w="365" h="457">
                <a:moveTo>
                  <a:pt x="365" y="3"/>
                </a:moveTo>
                <a:lnTo>
                  <a:pt x="0" y="0"/>
                </a:lnTo>
                <a:lnTo>
                  <a:pt x="2" y="457"/>
                </a:ln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547664" y="426836"/>
            <a:ext cx="7596336" cy="36933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Таблица 5"/>
          <p:cNvGraphicFramePr>
            <a:graphicFrameLocks noGrp="1"/>
          </p:cNvGraphicFramePr>
          <p:nvPr/>
        </p:nvGraphicFramePr>
        <p:xfrm>
          <a:off x="1115616" y="6069672"/>
          <a:ext cx="254000" cy="167640"/>
        </p:xfrm>
        <a:graphic>
          <a:graphicData uri="http://schemas.openxmlformats.org/drawingml/2006/table">
            <a:tbl>
              <a:tblPr/>
              <a:tblGrid>
                <a:gridCol w="254000">
                  <a:extLst>
                    <a:ext uri="{9D8B030D-6E8A-4147-A177-3AD203B41FA5}">
                      <a16:colId xmlns:a16="http://schemas.microsoft.com/office/drawing/2014/main" val="20000"/>
                    </a:ext>
                  </a:extLst>
                </a:gridCol>
              </a:tblGrid>
              <a:tr h="45720">
                <a:tc>
                  <a:txBody>
                    <a:bodyPr/>
                    <a:lstStyle/>
                    <a:p>
                      <a:pPr marL="15240" algn="just">
                        <a:spcAft>
                          <a:spcPts val="0"/>
                        </a:spcAft>
                      </a:pPr>
                      <a:endParaRPr lang="ru-RU" sz="1100" dirty="0">
                        <a:latin typeface="Times New Roman" pitchFamily="18" charset="0"/>
                        <a:ea typeface="Times New Roman"/>
                        <a:cs typeface="Times New Roman"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2588467198"/>
              </p:ext>
            </p:extLst>
          </p:nvPr>
        </p:nvGraphicFramePr>
        <p:xfrm>
          <a:off x="179513" y="-224924"/>
          <a:ext cx="8856982" cy="5434384"/>
        </p:xfrm>
        <a:graphic>
          <a:graphicData uri="http://schemas.openxmlformats.org/drawingml/2006/table">
            <a:tbl>
              <a:tblPr firstRow="1" bandRow="1">
                <a:tableStyleId>{5C22544A-7EE6-4342-B048-85BDC9FD1C3A}</a:tableStyleId>
              </a:tblPr>
              <a:tblGrid>
                <a:gridCol w="6264695">
                  <a:extLst>
                    <a:ext uri="{9D8B030D-6E8A-4147-A177-3AD203B41FA5}">
                      <a16:colId xmlns:a16="http://schemas.microsoft.com/office/drawing/2014/main" val="20000"/>
                    </a:ext>
                  </a:extLst>
                </a:gridCol>
                <a:gridCol w="1063184">
                  <a:extLst>
                    <a:ext uri="{9D8B030D-6E8A-4147-A177-3AD203B41FA5}">
                      <a16:colId xmlns:a16="http://schemas.microsoft.com/office/drawing/2014/main" val="20001"/>
                    </a:ext>
                  </a:extLst>
                </a:gridCol>
                <a:gridCol w="711444">
                  <a:extLst>
                    <a:ext uri="{9D8B030D-6E8A-4147-A177-3AD203B41FA5}">
                      <a16:colId xmlns:a16="http://schemas.microsoft.com/office/drawing/2014/main" val="20002"/>
                    </a:ext>
                  </a:extLst>
                </a:gridCol>
                <a:gridCol w="817659">
                  <a:extLst>
                    <a:ext uri="{9D8B030D-6E8A-4147-A177-3AD203B41FA5}">
                      <a16:colId xmlns:a16="http://schemas.microsoft.com/office/drawing/2014/main" val="20003"/>
                    </a:ext>
                  </a:extLst>
                </a:gridCol>
              </a:tblGrid>
              <a:tr h="1133644">
                <a:tc>
                  <a:txBody>
                    <a:bodyPr/>
                    <a:lstStyle/>
                    <a:p>
                      <a:r>
                        <a:rPr lang="ru-RU" sz="1050" dirty="0" smtClean="0"/>
                        <a:t>Наименование программы</a:t>
                      </a:r>
                      <a:endParaRPr lang="ru-RU" sz="1050" dirty="0"/>
                    </a:p>
                  </a:txBody>
                  <a:tcPr/>
                </a:tc>
                <a:tc>
                  <a:txBody>
                    <a:bodyPr/>
                    <a:lstStyle/>
                    <a:p>
                      <a:r>
                        <a:rPr lang="ru-RU" sz="1050" dirty="0" smtClean="0"/>
                        <a:t>Объем финансирования на  2025 год в тыс. руб.</a:t>
                      </a:r>
                      <a:endParaRPr lang="ru-RU" sz="105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50" dirty="0" smtClean="0"/>
                        <a:t>Объем финансирования на  2026год в тыс. руб.</a:t>
                      </a:r>
                    </a:p>
                    <a:p>
                      <a:endParaRPr lang="ru-RU" sz="105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050" dirty="0" smtClean="0"/>
                        <a:t>Объем финансирования на  2027 год в тыс. руб.</a:t>
                      </a:r>
                    </a:p>
                    <a:p>
                      <a:endParaRPr lang="ru-RU" sz="1050" dirty="0"/>
                    </a:p>
                  </a:txBody>
                  <a:tcPr/>
                </a:tc>
                <a:extLst>
                  <a:ext uri="{0D108BD9-81ED-4DB2-BD59-A6C34878D82A}">
                    <a16:rowId xmlns:a16="http://schemas.microsoft.com/office/drawing/2014/main" val="10000"/>
                  </a:ext>
                </a:extLst>
              </a:tr>
              <a:tr h="426120">
                <a:tc>
                  <a:txBody>
                    <a:bodyPr/>
                    <a:lstStyle/>
                    <a:p>
                      <a:r>
                        <a:rPr kumimoji="0" lang="ru-RU" sz="1050" b="0" kern="1200" dirty="0" smtClean="0">
                          <a:solidFill>
                            <a:schemeClr val="dk1"/>
                          </a:solidFill>
                          <a:latin typeface="+mn-lt"/>
                          <a:ea typeface="+mn-ea"/>
                          <a:cs typeface="+mn-cs"/>
                        </a:rPr>
                        <a:t>1. МП</a:t>
                      </a:r>
                      <a:r>
                        <a:rPr kumimoji="0" lang="ru-RU" sz="1050" b="0" kern="1200" baseline="0" dirty="0" smtClean="0">
                          <a:solidFill>
                            <a:schemeClr val="dk1"/>
                          </a:solidFill>
                          <a:latin typeface="+mn-lt"/>
                          <a:ea typeface="+mn-ea"/>
                          <a:cs typeface="+mn-cs"/>
                        </a:rPr>
                        <a:t> </a:t>
                      </a:r>
                      <a:r>
                        <a:rPr kumimoji="0" lang="ru-RU" sz="1050" b="0" kern="1200" dirty="0" smtClean="0">
                          <a:solidFill>
                            <a:schemeClr val="dk1"/>
                          </a:solidFill>
                          <a:latin typeface="+mn-lt"/>
                          <a:ea typeface="+mn-ea"/>
                          <a:cs typeface="+mn-cs"/>
                        </a:rPr>
                        <a:t>«Обеспечение безопасности жизнедеятельности населения на территории МО </a:t>
                      </a:r>
                      <a:r>
                        <a:rPr kumimoji="0" lang="ru-RU" sz="1050" b="0" kern="1200" dirty="0" err="1" smtClean="0">
                          <a:solidFill>
                            <a:schemeClr val="dk1"/>
                          </a:solidFill>
                          <a:latin typeface="+mn-lt"/>
                          <a:ea typeface="+mn-ea"/>
                          <a:cs typeface="+mn-cs"/>
                        </a:rPr>
                        <a:t>Мгинское</a:t>
                      </a:r>
                      <a:r>
                        <a:rPr kumimoji="0" lang="ru-RU" sz="1050" b="0" kern="1200" dirty="0" smtClean="0">
                          <a:solidFill>
                            <a:schemeClr val="dk1"/>
                          </a:solidFill>
                          <a:latin typeface="+mn-lt"/>
                          <a:ea typeface="+mn-ea"/>
                          <a:cs typeface="+mn-cs"/>
                        </a:rPr>
                        <a:t> городское поселение Кировского муниципального района Ленинградской области»</a:t>
                      </a:r>
                    </a:p>
                  </a:txBody>
                  <a:tcPr/>
                </a:tc>
                <a:tc>
                  <a:txBody>
                    <a:bodyPr/>
                    <a:lstStyle/>
                    <a:p>
                      <a:pPr algn="ctr"/>
                      <a:endParaRPr kumimoji="0" lang="ru-RU" sz="1050" b="0" kern="1200" dirty="0" smtClean="0">
                        <a:solidFill>
                          <a:schemeClr val="dk1"/>
                        </a:solidFill>
                        <a:latin typeface="+mn-lt"/>
                        <a:ea typeface="+mn-ea"/>
                        <a:cs typeface="+mn-cs"/>
                      </a:endParaRPr>
                    </a:p>
                    <a:p>
                      <a:pPr algn="ctr"/>
                      <a:endParaRPr kumimoji="0" lang="ru-RU" sz="1050" b="0" kern="1200" dirty="0" smtClean="0">
                        <a:solidFill>
                          <a:schemeClr val="dk1"/>
                        </a:solidFill>
                        <a:latin typeface="+mn-lt"/>
                        <a:ea typeface="+mn-ea"/>
                        <a:cs typeface="+mn-cs"/>
                      </a:endParaRPr>
                    </a:p>
                    <a:p>
                      <a:pPr algn="ctr"/>
                      <a:r>
                        <a:rPr kumimoji="0" lang="ru-RU" sz="1050" b="0" kern="1200" dirty="0" smtClean="0">
                          <a:solidFill>
                            <a:schemeClr val="dk1"/>
                          </a:solidFill>
                          <a:latin typeface="+mn-lt"/>
                          <a:ea typeface="+mn-ea"/>
                          <a:cs typeface="+mn-cs"/>
                        </a:rPr>
                        <a:t>3391,7</a:t>
                      </a:r>
                    </a:p>
                  </a:txBody>
                  <a:tcPr/>
                </a:tc>
                <a:tc>
                  <a:txBody>
                    <a:bodyPr/>
                    <a:lstStyle/>
                    <a:p>
                      <a:pPr algn="ctr"/>
                      <a:endParaRPr kumimoji="0" lang="ru-RU" sz="1050" b="0" kern="1200" dirty="0" smtClean="0">
                        <a:solidFill>
                          <a:schemeClr val="dk1"/>
                        </a:solidFill>
                        <a:latin typeface="+mn-lt"/>
                        <a:ea typeface="+mn-ea"/>
                        <a:cs typeface="+mn-cs"/>
                      </a:endParaRPr>
                    </a:p>
                    <a:p>
                      <a:pPr algn="ctr"/>
                      <a:endParaRPr kumimoji="0" lang="ru-RU" sz="1050" b="0" kern="1200" dirty="0" smtClean="0">
                        <a:solidFill>
                          <a:schemeClr val="dk1"/>
                        </a:solidFill>
                        <a:latin typeface="+mn-lt"/>
                        <a:ea typeface="+mn-ea"/>
                        <a:cs typeface="+mn-cs"/>
                      </a:endParaRPr>
                    </a:p>
                    <a:p>
                      <a:pPr algn="ctr"/>
                      <a:r>
                        <a:rPr kumimoji="0" lang="ru-RU" sz="1050" b="0" kern="1200" dirty="0" smtClean="0">
                          <a:solidFill>
                            <a:schemeClr val="dk1"/>
                          </a:solidFill>
                          <a:latin typeface="+mn-lt"/>
                          <a:ea typeface="+mn-ea"/>
                          <a:cs typeface="+mn-cs"/>
                        </a:rPr>
                        <a:t>2612,6</a:t>
                      </a:r>
                    </a:p>
                  </a:txBody>
                  <a:tcPr/>
                </a:tc>
                <a:tc>
                  <a:txBody>
                    <a:bodyPr/>
                    <a:lstStyle/>
                    <a:p>
                      <a:pPr algn="ctr"/>
                      <a:endParaRPr kumimoji="0" lang="ru-RU" sz="1050" b="0" kern="1200" dirty="0" smtClean="0">
                        <a:solidFill>
                          <a:schemeClr val="dk1"/>
                        </a:solidFill>
                        <a:latin typeface="+mn-lt"/>
                        <a:ea typeface="+mn-ea"/>
                        <a:cs typeface="+mn-cs"/>
                      </a:endParaRPr>
                    </a:p>
                    <a:p>
                      <a:pPr algn="ctr"/>
                      <a:r>
                        <a:rPr kumimoji="0" lang="ru-RU" sz="1050" b="0" kern="1200" dirty="0" smtClean="0">
                          <a:solidFill>
                            <a:schemeClr val="dk1"/>
                          </a:solidFill>
                          <a:latin typeface="+mn-lt"/>
                          <a:ea typeface="+mn-ea"/>
                          <a:cs typeface="+mn-cs"/>
                        </a:rPr>
                        <a:t>11260,0</a:t>
                      </a:r>
                    </a:p>
                  </a:txBody>
                  <a:tcPr/>
                </a:tc>
                <a:extLst>
                  <a:ext uri="{0D108BD9-81ED-4DB2-BD59-A6C34878D82A}">
                    <a16:rowId xmlns:a16="http://schemas.microsoft.com/office/drawing/2014/main" val="10001"/>
                  </a:ext>
                </a:extLst>
              </a:tr>
              <a:tr h="538266">
                <a:tc>
                  <a:txBody>
                    <a:bodyPr/>
                    <a:lstStyle/>
                    <a:p>
                      <a:pPr marL="0" algn="l" rtl="0" eaLnBrk="1" latinLnBrk="0" hangingPunct="1"/>
                      <a:r>
                        <a:rPr kumimoji="0" lang="ru-RU" sz="1000" b="0" kern="1200" dirty="0" smtClean="0">
                          <a:solidFill>
                            <a:schemeClr val="dk1"/>
                          </a:solidFill>
                          <a:latin typeface="+mn-lt"/>
                          <a:ea typeface="+mn-ea"/>
                          <a:cs typeface="+mn-cs"/>
                        </a:rPr>
                        <a:t>2. МП"Содержание и развитие автомобильных дорог общего пользования местного значения в границах населенных пунктов муниципального образования </a:t>
                      </a:r>
                      <a:r>
                        <a:rPr kumimoji="0" lang="ru-RU" sz="1000" b="0" kern="1200" dirty="0" err="1" smtClean="0">
                          <a:solidFill>
                            <a:schemeClr val="dk1"/>
                          </a:solidFill>
                          <a:latin typeface="+mn-lt"/>
                          <a:ea typeface="+mn-ea"/>
                          <a:cs typeface="+mn-cs"/>
                        </a:rPr>
                        <a:t>Мгинское</a:t>
                      </a:r>
                      <a:r>
                        <a:rPr kumimoji="0" lang="ru-RU" sz="1000" b="0" kern="1200" dirty="0" smtClean="0">
                          <a:solidFill>
                            <a:schemeClr val="dk1"/>
                          </a:solidFill>
                          <a:latin typeface="+mn-lt"/>
                          <a:ea typeface="+mn-ea"/>
                          <a:cs typeface="+mn-cs"/>
                        </a:rPr>
                        <a:t> городское поселение Кировского муниципального района Ленинградской области"</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27269,6</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26779</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20379</a:t>
                      </a:r>
                    </a:p>
                  </a:txBody>
                  <a:tcPr/>
                </a:tc>
                <a:extLst>
                  <a:ext uri="{0D108BD9-81ED-4DB2-BD59-A6C34878D82A}">
                    <a16:rowId xmlns:a16="http://schemas.microsoft.com/office/drawing/2014/main" val="10002"/>
                  </a:ext>
                </a:extLst>
              </a:tr>
              <a:tr h="393127">
                <a:tc>
                  <a:txBody>
                    <a:bodyPr/>
                    <a:lstStyle/>
                    <a:p>
                      <a:r>
                        <a:rPr kumimoji="0" lang="ru-RU" sz="1000" b="0" kern="1200" dirty="0" smtClean="0">
                          <a:solidFill>
                            <a:schemeClr val="dk1"/>
                          </a:solidFill>
                          <a:latin typeface="+mn-lt"/>
                          <a:ea typeface="+mn-ea"/>
                          <a:cs typeface="+mn-cs"/>
                        </a:rPr>
                        <a:t>3. МП"Развитие субъектов малого и среднего предпринимательства муниципального образования </a:t>
                      </a:r>
                      <a:r>
                        <a:rPr kumimoji="0" lang="ru-RU" sz="1000" b="0" kern="1200" dirty="0" err="1" smtClean="0">
                          <a:solidFill>
                            <a:schemeClr val="dk1"/>
                          </a:solidFill>
                          <a:latin typeface="+mn-lt"/>
                          <a:ea typeface="+mn-ea"/>
                          <a:cs typeface="+mn-cs"/>
                        </a:rPr>
                        <a:t>Мгинское</a:t>
                      </a:r>
                      <a:r>
                        <a:rPr kumimoji="0" lang="ru-RU" sz="1000" b="0" kern="1200" dirty="0" smtClean="0">
                          <a:solidFill>
                            <a:schemeClr val="dk1"/>
                          </a:solidFill>
                          <a:latin typeface="+mn-lt"/>
                          <a:ea typeface="+mn-ea"/>
                          <a:cs typeface="+mn-cs"/>
                        </a:rPr>
                        <a:t> городское поселение  Кировского муниципального района  Ленинградской области"</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100,0</a:t>
                      </a:r>
                    </a:p>
                  </a:txBody>
                  <a:tcPr/>
                </a:tc>
                <a:tc>
                  <a:txBody>
                    <a:bodyPr/>
                    <a:lstStyle/>
                    <a:p>
                      <a:pPr marL="0" algn="ctr" rtl="0" eaLnBrk="1" latinLnBrk="0" hangingPunct="1"/>
                      <a:r>
                        <a:rPr kumimoji="0" lang="ru-RU" sz="1000" b="0" kern="1200" smtClean="0">
                          <a:solidFill>
                            <a:schemeClr val="dk1"/>
                          </a:solidFill>
                          <a:latin typeface="+mn-lt"/>
                          <a:ea typeface="+mn-ea"/>
                          <a:cs typeface="+mn-cs"/>
                        </a:rPr>
                        <a:t>100,0</a:t>
                      </a:r>
                      <a:endParaRPr kumimoji="0" lang="ru-RU" sz="1000" b="0" kern="1200" dirty="0">
                        <a:solidFill>
                          <a:schemeClr val="dk1"/>
                        </a:solidFill>
                        <a:latin typeface="+mn-lt"/>
                        <a:ea typeface="+mn-ea"/>
                        <a:cs typeface="+mn-cs"/>
                      </a:endParaRPr>
                    </a:p>
                  </a:txBody>
                  <a:tcPr/>
                </a:tc>
                <a:tc>
                  <a:txBody>
                    <a:bodyPr/>
                    <a:lstStyle/>
                    <a:p>
                      <a:pPr marL="0" algn="ctr" rtl="0" eaLnBrk="1" latinLnBrk="0" hangingPunct="1"/>
                      <a:r>
                        <a:rPr kumimoji="0" lang="ru-RU" sz="1000" b="0" kern="1200" dirty="0" smtClean="0">
                          <a:solidFill>
                            <a:schemeClr val="dk1"/>
                          </a:solidFill>
                          <a:latin typeface="+mn-lt"/>
                          <a:ea typeface="+mn-ea"/>
                          <a:cs typeface="+mn-cs"/>
                        </a:rPr>
                        <a:t>100,0</a:t>
                      </a:r>
                      <a:endParaRPr kumimoji="0" lang="ru-RU" sz="1000" b="0" kern="1200" dirty="0">
                        <a:solidFill>
                          <a:schemeClr val="dk1"/>
                        </a:solidFill>
                        <a:latin typeface="+mn-lt"/>
                        <a:ea typeface="+mn-ea"/>
                        <a:cs typeface="+mn-cs"/>
                      </a:endParaRPr>
                    </a:p>
                  </a:txBody>
                  <a:tcPr/>
                </a:tc>
                <a:extLst>
                  <a:ext uri="{0D108BD9-81ED-4DB2-BD59-A6C34878D82A}">
                    <a16:rowId xmlns:a16="http://schemas.microsoft.com/office/drawing/2014/main" val="10003"/>
                  </a:ext>
                </a:extLst>
              </a:tr>
              <a:tr h="538266">
                <a:tc>
                  <a:txBody>
                    <a:bodyPr/>
                    <a:lstStyle/>
                    <a:p>
                      <a:r>
                        <a:rPr kumimoji="0" lang="ru-RU" sz="1000" b="0" kern="1200" dirty="0" smtClean="0">
                          <a:solidFill>
                            <a:schemeClr val="dk1"/>
                          </a:solidFill>
                          <a:latin typeface="+mn-lt"/>
                          <a:ea typeface="+mn-ea"/>
                          <a:cs typeface="+mn-cs"/>
                        </a:rPr>
                        <a:t>4. </a:t>
                      </a:r>
                      <a:r>
                        <a:rPr kumimoji="0" lang="ru-RU" sz="1000" b="0" kern="1200" dirty="0" err="1" smtClean="0">
                          <a:solidFill>
                            <a:schemeClr val="dk1"/>
                          </a:solidFill>
                          <a:latin typeface="+mn-lt"/>
                          <a:ea typeface="+mn-ea"/>
                          <a:cs typeface="+mn-cs"/>
                        </a:rPr>
                        <a:t>МП"Содействие</a:t>
                      </a:r>
                      <a:r>
                        <a:rPr kumimoji="0" lang="ru-RU" sz="1000" b="0" kern="1200" dirty="0" smtClean="0">
                          <a:solidFill>
                            <a:schemeClr val="dk1"/>
                          </a:solidFill>
                          <a:latin typeface="+mn-lt"/>
                          <a:ea typeface="+mn-ea"/>
                          <a:cs typeface="+mn-cs"/>
                        </a:rPr>
                        <a:t> участию населения в осуществлении местного самоуправления на территории  муниципального образования Мгинское городское поселение Кировского муниципального района Ленинградской области"</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980,4</a:t>
                      </a:r>
                    </a:p>
                  </a:txBody>
                  <a:tcPr/>
                </a:tc>
                <a:tc>
                  <a:txBody>
                    <a:bodyPr/>
                    <a:lstStyle/>
                    <a:p>
                      <a:pPr marL="0" algn="ctr" rtl="0" eaLnBrk="1" latinLnBrk="0" hangingPunct="1"/>
                      <a:endParaRPr kumimoji="0" lang="ru-RU" sz="1000" b="0" kern="1200" dirty="0" smtClean="0">
                        <a:solidFill>
                          <a:schemeClr val="dk1"/>
                        </a:solidFill>
                        <a:latin typeface="+mn-lt"/>
                        <a:ea typeface="+mn-ea"/>
                        <a:cs typeface="+mn-cs"/>
                      </a:endParaRPr>
                    </a:p>
                  </a:txBody>
                  <a:tcPr/>
                </a:tc>
                <a:tc>
                  <a:txBody>
                    <a:bodyPr/>
                    <a:lstStyle/>
                    <a:p>
                      <a:endParaRPr lang="ru-RU" sz="1000"/>
                    </a:p>
                  </a:txBody>
                  <a:tcPr/>
                </a:tc>
                <a:extLst>
                  <a:ext uri="{0D108BD9-81ED-4DB2-BD59-A6C34878D82A}">
                    <a16:rowId xmlns:a16="http://schemas.microsoft.com/office/drawing/2014/main" val="10004"/>
                  </a:ext>
                </a:extLst>
              </a:tr>
              <a:tr h="412804">
                <a:tc>
                  <a:txBody>
                    <a:bodyPr/>
                    <a:lstStyle/>
                    <a:p>
                      <a:r>
                        <a:rPr kumimoji="0" lang="ru-RU" sz="1000" b="0" kern="1200" dirty="0" smtClean="0">
                          <a:solidFill>
                            <a:schemeClr val="dk1"/>
                          </a:solidFill>
                          <a:latin typeface="+mn-lt"/>
                          <a:ea typeface="+mn-ea"/>
                          <a:cs typeface="+mn-cs"/>
                        </a:rPr>
                        <a:t>5.МП"Развитие объектов коммунальной инфраструктуры в муниципальном образовании Мгинское городское поселение Кировского муниципального района Ленинградской области""</a:t>
                      </a:r>
                    </a:p>
                  </a:txBody>
                  <a:tcPr/>
                </a:tc>
                <a:tc>
                  <a:txBody>
                    <a:bodyPr/>
                    <a:lstStyle/>
                    <a:p>
                      <a:pPr algn="ctr"/>
                      <a:r>
                        <a:rPr lang="ru-RU" sz="1000" dirty="0" smtClean="0"/>
                        <a:t>8409,6</a:t>
                      </a:r>
                      <a:endParaRPr lang="ru-RU" sz="1000" dirty="0"/>
                    </a:p>
                  </a:txBody>
                  <a:tcPr/>
                </a:tc>
                <a:tc>
                  <a:txBody>
                    <a:bodyPr/>
                    <a:lstStyle/>
                    <a:p>
                      <a:pPr algn="ctr"/>
                      <a:r>
                        <a:rPr lang="ru-RU" sz="1000" dirty="0" smtClean="0"/>
                        <a:t>542,8</a:t>
                      </a:r>
                      <a:endParaRPr lang="ru-RU" sz="1000" dirty="0"/>
                    </a:p>
                  </a:txBody>
                  <a:tcPr/>
                </a:tc>
                <a:tc>
                  <a:txBody>
                    <a:bodyPr/>
                    <a:lstStyle/>
                    <a:p>
                      <a:pPr algn="ctr"/>
                      <a:r>
                        <a:rPr lang="ru-RU" sz="1000" dirty="0" smtClean="0"/>
                        <a:t>310,0</a:t>
                      </a:r>
                      <a:endParaRPr lang="ru-RU" sz="1000" dirty="0"/>
                    </a:p>
                  </a:txBody>
                  <a:tcPr/>
                </a:tc>
                <a:extLst>
                  <a:ext uri="{0D108BD9-81ED-4DB2-BD59-A6C34878D82A}">
                    <a16:rowId xmlns:a16="http://schemas.microsoft.com/office/drawing/2014/main" val="10006"/>
                  </a:ext>
                </a:extLst>
              </a:tr>
              <a:tr h="388748">
                <a:tc>
                  <a:txBody>
                    <a:bodyPr/>
                    <a:lstStyle/>
                    <a:p>
                      <a:r>
                        <a:rPr kumimoji="0" lang="ru-RU" sz="1000" b="0" kern="1200" dirty="0" smtClean="0">
                          <a:solidFill>
                            <a:schemeClr val="dk1"/>
                          </a:solidFill>
                          <a:latin typeface="+mn-lt"/>
                          <a:ea typeface="+mn-ea"/>
                          <a:cs typeface="+mn-cs"/>
                        </a:rPr>
                        <a:t>6.МП "Формирование комфортной городской среды муниципального образования Мгинское городское поселение Кировского муниципального района Ленинградской области "</a:t>
                      </a:r>
                    </a:p>
                  </a:txBody>
                  <a:tcPr/>
                </a:tc>
                <a:tc>
                  <a:txBody>
                    <a:bodyPr/>
                    <a:lstStyle/>
                    <a:p>
                      <a:pPr algn="ctr"/>
                      <a:r>
                        <a:rPr kumimoji="0" lang="ru-RU" sz="1000" b="0" kern="1200" dirty="0" smtClean="0">
                          <a:solidFill>
                            <a:schemeClr val="dk1"/>
                          </a:solidFill>
                          <a:latin typeface="+mn-lt"/>
                          <a:ea typeface="+mn-ea"/>
                          <a:cs typeface="+mn-cs"/>
                        </a:rPr>
                        <a:t>2488,1</a:t>
                      </a:r>
                    </a:p>
                  </a:txBody>
                  <a:tcPr/>
                </a:tc>
                <a:tc>
                  <a:txBody>
                    <a:bodyPr/>
                    <a:lstStyle/>
                    <a:p>
                      <a:pPr algn="ctr"/>
                      <a:r>
                        <a:rPr kumimoji="0" lang="ru-RU" sz="1000" b="0" kern="1200" dirty="0" smtClean="0">
                          <a:solidFill>
                            <a:schemeClr val="dk1"/>
                          </a:solidFill>
                          <a:latin typeface="+mn-lt"/>
                          <a:ea typeface="+mn-ea"/>
                          <a:cs typeface="+mn-cs"/>
                        </a:rPr>
                        <a:t>900,0</a:t>
                      </a:r>
                    </a:p>
                  </a:txBody>
                  <a:tcPr/>
                </a:tc>
                <a:tc>
                  <a:txBody>
                    <a:bodyPr/>
                    <a:lstStyle/>
                    <a:p>
                      <a:pPr algn="ctr"/>
                      <a:r>
                        <a:rPr kumimoji="0" lang="ru-RU" sz="1000" b="0" kern="1200" dirty="0" smtClean="0">
                          <a:solidFill>
                            <a:schemeClr val="dk1"/>
                          </a:solidFill>
                          <a:latin typeface="+mn-lt"/>
                          <a:ea typeface="+mn-ea"/>
                          <a:cs typeface="+mn-cs"/>
                        </a:rPr>
                        <a:t>900,0</a:t>
                      </a:r>
                    </a:p>
                  </a:txBody>
                  <a:tcPr/>
                </a:tc>
                <a:extLst>
                  <a:ext uri="{0D108BD9-81ED-4DB2-BD59-A6C34878D82A}">
                    <a16:rowId xmlns:a16="http://schemas.microsoft.com/office/drawing/2014/main" val="10007"/>
                  </a:ext>
                </a:extLst>
              </a:tr>
              <a:tr h="388748">
                <a:tc>
                  <a:txBody>
                    <a:bodyPr/>
                    <a:lstStyle/>
                    <a:p>
                      <a:r>
                        <a:rPr kumimoji="0" lang="ru-RU" sz="1000" b="0" kern="1200" dirty="0" smtClean="0">
                          <a:solidFill>
                            <a:schemeClr val="dk1"/>
                          </a:solidFill>
                          <a:latin typeface="+mn-lt"/>
                          <a:ea typeface="+mn-ea"/>
                          <a:cs typeface="+mn-cs"/>
                        </a:rPr>
                        <a:t>7.МП "Благоустройство и содержание территории и объектов муниципального образования Мгинское городское поселение Кировского муниципального района Ленинградской области"</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26293,2</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24935,1</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24532,8</a:t>
                      </a:r>
                    </a:p>
                  </a:txBody>
                  <a:tcPr/>
                </a:tc>
                <a:extLst>
                  <a:ext uri="{0D108BD9-81ED-4DB2-BD59-A6C34878D82A}">
                    <a16:rowId xmlns:a16="http://schemas.microsoft.com/office/drawing/2014/main" val="10008"/>
                  </a:ext>
                </a:extLst>
              </a:tr>
              <a:tr h="388748">
                <a:tc>
                  <a:txBody>
                    <a:bodyPr/>
                    <a:lstStyle/>
                    <a:p>
                      <a:r>
                        <a:rPr kumimoji="0" lang="ru-RU" sz="1000" b="0" kern="1200" dirty="0" smtClean="0">
                          <a:solidFill>
                            <a:schemeClr val="dk1"/>
                          </a:solidFill>
                          <a:latin typeface="+mn-lt"/>
                          <a:ea typeface="+mn-ea"/>
                          <a:cs typeface="+mn-cs"/>
                        </a:rPr>
                        <a:t>8.МП"Жилищно-коммунальное хозяйство и техническое обеспечение на территории  муниципального образования Мгинское городское поселение  Кировского муниципального района Ленинградской области"</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20224,0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t>20224,0</a:t>
                      </a:r>
                      <a:endParaRPr kumimoji="0" lang="ru-RU" sz="10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mn-cs"/>
                        </a:rPr>
                        <a:t>20224,0</a:t>
                      </a:r>
                    </a:p>
                  </a:txBody>
                  <a:tcPr/>
                </a:tc>
                <a:extLst>
                  <a:ext uri="{0D108BD9-81ED-4DB2-BD59-A6C34878D82A}">
                    <a16:rowId xmlns:a16="http://schemas.microsoft.com/office/drawing/2014/main" val="10009"/>
                  </a:ext>
                </a:extLst>
              </a:tr>
              <a:tr h="171315">
                <a:tc>
                  <a:txBody>
                    <a:bodyPr/>
                    <a:lstStyle/>
                    <a:p>
                      <a:r>
                        <a:rPr kumimoji="0" lang="ru-RU" sz="1000" b="0" kern="1200" dirty="0" smtClean="0">
                          <a:solidFill>
                            <a:schemeClr val="dk1"/>
                          </a:solidFill>
                          <a:latin typeface="+mn-lt"/>
                          <a:ea typeface="+mn-ea"/>
                          <a:cs typeface="+mn-cs"/>
                        </a:rPr>
                        <a:t>9.МП"Развитие культуры, физической культуры и массового спорта в муниципальном образовании Мгинское городское поселение Кировского муниципального района Ленинградской области"</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48791,9</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47898,7</a:t>
                      </a:r>
                    </a:p>
                  </a:txBody>
                  <a:tcPr/>
                </a:tc>
                <a:tc>
                  <a:txBody>
                    <a:bodyPr/>
                    <a:lstStyle/>
                    <a:p>
                      <a:pPr marL="0" algn="ctr" rtl="0" eaLnBrk="1" latinLnBrk="0" hangingPunct="1"/>
                      <a:r>
                        <a:rPr kumimoji="0" lang="ru-RU" sz="1000" b="0" kern="1200" dirty="0" smtClean="0">
                          <a:solidFill>
                            <a:schemeClr val="dk1"/>
                          </a:solidFill>
                          <a:latin typeface="+mn-lt"/>
                          <a:ea typeface="+mn-ea"/>
                          <a:cs typeface="+mn-cs"/>
                        </a:rPr>
                        <a:t>48410,2</a:t>
                      </a:r>
                    </a:p>
                  </a:txBody>
                  <a:tcPr/>
                </a:tc>
                <a:extLst>
                  <a:ext uri="{0D108BD9-81ED-4DB2-BD59-A6C34878D82A}">
                    <a16:rowId xmlns:a16="http://schemas.microsoft.com/office/drawing/2014/main" val="10010"/>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Скругленный прямоугольник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5" y="263187"/>
            <a:ext cx="7477051" cy="76835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1979712" y="332657"/>
            <a:ext cx="6480720" cy="369332"/>
          </a:xfrm>
          <a:prstGeom prst="rect">
            <a:avLst/>
          </a:prstGeom>
        </p:spPr>
        <p:txBody>
          <a:bodyPr wrap="square">
            <a:spAutoFit/>
          </a:bodyPr>
          <a:lstStyle/>
          <a:p>
            <a:pPr algn="ctr"/>
            <a:r>
              <a:rPr lang="ru-RU" dirty="0" smtClean="0"/>
              <a:t>АДРЕСНАЯ ИНВЕСТИЦИОННАЯ ПРОГРАММА</a:t>
            </a: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1742308011"/>
              </p:ext>
            </p:extLst>
          </p:nvPr>
        </p:nvGraphicFramePr>
        <p:xfrm>
          <a:off x="457200" y="2078038"/>
          <a:ext cx="8229601" cy="3897384"/>
        </p:xfrm>
        <a:graphic>
          <a:graphicData uri="http://schemas.openxmlformats.org/drawingml/2006/table">
            <a:tbl>
              <a:tblPr>
                <a:tableStyleId>{5C22544A-7EE6-4342-B048-85BDC9FD1C3A}</a:tableStyleId>
              </a:tblPr>
              <a:tblGrid>
                <a:gridCol w="1824527">
                  <a:extLst>
                    <a:ext uri="{9D8B030D-6E8A-4147-A177-3AD203B41FA5}">
                      <a16:colId xmlns:a16="http://schemas.microsoft.com/office/drawing/2014/main" val="612968911"/>
                    </a:ext>
                  </a:extLst>
                </a:gridCol>
                <a:gridCol w="1481271">
                  <a:extLst>
                    <a:ext uri="{9D8B030D-6E8A-4147-A177-3AD203B41FA5}">
                      <a16:colId xmlns:a16="http://schemas.microsoft.com/office/drawing/2014/main" val="4104671361"/>
                    </a:ext>
                  </a:extLst>
                </a:gridCol>
                <a:gridCol w="546931">
                  <a:extLst>
                    <a:ext uri="{9D8B030D-6E8A-4147-A177-3AD203B41FA5}">
                      <a16:colId xmlns:a16="http://schemas.microsoft.com/office/drawing/2014/main" val="4166231954"/>
                    </a:ext>
                  </a:extLst>
                </a:gridCol>
                <a:gridCol w="546931">
                  <a:extLst>
                    <a:ext uri="{9D8B030D-6E8A-4147-A177-3AD203B41FA5}">
                      <a16:colId xmlns:a16="http://schemas.microsoft.com/office/drawing/2014/main" val="3669167402"/>
                    </a:ext>
                  </a:extLst>
                </a:gridCol>
                <a:gridCol w="546931">
                  <a:extLst>
                    <a:ext uri="{9D8B030D-6E8A-4147-A177-3AD203B41FA5}">
                      <a16:colId xmlns:a16="http://schemas.microsoft.com/office/drawing/2014/main" val="3231687278"/>
                    </a:ext>
                  </a:extLst>
                </a:gridCol>
                <a:gridCol w="461473">
                  <a:extLst>
                    <a:ext uri="{9D8B030D-6E8A-4147-A177-3AD203B41FA5}">
                      <a16:colId xmlns:a16="http://schemas.microsoft.com/office/drawing/2014/main" val="4230305960"/>
                    </a:ext>
                  </a:extLst>
                </a:gridCol>
                <a:gridCol w="542658">
                  <a:extLst>
                    <a:ext uri="{9D8B030D-6E8A-4147-A177-3AD203B41FA5}">
                      <a16:colId xmlns:a16="http://schemas.microsoft.com/office/drawing/2014/main" val="2764133771"/>
                    </a:ext>
                  </a:extLst>
                </a:gridCol>
                <a:gridCol w="535537">
                  <a:extLst>
                    <a:ext uri="{9D8B030D-6E8A-4147-A177-3AD203B41FA5}">
                      <a16:colId xmlns:a16="http://schemas.microsoft.com/office/drawing/2014/main" val="3932105984"/>
                    </a:ext>
                  </a:extLst>
                </a:gridCol>
                <a:gridCol w="421592">
                  <a:extLst>
                    <a:ext uri="{9D8B030D-6E8A-4147-A177-3AD203B41FA5}">
                      <a16:colId xmlns:a16="http://schemas.microsoft.com/office/drawing/2014/main" val="3950176857"/>
                    </a:ext>
                  </a:extLst>
                </a:gridCol>
                <a:gridCol w="660875">
                  <a:extLst>
                    <a:ext uri="{9D8B030D-6E8A-4147-A177-3AD203B41FA5}">
                      <a16:colId xmlns:a16="http://schemas.microsoft.com/office/drawing/2014/main" val="1568218032"/>
                    </a:ext>
                  </a:extLst>
                </a:gridCol>
                <a:gridCol w="660875">
                  <a:extLst>
                    <a:ext uri="{9D8B030D-6E8A-4147-A177-3AD203B41FA5}">
                      <a16:colId xmlns:a16="http://schemas.microsoft.com/office/drawing/2014/main" val="3516525461"/>
                    </a:ext>
                  </a:extLst>
                </a:gridCol>
              </a:tblGrid>
              <a:tr h="266149">
                <a:tc rowSpan="4">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Наименование муниципальной программы, структурного элемента</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rowSpan="4">
                  <a:txBody>
                    <a:bodyPr/>
                    <a:lstStyle/>
                    <a:p>
                      <a:pPr algn="ctr" fontAlgn="ctr"/>
                      <a:r>
                        <a:rPr lang="ru-RU" sz="900" u="none" strike="noStrike">
                          <a:effectLst/>
                          <a:latin typeface="Times New Roman" panose="02020603050405020304" pitchFamily="18" charset="0"/>
                          <a:cs typeface="Times New Roman" panose="02020603050405020304" pitchFamily="18" charset="0"/>
                        </a:rPr>
                        <a:t>Наименование объектов, видов работ</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gridSpan="9">
                  <a:txBody>
                    <a:bodyPr/>
                    <a:lstStyle/>
                    <a:p>
                      <a:pPr algn="ctr" fontAlgn="ctr"/>
                      <a:r>
                        <a:rPr lang="ru-RU" sz="900" u="none" strike="noStrike">
                          <a:effectLst/>
                        </a:rPr>
                        <a:t>Сумма</a:t>
                      </a:r>
                      <a:br>
                        <a:rPr lang="ru-RU" sz="900" u="none" strike="noStrike">
                          <a:effectLst/>
                        </a:rPr>
                      </a:br>
                      <a:r>
                        <a:rPr lang="ru-RU" sz="900" u="none" strike="noStrike">
                          <a:effectLst/>
                        </a:rPr>
                        <a:t>(тысяч рублей)</a:t>
                      </a:r>
                      <a:endParaRPr lang="ru-RU" sz="900" b="1" i="0" u="none" strike="noStrike">
                        <a:effectLst/>
                        <a:latin typeface="Times New Roman" panose="02020603050405020304" pitchFamily="18" charset="0"/>
                      </a:endParaRPr>
                    </a:p>
                  </a:txBody>
                  <a:tcPr marL="4377" marR="4377" marT="4377"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79252449"/>
                  </a:ext>
                </a:extLst>
              </a:tr>
              <a:tr h="161090">
                <a:tc vMerge="1">
                  <a:txBody>
                    <a:bodyPr/>
                    <a:lstStyle/>
                    <a:p>
                      <a:endParaRPr lang="ru-RU"/>
                    </a:p>
                  </a:txBody>
                  <a:tcPr/>
                </a:tc>
                <a:tc vMerge="1">
                  <a:txBody>
                    <a:bodyPr/>
                    <a:lstStyle/>
                    <a:p>
                      <a:endParaRPr lang="ru-RU"/>
                    </a:p>
                  </a:txBody>
                  <a:tcPr/>
                </a:tc>
                <a:tc gridSpan="3">
                  <a:txBody>
                    <a:bodyPr/>
                    <a:lstStyle/>
                    <a:p>
                      <a:pPr algn="ctr" fontAlgn="ctr"/>
                      <a:r>
                        <a:rPr lang="ru-RU" sz="900" u="none" strike="noStrike">
                          <a:effectLst/>
                        </a:rPr>
                        <a:t>2025 год</a:t>
                      </a:r>
                      <a:endParaRPr lang="ru-RU" sz="900" b="1" i="0" u="none" strike="noStrike">
                        <a:effectLst/>
                        <a:latin typeface="Times New Roman" panose="02020603050405020304" pitchFamily="18" charset="0"/>
                      </a:endParaRPr>
                    </a:p>
                  </a:txBody>
                  <a:tcPr marL="4377" marR="4377" marT="4377" marB="0" anchor="ctr"/>
                </a:tc>
                <a:tc hMerge="1">
                  <a:txBody>
                    <a:bodyPr/>
                    <a:lstStyle/>
                    <a:p>
                      <a:endParaRPr lang="ru-RU"/>
                    </a:p>
                  </a:txBody>
                  <a:tcPr/>
                </a:tc>
                <a:tc hMerge="1">
                  <a:txBody>
                    <a:bodyPr/>
                    <a:lstStyle/>
                    <a:p>
                      <a:endParaRPr lang="ru-RU"/>
                    </a:p>
                  </a:txBody>
                  <a:tcPr/>
                </a:tc>
                <a:tc gridSpan="3">
                  <a:txBody>
                    <a:bodyPr/>
                    <a:lstStyle/>
                    <a:p>
                      <a:pPr algn="ctr" fontAlgn="ctr"/>
                      <a:r>
                        <a:rPr lang="ru-RU" sz="900" u="none" strike="noStrike">
                          <a:effectLst/>
                        </a:rPr>
                        <a:t>2026 год</a:t>
                      </a:r>
                      <a:endParaRPr lang="ru-RU" sz="900" b="1" i="0" u="none" strike="noStrike">
                        <a:effectLst/>
                        <a:latin typeface="Times New Roman" panose="02020603050405020304" pitchFamily="18" charset="0"/>
                      </a:endParaRPr>
                    </a:p>
                  </a:txBody>
                  <a:tcPr marL="4377" marR="4377" marT="4377" marB="0" anchor="ctr"/>
                </a:tc>
                <a:tc hMerge="1">
                  <a:txBody>
                    <a:bodyPr/>
                    <a:lstStyle/>
                    <a:p>
                      <a:endParaRPr lang="ru-RU"/>
                    </a:p>
                  </a:txBody>
                  <a:tcPr/>
                </a:tc>
                <a:tc hMerge="1">
                  <a:txBody>
                    <a:bodyPr/>
                    <a:lstStyle/>
                    <a:p>
                      <a:endParaRPr lang="ru-RU"/>
                    </a:p>
                  </a:txBody>
                  <a:tcPr/>
                </a:tc>
                <a:tc gridSpan="3">
                  <a:txBody>
                    <a:bodyPr/>
                    <a:lstStyle/>
                    <a:p>
                      <a:pPr algn="ctr" fontAlgn="ctr"/>
                      <a:r>
                        <a:rPr lang="ru-RU" sz="900" u="none" strike="noStrike">
                          <a:effectLst/>
                        </a:rPr>
                        <a:t>2027 год</a:t>
                      </a:r>
                      <a:endParaRPr lang="ru-RU" sz="900" b="1" i="0" u="none" strike="noStrike">
                        <a:effectLst/>
                        <a:latin typeface="Times New Roman" panose="02020603050405020304" pitchFamily="18" charset="0"/>
                      </a:endParaRPr>
                    </a:p>
                  </a:txBody>
                  <a:tcPr marL="4377" marR="4377" marT="4377"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39094997"/>
                  </a:ext>
                </a:extLst>
              </a:tr>
              <a:tr h="146790">
                <a:tc vMerge="1">
                  <a:txBody>
                    <a:bodyPr/>
                    <a:lstStyle/>
                    <a:p>
                      <a:endParaRPr lang="ru-RU"/>
                    </a:p>
                  </a:txBody>
                  <a:tcPr/>
                </a:tc>
                <a:tc vMerge="1">
                  <a:txBody>
                    <a:bodyPr/>
                    <a:lstStyle/>
                    <a:p>
                      <a:endParaRPr lang="ru-RU"/>
                    </a:p>
                  </a:txBody>
                  <a:tcPr/>
                </a:tc>
                <a:tc rowSpan="2">
                  <a:txBody>
                    <a:bodyPr/>
                    <a:lstStyle/>
                    <a:p>
                      <a:pPr algn="ctr" fontAlgn="ctr"/>
                      <a:r>
                        <a:rPr lang="ru-RU" sz="900" u="none" strike="noStrike">
                          <a:effectLst/>
                          <a:latin typeface="Times New Roman" panose="02020603050405020304" pitchFamily="18" charset="0"/>
                          <a:cs typeface="Times New Roman" panose="02020603050405020304" pitchFamily="18" charset="0"/>
                        </a:rPr>
                        <a:t>Всего</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gridSpan="2">
                  <a:txBody>
                    <a:bodyPr/>
                    <a:lstStyle/>
                    <a:p>
                      <a:pPr algn="ctr" fontAlgn="ctr"/>
                      <a:r>
                        <a:rPr lang="ru-RU" sz="900" u="none" strike="noStrike">
                          <a:effectLst/>
                          <a:latin typeface="Times New Roman" panose="02020603050405020304" pitchFamily="18" charset="0"/>
                          <a:cs typeface="Times New Roman" panose="02020603050405020304" pitchFamily="18" charset="0"/>
                        </a:rPr>
                        <a:t>в том числе:</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hMerge="1">
                  <a:txBody>
                    <a:bodyPr/>
                    <a:lstStyle/>
                    <a:p>
                      <a:endParaRPr lang="ru-RU"/>
                    </a:p>
                  </a:txBody>
                  <a:tcPr/>
                </a:tc>
                <a:tc rowSpan="2">
                  <a:txBody>
                    <a:bodyPr/>
                    <a:lstStyle/>
                    <a:p>
                      <a:pPr algn="ctr" fontAlgn="ctr"/>
                      <a:r>
                        <a:rPr lang="ru-RU" sz="900" u="none" strike="noStrike">
                          <a:effectLst/>
                          <a:latin typeface="Times New Roman" panose="02020603050405020304" pitchFamily="18" charset="0"/>
                          <a:cs typeface="Times New Roman" panose="02020603050405020304" pitchFamily="18" charset="0"/>
                        </a:rPr>
                        <a:t>Всего</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gridSpan="2">
                  <a:txBody>
                    <a:bodyPr/>
                    <a:lstStyle/>
                    <a:p>
                      <a:pPr algn="ctr" fontAlgn="ctr"/>
                      <a:r>
                        <a:rPr lang="ru-RU" sz="900" u="none" strike="noStrike">
                          <a:effectLst/>
                          <a:latin typeface="Times New Roman" panose="02020603050405020304" pitchFamily="18" charset="0"/>
                          <a:cs typeface="Times New Roman" panose="02020603050405020304" pitchFamily="18" charset="0"/>
                        </a:rPr>
                        <a:t>в том числе:</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hMerge="1">
                  <a:txBody>
                    <a:bodyPr/>
                    <a:lstStyle/>
                    <a:p>
                      <a:endParaRPr lang="ru-RU"/>
                    </a:p>
                  </a:txBody>
                  <a:tcPr/>
                </a:tc>
                <a:tc rowSpan="2">
                  <a:txBody>
                    <a:bodyPr/>
                    <a:lstStyle/>
                    <a:p>
                      <a:pPr algn="ctr" fontAlgn="ctr"/>
                      <a:r>
                        <a:rPr lang="ru-RU" sz="900" u="none" strike="noStrike">
                          <a:effectLst/>
                          <a:latin typeface="Times New Roman" panose="02020603050405020304" pitchFamily="18" charset="0"/>
                          <a:cs typeface="Times New Roman" panose="02020603050405020304" pitchFamily="18" charset="0"/>
                        </a:rPr>
                        <a:t>Всего</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gridSpan="2">
                  <a:txBody>
                    <a:bodyPr/>
                    <a:lstStyle/>
                    <a:p>
                      <a:pPr algn="ctr" fontAlgn="ctr"/>
                      <a:r>
                        <a:rPr lang="ru-RU" sz="900" u="none" strike="noStrike">
                          <a:effectLst/>
                          <a:latin typeface="Times New Roman" panose="02020603050405020304" pitchFamily="18" charset="0"/>
                          <a:cs typeface="Times New Roman" panose="02020603050405020304" pitchFamily="18" charset="0"/>
                        </a:rPr>
                        <a:t>в том числе:</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hMerge="1">
                  <a:txBody>
                    <a:bodyPr/>
                    <a:lstStyle/>
                    <a:p>
                      <a:endParaRPr lang="ru-RU"/>
                    </a:p>
                  </a:txBody>
                  <a:tcPr/>
                </a:tc>
                <a:extLst>
                  <a:ext uri="{0D108BD9-81ED-4DB2-BD59-A6C34878D82A}">
                    <a16:rowId xmlns:a16="http://schemas.microsoft.com/office/drawing/2014/main" val="3043054524"/>
                  </a:ext>
                </a:extLst>
              </a:tr>
              <a:tr h="231129">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средства областного бюджета</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средства местного бюджета</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vMerge="1">
                  <a:txBody>
                    <a:bodyPr/>
                    <a:lstStyle/>
                    <a:p>
                      <a:endParaRPr lang="ru-RU"/>
                    </a:p>
                  </a:txBody>
                  <a:tcP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средства областного бюджета</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средства местного бюджета</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vMerge="1">
                  <a:txBody>
                    <a:bodyPr/>
                    <a:lstStyle/>
                    <a:p>
                      <a:endParaRPr lang="ru-RU"/>
                    </a:p>
                  </a:txBody>
                  <a:tcP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средства областного бюджета</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средства местного бюджета</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extLst>
                  <a:ext uri="{0D108BD9-81ED-4DB2-BD59-A6C34878D82A}">
                    <a16:rowId xmlns:a16="http://schemas.microsoft.com/office/drawing/2014/main" val="1671656648"/>
                  </a:ext>
                </a:extLst>
              </a:tr>
              <a:tr h="101849">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1</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2</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3</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4</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5</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6</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7</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8</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9</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10</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11</a:t>
                      </a:r>
                      <a:endParaRPr lang="ru-RU" sz="900" b="0" i="1" u="none" strike="noStrike">
                        <a:effectLst/>
                        <a:latin typeface="Times New Roman" panose="02020603050405020304" pitchFamily="18" charset="0"/>
                        <a:cs typeface="Times New Roman" panose="02020603050405020304" pitchFamily="18" charset="0"/>
                      </a:endParaRPr>
                    </a:p>
                  </a:txBody>
                  <a:tcPr marL="4377" marR="4377" marT="4377" marB="0" anchor="ctr"/>
                </a:tc>
                <a:extLst>
                  <a:ext uri="{0D108BD9-81ED-4DB2-BD59-A6C34878D82A}">
                    <a16:rowId xmlns:a16="http://schemas.microsoft.com/office/drawing/2014/main" val="398840712"/>
                  </a:ext>
                </a:extLst>
              </a:tr>
              <a:tr h="271402">
                <a:tc>
                  <a:txBody>
                    <a:bodyPr/>
                    <a:lstStyle/>
                    <a:p>
                      <a:pPr algn="l" fontAlgn="ctr"/>
                      <a:r>
                        <a:rPr lang="ru-RU" sz="900" u="none" strike="noStrike" dirty="0">
                          <a:effectLst/>
                          <a:latin typeface="Times New Roman" panose="02020603050405020304" pitchFamily="18" charset="0"/>
                          <a:cs typeface="Times New Roman" panose="02020603050405020304" pitchFamily="18" charset="0"/>
                        </a:rPr>
                        <a:t>Всего по программам</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 </a:t>
                      </a:r>
                      <a:endParaRPr lang="ru-RU" sz="900" b="0"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3 630,8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3 630,8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3 000,0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3 000,0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extLst>
                  <a:ext uri="{0D108BD9-81ED-4DB2-BD59-A6C34878D82A}">
                    <a16:rowId xmlns:a16="http://schemas.microsoft.com/office/drawing/2014/main" val="2789873438"/>
                  </a:ext>
                </a:extLst>
              </a:tr>
              <a:tr h="735411">
                <a:tc>
                  <a:txBody>
                    <a:bodyPr/>
                    <a:lstStyle/>
                    <a:p>
                      <a:pPr algn="l" fontAlgn="b"/>
                      <a:r>
                        <a:rPr lang="ru-RU" sz="900" u="none" strike="noStrike" dirty="0">
                          <a:effectLst/>
                          <a:latin typeface="Times New Roman" panose="02020603050405020304" pitchFamily="18" charset="0"/>
                          <a:cs typeface="Times New Roman" panose="02020603050405020304" pitchFamily="18" charset="0"/>
                        </a:rPr>
                        <a:t>Муниципальная программа "Содержание и развитие автомобильных дорог общего пользования местного значения в границах населенных пунктов муниципального образования Мгинское городское поселение Кировского муниципального района Ленинградской области"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b"/>
                </a:tc>
                <a:tc>
                  <a:txBody>
                    <a:bodyPr/>
                    <a:lstStyle/>
                    <a:p>
                      <a:pPr algn="ctr" fontAlgn="b"/>
                      <a:r>
                        <a:rPr lang="ru-RU" sz="900" u="none" strike="noStrike" dirty="0">
                          <a:effectLst/>
                          <a:latin typeface="Times New Roman" panose="02020603050405020304" pitchFamily="18" charset="0"/>
                          <a:cs typeface="Times New Roman" panose="02020603050405020304" pitchFamily="18" charset="0"/>
                        </a:rPr>
                        <a:t> </a:t>
                      </a:r>
                      <a:endParaRPr lang="ru-RU"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b"/>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3 630,8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3 630,8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3 000,0  </a:t>
                      </a:r>
                      <a:endParaRPr lang="ru-RU" sz="9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3 000,0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1"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extLst>
                  <a:ext uri="{0D108BD9-81ED-4DB2-BD59-A6C34878D82A}">
                    <a16:rowId xmlns:a16="http://schemas.microsoft.com/office/drawing/2014/main" val="2701293065"/>
                  </a:ext>
                </a:extLst>
              </a:tr>
              <a:tr h="569068">
                <a:tc>
                  <a:txBody>
                    <a:bodyPr/>
                    <a:lstStyle/>
                    <a:p>
                      <a:pPr algn="l" fontAlgn="ctr"/>
                      <a:r>
                        <a:rPr lang="ru-RU" sz="900" u="none" strike="noStrike" dirty="0">
                          <a:effectLst/>
                          <a:latin typeface="Times New Roman" panose="02020603050405020304" pitchFamily="18" charset="0"/>
                          <a:cs typeface="Times New Roman" panose="02020603050405020304" pitchFamily="18" charset="0"/>
                        </a:rPr>
                        <a:t>Отраслевой проект "Улучшение жилищных условий и обеспечение жильем отдельных категорий граждан"</a:t>
                      </a:r>
                      <a:endParaRPr lang="ru-RU"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b"/>
                      <a:r>
                        <a:rPr lang="ru-RU" sz="900" u="none" strike="noStrike" dirty="0">
                          <a:effectLst/>
                          <a:latin typeface="Times New Roman" panose="02020603050405020304" pitchFamily="18" charset="0"/>
                          <a:cs typeface="Times New Roman" panose="02020603050405020304" pitchFamily="18" charset="0"/>
                        </a:rPr>
                        <a:t>Проектирование и строительство объектов инженерной и транспортной инфраструктуры на земельных участках, предоставленных бесплатно гражданам</a:t>
                      </a:r>
                      <a:endParaRPr lang="ru-RU"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b"/>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3 630,8  </a:t>
                      </a:r>
                      <a:endParaRPr lang="ru-RU"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3 630,8  </a:t>
                      </a:r>
                      <a:endParaRPr lang="ru-RU" sz="900" b="0"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3 000,0  </a:t>
                      </a:r>
                      <a:endParaRPr lang="ru-RU" sz="9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0"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3 000,0  </a:t>
                      </a:r>
                      <a:endParaRPr lang="ru-RU" sz="900" b="0"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0"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0"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0,0  </a:t>
                      </a:r>
                      <a:endParaRPr lang="ru-RU" sz="900" b="0" i="0" u="none" strike="noStrike">
                        <a:solidFill>
                          <a:srgbClr val="000000"/>
                        </a:solidFill>
                        <a:effectLst/>
                        <a:latin typeface="Times New Roman" panose="02020603050405020304" pitchFamily="18" charset="0"/>
                        <a:cs typeface="Times New Roman" panose="02020603050405020304" pitchFamily="18" charset="0"/>
                      </a:endParaRPr>
                    </a:p>
                  </a:txBody>
                  <a:tcPr marL="4377" marR="4377" marT="4377" marB="0" anchor="ctr"/>
                </a:tc>
                <a:extLst>
                  <a:ext uri="{0D108BD9-81ED-4DB2-BD59-A6C34878D82A}">
                    <a16:rowId xmlns:a16="http://schemas.microsoft.com/office/drawing/2014/main" val="3354577000"/>
                  </a:ext>
                </a:extLst>
              </a:tr>
              <a:tr h="218872">
                <a:tc>
                  <a:txBody>
                    <a:bodyPr/>
                    <a:lstStyle/>
                    <a:p>
                      <a:pPr algn="l" fontAlgn="ctr"/>
                      <a:r>
                        <a:rPr lang="ru-RU" sz="900" u="none" strike="noStrike">
                          <a:effectLst/>
                          <a:latin typeface="Times New Roman" panose="02020603050405020304" pitchFamily="18" charset="0"/>
                          <a:cs typeface="Times New Roman" panose="02020603050405020304" pitchFamily="18" charset="0"/>
                        </a:rPr>
                        <a:t>Всего по адресной инвестиционной программе</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 </a:t>
                      </a:r>
                      <a:endParaRPr lang="ru-RU" sz="900" b="0"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a:effectLst/>
                          <a:latin typeface="Times New Roman" panose="02020603050405020304" pitchFamily="18" charset="0"/>
                          <a:cs typeface="Times New Roman" panose="02020603050405020304" pitchFamily="18" charset="0"/>
                        </a:rPr>
                        <a:t>3 630,8  </a:t>
                      </a:r>
                      <a:endParaRPr lang="ru-RU" sz="900" b="1" i="0" u="none" strike="noStrike">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3 630,8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3 000,0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3 000,0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tc>
                  <a:txBody>
                    <a:bodyPr/>
                    <a:lstStyle/>
                    <a:p>
                      <a:pPr algn="ctr" fontAlgn="ctr"/>
                      <a:r>
                        <a:rPr lang="ru-RU" sz="900" u="none" strike="noStrike" dirty="0">
                          <a:effectLst/>
                          <a:latin typeface="Times New Roman" panose="02020603050405020304" pitchFamily="18" charset="0"/>
                          <a:cs typeface="Times New Roman" panose="02020603050405020304" pitchFamily="18" charset="0"/>
                        </a:rPr>
                        <a:t>0,0  </a:t>
                      </a:r>
                      <a:endParaRPr lang="ru-RU" sz="900" b="1" i="0" u="none" strike="noStrike" dirty="0">
                        <a:effectLst/>
                        <a:latin typeface="Times New Roman" panose="02020603050405020304" pitchFamily="18" charset="0"/>
                        <a:cs typeface="Times New Roman" panose="02020603050405020304" pitchFamily="18" charset="0"/>
                      </a:endParaRPr>
                    </a:p>
                  </a:txBody>
                  <a:tcPr marL="4377" marR="4377" marT="4377" marB="0" anchor="ctr"/>
                </a:tc>
                <a:extLst>
                  <a:ext uri="{0D108BD9-81ED-4DB2-BD59-A6C34878D82A}">
                    <a16:rowId xmlns:a16="http://schemas.microsoft.com/office/drawing/2014/main" val="3550139789"/>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260649"/>
            <a:ext cx="5166320" cy="369332"/>
          </a:xfrm>
          <a:prstGeom prst="rect">
            <a:avLst/>
          </a:prstGeom>
        </p:spPr>
        <p:txBody>
          <a:bodyPr wrap="square">
            <a:spAutoFit/>
          </a:bodyPr>
          <a:lstStyle/>
          <a:p>
            <a:r>
              <a:rPr lang="ru-RU" dirty="0" smtClean="0"/>
              <a:t>ОБЩЕСТВЕННО-ЗНАЧИМЫЕ МЕРОПРИЯТИЯ:</a:t>
            </a:r>
            <a:endParaRPr lang="ru-RU" dirty="0"/>
          </a:p>
        </p:txBody>
      </p:sp>
      <p:sp>
        <p:nvSpPr>
          <p:cNvPr id="4" name="Прямоугольник 3"/>
          <p:cNvSpPr/>
          <p:nvPr/>
        </p:nvSpPr>
        <p:spPr>
          <a:xfrm>
            <a:off x="611560" y="629980"/>
            <a:ext cx="7920880" cy="2492990"/>
          </a:xfrm>
          <a:prstGeom prst="rect">
            <a:avLst/>
          </a:prstGeom>
        </p:spPr>
        <p:txBody>
          <a:bodyPr wrap="square">
            <a:spAutoFit/>
          </a:bodyPr>
          <a:lstStyle/>
          <a:p>
            <a:pPr algn="just"/>
            <a:r>
              <a:rPr lang="ru-RU" sz="1200" dirty="0" smtClean="0"/>
              <a:t>          </a:t>
            </a:r>
          </a:p>
          <a:p>
            <a:pPr algn="just"/>
            <a:r>
              <a:rPr lang="ru-RU" sz="1200" dirty="0"/>
              <a:t> </a:t>
            </a:r>
            <a:r>
              <a:rPr lang="ru-RU" sz="1200" dirty="0" smtClean="0"/>
              <a:t>          1.  На </a:t>
            </a:r>
            <a:r>
              <a:rPr lang="ru-RU" sz="1200" dirty="0"/>
              <a:t>территории </a:t>
            </a:r>
            <a:r>
              <a:rPr lang="ru-RU" sz="1200" dirty="0" smtClean="0"/>
              <a:t>МО Мгинское </a:t>
            </a:r>
            <a:r>
              <a:rPr lang="ru-RU" sz="1200" dirty="0"/>
              <a:t>городского поселения осуществляет свою деятельность социально-значимый объект - общественная баня, являющийся важным компонентом функциональной организации среды обитания населения, включающий в себя удовлетворение гигиенических и оздоровительных (обеспечение хорошего самочувствия, лечебно-профилактические цели) потребностей граждан. В настоящее время услугами бани пользуется значительное число </a:t>
            </a:r>
            <a:r>
              <a:rPr lang="ru-RU" sz="1200" dirty="0" smtClean="0"/>
              <a:t>населения, </a:t>
            </a:r>
            <a:r>
              <a:rPr lang="ru-RU" sz="1200" dirty="0"/>
              <a:t>в связи с чем остро встают проблемы обеспечения качества и безопасности банных услуг, а также их доступности для разных слоев населения, что в свою очередь влечет значительные затраты и убытки объекта. В связи со значительным ростом цен соответственно повысился и экономически обоснованный тариф на услуги помывки в бане. В целях обеспечения надежного, бесперебойного и эффективного функционирования социально-значимого объекта, из бюджета </a:t>
            </a:r>
            <a:r>
              <a:rPr lang="ru-RU" sz="1200" dirty="0" smtClean="0"/>
              <a:t>МО Мгинское городское поселение </a:t>
            </a:r>
            <a:r>
              <a:rPr lang="ru-RU" sz="1200" dirty="0"/>
              <a:t>организациям, предоставляющим населению бытовые услуги, ежегодно предоставляется субсидия на возмещение недополученных доходов, возникающих из-за разницы между экономически обоснованным тарифом и размером платы населения за одну помывку. В </a:t>
            </a:r>
            <a:r>
              <a:rPr lang="ru-RU" sz="1200" dirty="0" smtClean="0"/>
              <a:t>2025 </a:t>
            </a:r>
            <a:r>
              <a:rPr lang="ru-RU" sz="1200" dirty="0"/>
              <a:t>году размер субсидии </a:t>
            </a:r>
            <a:r>
              <a:rPr lang="ru-RU" sz="1200" dirty="0" smtClean="0"/>
              <a:t>составит 5077,4 </a:t>
            </a:r>
            <a:r>
              <a:rPr lang="ru-RU" sz="1200" dirty="0" err="1" smtClean="0"/>
              <a:t>тыс.руб</a:t>
            </a:r>
            <a:r>
              <a:rPr lang="ru-RU" sz="1200" dirty="0" smtClean="0"/>
              <a:t>..</a:t>
            </a:r>
            <a:endParaRPr lang="ru-RU" sz="1200" dirty="0"/>
          </a:p>
        </p:txBody>
      </p:sp>
      <p:sp>
        <p:nvSpPr>
          <p:cNvPr id="5" name="Прямоугольник 4"/>
          <p:cNvSpPr/>
          <p:nvPr/>
        </p:nvSpPr>
        <p:spPr>
          <a:xfrm>
            <a:off x="611560" y="3212976"/>
            <a:ext cx="8352928" cy="3000821"/>
          </a:xfrm>
          <a:prstGeom prst="rect">
            <a:avLst/>
          </a:prstGeom>
        </p:spPr>
        <p:txBody>
          <a:bodyPr wrap="square">
            <a:spAutoFit/>
          </a:bodyPr>
          <a:lstStyle/>
          <a:p>
            <a:r>
              <a:rPr lang="ru-RU" sz="1100" dirty="0" smtClean="0"/>
              <a:t>     </a:t>
            </a:r>
          </a:p>
          <a:p>
            <a:endParaRPr lang="ru-RU" sz="1100" dirty="0"/>
          </a:p>
          <a:p>
            <a:endParaRPr lang="ru-RU" sz="1100" dirty="0" smtClean="0"/>
          </a:p>
          <a:p>
            <a:r>
              <a:rPr lang="ru-RU" sz="1100" dirty="0"/>
              <a:t> </a:t>
            </a:r>
            <a:r>
              <a:rPr lang="ru-RU" sz="1100" dirty="0" smtClean="0"/>
              <a:t>        </a:t>
            </a:r>
            <a:r>
              <a:rPr lang="ru-RU" sz="1200" dirty="0" smtClean="0"/>
              <a:t>2.  Ремонту </a:t>
            </a:r>
            <a:r>
              <a:rPr lang="ru-RU" sz="1200" dirty="0"/>
              <a:t>автомобильных дорог и тротуаров в </a:t>
            </a:r>
            <a:r>
              <a:rPr lang="ru-RU" sz="1200" dirty="0" smtClean="0"/>
              <a:t>МО Мгинское городское поселение </a:t>
            </a:r>
            <a:r>
              <a:rPr lang="ru-RU" sz="1200" dirty="0"/>
              <a:t>ежегодно придается большое значение. Рост интенсивности движения на </a:t>
            </a:r>
            <a:r>
              <a:rPr lang="ru-RU" sz="1200" dirty="0" smtClean="0"/>
              <a:t>дорогах </a:t>
            </a:r>
            <a:r>
              <a:rPr lang="ru-RU" sz="1200" dirty="0"/>
              <a:t>приводит к возрастанию изнашивающего и разрушающего воздействия автомобилей на дорожно-транспортное полотно, следствием чего является увеличение потребности в объемах ремонтно-восстановительных работ. Эта тенденция с каждым годом неизменно возрастает</a:t>
            </a:r>
            <a:r>
              <a:rPr lang="ru-RU" sz="1200" dirty="0" smtClean="0"/>
              <a:t>. В </a:t>
            </a:r>
            <a:r>
              <a:rPr lang="ru-RU" sz="1200" dirty="0"/>
              <a:t>рамках </a:t>
            </a:r>
            <a:r>
              <a:rPr lang="ru-RU" sz="1200" dirty="0" smtClean="0"/>
              <a:t>муниципальной  </a:t>
            </a:r>
            <a:r>
              <a:rPr lang="ru-RU" sz="1200" dirty="0"/>
              <a:t>программы </a:t>
            </a:r>
            <a:r>
              <a:rPr lang="ru-RU" sz="1200" dirty="0" smtClean="0">
                <a:solidFill>
                  <a:schemeClr val="dk1"/>
                </a:solidFill>
              </a:rPr>
              <a:t>"</a:t>
            </a:r>
            <a:r>
              <a:rPr lang="ru-RU" sz="1200" dirty="0">
                <a:solidFill>
                  <a:schemeClr val="dk1"/>
                </a:solidFill>
              </a:rPr>
              <a:t>Содержание и развитие автомобильных дорог общего пользования местного значения в границах населенных пунктов муниципального образования Мгинское городское поселение Кировского муниципального района Ленинградской области</a:t>
            </a:r>
            <a:r>
              <a:rPr lang="ru-RU" sz="1200" dirty="0" smtClean="0"/>
              <a:t>» </a:t>
            </a:r>
            <a:r>
              <a:rPr lang="ru-RU" sz="1200" dirty="0"/>
              <a:t>на ремонт </a:t>
            </a:r>
            <a:r>
              <a:rPr lang="ru-RU" sz="1200" dirty="0" smtClean="0"/>
              <a:t>и содержание автомобильных </a:t>
            </a:r>
            <a:r>
              <a:rPr lang="ru-RU" sz="1200" dirty="0"/>
              <a:t>дорог </a:t>
            </a:r>
            <a:r>
              <a:rPr lang="ru-RU" sz="1200" dirty="0" smtClean="0"/>
              <a:t>выделено </a:t>
            </a:r>
            <a:r>
              <a:rPr lang="ru-RU" sz="1200" dirty="0" smtClean="0">
                <a:solidFill>
                  <a:schemeClr val="dk1"/>
                </a:solidFill>
              </a:rPr>
              <a:t>27269,6 тыс. руб. </a:t>
            </a:r>
            <a:r>
              <a:rPr lang="ru-RU" sz="1200" dirty="0">
                <a:solidFill>
                  <a:schemeClr val="dk1"/>
                </a:solidFill>
              </a:rPr>
              <a:t>в том </a:t>
            </a:r>
            <a:r>
              <a:rPr lang="ru-RU" sz="1200" dirty="0" smtClean="0">
                <a:solidFill>
                  <a:schemeClr val="dk1"/>
                </a:solidFill>
              </a:rPr>
              <a:t>числе:</a:t>
            </a:r>
          </a:p>
          <a:p>
            <a:pPr algn="just"/>
            <a:r>
              <a:rPr lang="ru-RU" sz="1200" dirty="0" smtClean="0">
                <a:solidFill>
                  <a:schemeClr val="dk1"/>
                </a:solidFill>
              </a:rPr>
              <a:t>на содержание автомобильных дорог 13 500,00 тыс. руб.;</a:t>
            </a:r>
          </a:p>
          <a:p>
            <a:pPr algn="just"/>
            <a:r>
              <a:rPr lang="ru-RU" sz="1200" dirty="0" smtClean="0">
                <a:solidFill>
                  <a:schemeClr val="dk1"/>
                </a:solidFill>
              </a:rPr>
              <a:t>на ремонт </a:t>
            </a:r>
            <a:r>
              <a:rPr lang="ru-RU" sz="1200" dirty="0">
                <a:solidFill>
                  <a:schemeClr val="dk1"/>
                </a:solidFill>
              </a:rPr>
              <a:t>автомобильной дороги по Советскому пр. в </a:t>
            </a:r>
            <a:r>
              <a:rPr lang="ru-RU" sz="1200" dirty="0" err="1">
                <a:solidFill>
                  <a:schemeClr val="dk1"/>
                </a:solidFill>
              </a:rPr>
              <a:t>г.п</a:t>
            </a:r>
            <a:r>
              <a:rPr lang="ru-RU" sz="1200" dirty="0">
                <a:solidFill>
                  <a:schemeClr val="dk1"/>
                </a:solidFill>
              </a:rPr>
              <a:t>. </a:t>
            </a:r>
            <a:r>
              <a:rPr lang="ru-RU" sz="1200" dirty="0" smtClean="0">
                <a:solidFill>
                  <a:schemeClr val="dk1"/>
                </a:solidFill>
              </a:rPr>
              <a:t>Мга 1609,9 тыс. руб.;</a:t>
            </a:r>
          </a:p>
          <a:p>
            <a:pPr algn="just"/>
            <a:r>
              <a:rPr lang="ru-RU" sz="1200" dirty="0" smtClean="0">
                <a:solidFill>
                  <a:schemeClr val="dk1"/>
                </a:solidFill>
              </a:rPr>
              <a:t>на строительство  </a:t>
            </a:r>
            <a:r>
              <a:rPr lang="ru-RU" sz="1200" dirty="0">
                <a:solidFill>
                  <a:schemeClr val="dk1"/>
                </a:solidFill>
              </a:rPr>
              <a:t>объектов дорожной инфраструктуры, электроснабжения и поверхностного водоотведения массив пос. </a:t>
            </a:r>
            <a:r>
              <a:rPr lang="ru-RU" sz="1200" dirty="0" smtClean="0">
                <a:solidFill>
                  <a:schemeClr val="dk1"/>
                </a:solidFill>
              </a:rPr>
              <a:t>Михайловский 3630,8 тыс. руб.;</a:t>
            </a:r>
          </a:p>
          <a:p>
            <a:pPr algn="just"/>
            <a:r>
              <a:rPr lang="ru-RU" sz="1200" dirty="0" smtClean="0">
                <a:solidFill>
                  <a:schemeClr val="dk1"/>
                </a:solidFill>
              </a:rPr>
              <a:t>на ямочный </a:t>
            </a:r>
            <a:r>
              <a:rPr lang="ru-RU" sz="1200" dirty="0">
                <a:solidFill>
                  <a:schemeClr val="dk1"/>
                </a:solidFill>
              </a:rPr>
              <a:t>ремонт, </a:t>
            </a:r>
            <a:r>
              <a:rPr lang="ru-RU" sz="1200" dirty="0" err="1">
                <a:solidFill>
                  <a:schemeClr val="dk1"/>
                </a:solidFill>
              </a:rPr>
              <a:t>грейдерование</a:t>
            </a:r>
            <a:r>
              <a:rPr lang="ru-RU" sz="1200" dirty="0">
                <a:solidFill>
                  <a:schemeClr val="dk1"/>
                </a:solidFill>
              </a:rPr>
              <a:t> дорог, восстановление поперечного профиля и ровности проезжей части гравийных и щебёночных </a:t>
            </a:r>
            <a:r>
              <a:rPr lang="ru-RU" sz="1200" dirty="0" smtClean="0">
                <a:solidFill>
                  <a:schemeClr val="dk1"/>
                </a:solidFill>
              </a:rPr>
              <a:t>покрытий 2250,0 тыс.  руб.;  на безопасность дорожного движения 900 тыс. руб.</a:t>
            </a:r>
            <a:endParaRPr lang="ru-RU" sz="1200" dirty="0">
              <a:solidFill>
                <a:schemeClr val="dk1"/>
              </a:solidFill>
            </a:endParaRPr>
          </a:p>
        </p:txBody>
      </p:sp>
    </p:spTree>
    <p:extLst>
      <p:ext uri="{BB962C8B-B14F-4D97-AF65-F5344CB8AC3E}">
        <p14:creationId xmlns:p14="http://schemas.microsoft.com/office/powerpoint/2010/main" val="4252803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7"/>
            <a:ext cx="8208912" cy="3970318"/>
          </a:xfrm>
          <a:prstGeom prst="rect">
            <a:avLst/>
          </a:prstGeom>
        </p:spPr>
        <p:txBody>
          <a:bodyPr wrap="square">
            <a:spAutoFit/>
          </a:bodyPr>
          <a:lstStyle/>
          <a:p>
            <a:r>
              <a:rPr lang="ru-RU" sz="1200" dirty="0" smtClean="0"/>
              <a:t>      </a:t>
            </a:r>
          </a:p>
          <a:p>
            <a:endParaRPr lang="ru-RU" sz="1200" dirty="0"/>
          </a:p>
          <a:p>
            <a:r>
              <a:rPr lang="ru-RU" sz="1200" dirty="0" smtClean="0"/>
              <a:t>         В </a:t>
            </a:r>
            <a:r>
              <a:rPr lang="ru-RU" sz="1200" dirty="0"/>
              <a:t>рамках реализации муниципальной программы </a:t>
            </a:r>
            <a:r>
              <a:rPr lang="ru-RU" sz="1200" dirty="0">
                <a:solidFill>
                  <a:schemeClr val="dk1"/>
                </a:solidFill>
              </a:rPr>
              <a:t>"Содействие участию населения в осуществлении местного самоуправления на территории  муниципального образования Мгинское городское поселение Кировского муниципального района Ленинградской области» запланировано </a:t>
            </a:r>
            <a:r>
              <a:rPr lang="ru-RU" sz="1200" dirty="0" err="1">
                <a:solidFill>
                  <a:schemeClr val="dk1"/>
                </a:solidFill>
              </a:rPr>
              <a:t>софинансирование</a:t>
            </a:r>
            <a:r>
              <a:rPr lang="ru-RU" sz="1200" dirty="0">
                <a:solidFill>
                  <a:schemeClr val="dk1"/>
                </a:solidFill>
              </a:rPr>
              <a:t> работ: 1.) по ремонту участка автомобильной дороги по </a:t>
            </a:r>
            <a:r>
              <a:rPr lang="ru-RU" sz="1200" dirty="0" err="1">
                <a:solidFill>
                  <a:schemeClr val="dk1"/>
                </a:solidFill>
              </a:rPr>
              <a:t>пр</a:t>
            </a:r>
            <a:r>
              <a:rPr lang="ru-RU" sz="1200" dirty="0">
                <a:solidFill>
                  <a:schemeClr val="dk1"/>
                </a:solidFill>
              </a:rPr>
              <a:t>-ту Красного Октября от </a:t>
            </a:r>
            <a:r>
              <a:rPr lang="ru-RU" sz="1200" dirty="0" err="1">
                <a:solidFill>
                  <a:schemeClr val="dk1"/>
                </a:solidFill>
              </a:rPr>
              <a:t>ул.Связи</a:t>
            </a:r>
            <a:r>
              <a:rPr lang="ru-RU" sz="1200" dirty="0">
                <a:solidFill>
                  <a:schemeClr val="dk1"/>
                </a:solidFill>
              </a:rPr>
              <a:t> до </a:t>
            </a:r>
            <a:r>
              <a:rPr lang="ru-RU" sz="1200" dirty="0" err="1">
                <a:solidFill>
                  <a:schemeClr val="dk1"/>
                </a:solidFill>
              </a:rPr>
              <a:t>ул.Дзержинского</a:t>
            </a:r>
            <a:r>
              <a:rPr lang="ru-RU" sz="1200" dirty="0">
                <a:solidFill>
                  <a:schemeClr val="dk1"/>
                </a:solidFill>
              </a:rPr>
              <a:t> в </a:t>
            </a:r>
            <a:r>
              <a:rPr lang="ru-RU" sz="1200" dirty="0" err="1">
                <a:solidFill>
                  <a:schemeClr val="dk1"/>
                </a:solidFill>
              </a:rPr>
              <a:t>г.п</a:t>
            </a:r>
            <a:r>
              <a:rPr lang="ru-RU" sz="1200" dirty="0">
                <a:solidFill>
                  <a:schemeClr val="dk1"/>
                </a:solidFill>
              </a:rPr>
              <a:t>. Мга в сумме 694,1 тыс. руб.; 2) по ремонту  дорог в дер. </a:t>
            </a:r>
            <a:r>
              <a:rPr lang="ru-RU" sz="1200" dirty="0" err="1">
                <a:solidFill>
                  <a:schemeClr val="dk1"/>
                </a:solidFill>
              </a:rPr>
              <a:t>Кирсино</a:t>
            </a:r>
            <a:r>
              <a:rPr lang="ru-RU" sz="1200" dirty="0">
                <a:solidFill>
                  <a:schemeClr val="dk1"/>
                </a:solidFill>
              </a:rPr>
              <a:t> от региональной в сторону увеличения, </a:t>
            </a:r>
            <a:r>
              <a:rPr lang="ru-RU" sz="1200" dirty="0" err="1">
                <a:solidFill>
                  <a:schemeClr val="dk1"/>
                </a:solidFill>
              </a:rPr>
              <a:t>Турышкино</a:t>
            </a:r>
            <a:r>
              <a:rPr lang="ru-RU" sz="1200" dirty="0">
                <a:solidFill>
                  <a:schemeClr val="dk1"/>
                </a:solidFill>
              </a:rPr>
              <a:t> на станцию, </a:t>
            </a:r>
            <a:r>
              <a:rPr lang="ru-RU" sz="1200" dirty="0" err="1">
                <a:solidFill>
                  <a:schemeClr val="dk1"/>
                </a:solidFill>
              </a:rPr>
              <a:t>Пухолово</a:t>
            </a:r>
            <a:r>
              <a:rPr lang="ru-RU" sz="1200" dirty="0">
                <a:solidFill>
                  <a:schemeClr val="dk1"/>
                </a:solidFill>
              </a:rPr>
              <a:t> по ул. Речная от д.1 в сторону увеличения, </a:t>
            </a:r>
            <a:r>
              <a:rPr lang="ru-RU" sz="1200" dirty="0" err="1">
                <a:solidFill>
                  <a:schemeClr val="dk1"/>
                </a:solidFill>
              </a:rPr>
              <a:t>Войтолово</a:t>
            </a:r>
            <a:r>
              <a:rPr lang="ru-RU" sz="1200" dirty="0">
                <a:solidFill>
                  <a:schemeClr val="dk1"/>
                </a:solidFill>
              </a:rPr>
              <a:t> по ул. Лесная от д.4 в сторону  региональной дороги и у д.77, пос. Старая </a:t>
            </a:r>
            <a:r>
              <a:rPr lang="ru-RU" sz="1200" dirty="0" err="1">
                <a:solidFill>
                  <a:schemeClr val="dk1"/>
                </a:solidFill>
              </a:rPr>
              <a:t>Малукса</a:t>
            </a:r>
            <a:r>
              <a:rPr lang="ru-RU" sz="1200" dirty="0">
                <a:solidFill>
                  <a:schemeClr val="dk1"/>
                </a:solidFill>
              </a:rPr>
              <a:t> по ул. Клубная  от д.4 в сторону увеличения, пос. Михайловский по ул. 1-ая 2-ая линии в сторону увеличения, пос. Апраксин по ул. Новая в сторону увеличения, дер. Славянка по </a:t>
            </a:r>
            <a:r>
              <a:rPr lang="ru-RU" sz="1200" dirty="0" err="1">
                <a:solidFill>
                  <a:schemeClr val="dk1"/>
                </a:solidFill>
              </a:rPr>
              <a:t>ул.Новая</a:t>
            </a:r>
            <a:r>
              <a:rPr lang="ru-RU" sz="1200" dirty="0">
                <a:solidFill>
                  <a:schemeClr val="dk1"/>
                </a:solidFill>
              </a:rPr>
              <a:t> от въезда в сторону д.4 в сумме 283,3 тыс. руб.</a:t>
            </a:r>
          </a:p>
          <a:p>
            <a:endParaRPr lang="ru-RU" sz="1200" dirty="0"/>
          </a:p>
          <a:p>
            <a:endParaRPr lang="ru-RU" sz="1200" dirty="0" smtClean="0"/>
          </a:p>
          <a:p>
            <a:endParaRPr lang="ru-RU" sz="1200" dirty="0"/>
          </a:p>
          <a:p>
            <a:r>
              <a:rPr lang="ru-RU" sz="1200" dirty="0" smtClean="0"/>
              <a:t>3.  В </a:t>
            </a:r>
            <a:r>
              <a:rPr lang="ru-RU" sz="1200" dirty="0"/>
              <a:t>рамках реализации регионального проекта «Формирование комфортной городской среды», входящего в состав национального проекта Российской Федерации «Жилье и городская среда», на территории </a:t>
            </a:r>
            <a:r>
              <a:rPr lang="ru-RU" sz="1200" dirty="0" smtClean="0"/>
              <a:t>МО Мгинское  городское поселение </a:t>
            </a:r>
            <a:r>
              <a:rPr lang="ru-RU" sz="1200" dirty="0"/>
              <a:t>выполняются мероприятия по благоустройству общественных и дворовых территорий. В </a:t>
            </a:r>
            <a:r>
              <a:rPr lang="ru-RU" sz="1200" dirty="0" smtClean="0"/>
              <a:t>2025 </a:t>
            </a:r>
            <a:r>
              <a:rPr lang="ru-RU" sz="1200" dirty="0"/>
              <a:t>году реализуются следующие мероприятия: </a:t>
            </a:r>
            <a:endParaRPr lang="ru-RU" sz="1200" dirty="0" smtClean="0"/>
          </a:p>
          <a:p>
            <a:pPr marL="171450" indent="-171450">
              <a:buFontTx/>
              <a:buChar char="-"/>
            </a:pPr>
            <a:r>
              <a:rPr lang="ru-RU" sz="1200" dirty="0" smtClean="0"/>
              <a:t>Благоустройство </a:t>
            </a:r>
            <a:r>
              <a:rPr lang="ru-RU" sz="1200" dirty="0"/>
              <a:t>дворовой территории многоквартирных домов № 2 и № 4 по Шоссе Революции в </a:t>
            </a:r>
            <a:r>
              <a:rPr lang="ru-RU" sz="1200" dirty="0" err="1"/>
              <a:t>г.п</a:t>
            </a:r>
            <a:r>
              <a:rPr lang="ru-RU" sz="1200" dirty="0"/>
              <a:t>. </a:t>
            </a:r>
            <a:r>
              <a:rPr lang="ru-RU" sz="1200" dirty="0" smtClean="0"/>
              <a:t>Мга,  </a:t>
            </a:r>
            <a:r>
              <a:rPr lang="ru-RU" sz="1200" dirty="0" err="1" smtClean="0"/>
              <a:t>софинансирование</a:t>
            </a:r>
            <a:r>
              <a:rPr lang="ru-RU" sz="1200" dirty="0" smtClean="0"/>
              <a:t> местного бюджета составило 1260,8 тыс. руб.</a:t>
            </a:r>
          </a:p>
          <a:p>
            <a:pPr marL="171450" indent="-171450">
              <a:buFontTx/>
              <a:buChar char="-"/>
            </a:pPr>
            <a:r>
              <a:rPr lang="ru-RU" sz="1200" dirty="0"/>
              <a:t>Благоустройство общественной территории "Почтовый </a:t>
            </a:r>
            <a:r>
              <a:rPr lang="ru-RU" sz="1200" dirty="0" smtClean="0"/>
              <a:t>сквер» в </a:t>
            </a:r>
            <a:r>
              <a:rPr lang="ru-RU" sz="1200" dirty="0" err="1" smtClean="0"/>
              <a:t>г.п.Мга</a:t>
            </a:r>
            <a:r>
              <a:rPr lang="ru-RU" sz="1200" dirty="0" smtClean="0"/>
              <a:t>, </a:t>
            </a:r>
            <a:r>
              <a:rPr lang="ru-RU" sz="1200" dirty="0" err="1" smtClean="0"/>
              <a:t>софинансирование</a:t>
            </a:r>
            <a:r>
              <a:rPr lang="ru-RU" sz="1200" dirty="0" smtClean="0"/>
              <a:t> местного бюджета составило 1227,3 тыс. руб.</a:t>
            </a:r>
            <a:endParaRPr lang="ru-RU" sz="1200" dirty="0"/>
          </a:p>
        </p:txBody>
      </p:sp>
    </p:spTree>
    <p:extLst>
      <p:ext uri="{BB962C8B-B14F-4D97-AF65-F5344CB8AC3E}">
        <p14:creationId xmlns:p14="http://schemas.microsoft.com/office/powerpoint/2010/main" val="1548438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Прямоугольник 8"/>
          <p:cNvSpPr>
            <a:spLocks noChangeArrowheads="1"/>
          </p:cNvSpPr>
          <p:nvPr/>
        </p:nvSpPr>
        <p:spPr bwMode="auto">
          <a:xfrm>
            <a:off x="1187625" y="260648"/>
            <a:ext cx="756084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ru-RU" altLang="ru-RU" b="1" dirty="0" smtClean="0">
                <a:solidFill>
                  <a:srgbClr val="1F497D"/>
                </a:solidFill>
              </a:rPr>
              <a:t>ОСНОВНЫЕ ПОНЯТИЯ</a:t>
            </a:r>
          </a:p>
        </p:txBody>
      </p:sp>
      <p:sp>
        <p:nvSpPr>
          <p:cNvPr id="10246" name="Прямоугольник 9"/>
          <p:cNvSpPr>
            <a:spLocks noChangeArrowheads="1"/>
          </p:cNvSpPr>
          <p:nvPr/>
        </p:nvSpPr>
        <p:spPr bwMode="auto">
          <a:xfrm>
            <a:off x="3995936" y="870051"/>
            <a:ext cx="5072062"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ru-RU" altLang="ru-RU" sz="2000" b="1" dirty="0" smtClean="0">
                <a:solidFill>
                  <a:srgbClr val="1F497D"/>
                </a:solidFill>
                <a:latin typeface="Times New Roman" pitchFamily="18" charset="0"/>
                <a:cs typeface="Times New Roman" pitchFamily="18" charset="0"/>
              </a:rPr>
              <a:t>Бюджет</a:t>
            </a:r>
            <a:r>
              <a:rPr lang="ru-RU" altLang="ru-RU" b="1" dirty="0" smtClean="0">
                <a:solidFill>
                  <a:srgbClr val="1F497D"/>
                </a:solidFill>
                <a:latin typeface="Times New Roman" pitchFamily="18" charset="0"/>
                <a:cs typeface="Times New Roman" pitchFamily="18" charset="0"/>
              </a:rPr>
              <a:t> – это план доходов и расходов на определенный период. </a:t>
            </a:r>
            <a:endParaRPr lang="ru-RU" altLang="ru-RU" dirty="0" smtClean="0">
              <a:solidFill>
                <a:srgbClr val="1F497D"/>
              </a:solidFill>
              <a:latin typeface="Times New Roman" pitchFamily="18" charset="0"/>
              <a:cs typeface="Times New Roman" pitchFamily="18" charset="0"/>
            </a:endParaRPr>
          </a:p>
        </p:txBody>
      </p:sp>
      <p:sp>
        <p:nvSpPr>
          <p:cNvPr id="10247" name="Прямоугольник 9"/>
          <p:cNvSpPr>
            <a:spLocks noChangeArrowheads="1"/>
          </p:cNvSpPr>
          <p:nvPr/>
        </p:nvSpPr>
        <p:spPr bwMode="auto">
          <a:xfrm>
            <a:off x="1115616" y="3429000"/>
            <a:ext cx="4599384"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ru-RU" altLang="ru-RU" sz="2000" b="1" dirty="0" smtClean="0">
                <a:solidFill>
                  <a:srgbClr val="1F497D"/>
                </a:solidFill>
                <a:latin typeface="Times New Roman" pitchFamily="18" charset="0"/>
                <a:cs typeface="Times New Roman" pitchFamily="18" charset="0"/>
              </a:rPr>
              <a:t>Доходы бюджета</a:t>
            </a:r>
            <a:r>
              <a:rPr lang="ru-RU" altLang="ru-RU" b="1" dirty="0" smtClean="0">
                <a:solidFill>
                  <a:srgbClr val="1F497D"/>
                </a:solidFill>
                <a:latin typeface="Times New Roman" pitchFamily="18" charset="0"/>
                <a:cs typeface="Times New Roman" pitchFamily="18" charset="0"/>
              </a:rPr>
              <a:t> – это поступающие </a:t>
            </a:r>
          </a:p>
          <a:p>
            <a:pPr algn="just" eaLnBrk="1" hangingPunct="1"/>
            <a:r>
              <a:rPr lang="ru-RU" altLang="ru-RU" b="1" dirty="0" smtClean="0">
                <a:solidFill>
                  <a:srgbClr val="1F497D"/>
                </a:solidFill>
                <a:latin typeface="Times New Roman" pitchFamily="18" charset="0"/>
                <a:cs typeface="Times New Roman" pitchFamily="18" charset="0"/>
              </a:rPr>
              <a:t>в бюджет денежные средства</a:t>
            </a:r>
            <a:endParaRPr lang="ru-RU" altLang="ru-RU" dirty="0" smtClean="0">
              <a:solidFill>
                <a:srgbClr val="1F497D"/>
              </a:solidFill>
              <a:latin typeface="Times New Roman" pitchFamily="18" charset="0"/>
              <a:cs typeface="Times New Roman" pitchFamily="18" charset="0"/>
            </a:endParaRPr>
          </a:p>
        </p:txBody>
      </p:sp>
      <p:sp>
        <p:nvSpPr>
          <p:cNvPr id="10248" name="Прямоугольник 9"/>
          <p:cNvSpPr>
            <a:spLocks noChangeArrowheads="1"/>
          </p:cNvSpPr>
          <p:nvPr/>
        </p:nvSpPr>
        <p:spPr bwMode="auto">
          <a:xfrm>
            <a:off x="4572000" y="5000625"/>
            <a:ext cx="42862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ru-RU" altLang="ru-RU" sz="2000" b="1" smtClean="0">
                <a:solidFill>
                  <a:srgbClr val="1F497D"/>
                </a:solidFill>
                <a:latin typeface="Times New Roman" pitchFamily="18" charset="0"/>
                <a:cs typeface="Times New Roman" pitchFamily="18" charset="0"/>
              </a:rPr>
              <a:t>Расходы бюджета</a:t>
            </a:r>
            <a:r>
              <a:rPr lang="ru-RU" altLang="ru-RU" b="1" smtClean="0">
                <a:solidFill>
                  <a:srgbClr val="1F497D"/>
                </a:solidFill>
                <a:latin typeface="Times New Roman" pitchFamily="18" charset="0"/>
                <a:cs typeface="Times New Roman" pitchFamily="18" charset="0"/>
              </a:rPr>
              <a:t> – это выплачиваемые из бюджета денежные средства</a:t>
            </a:r>
            <a:endParaRPr lang="ru-RU" altLang="ru-RU" smtClean="0">
              <a:solidFill>
                <a:srgbClr val="1F497D"/>
              </a:solidFill>
              <a:latin typeface="Times New Roman" pitchFamily="18" charset="0"/>
              <a:cs typeface="Times New Roman" pitchFamily="18" charset="0"/>
            </a:endParaRPr>
          </a:p>
        </p:txBody>
      </p:sp>
      <p:sp>
        <p:nvSpPr>
          <p:cNvPr id="10249" name="AutoShape 12" descr="Картинки по запросу фото доходы"/>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smtClean="0">
              <a:solidFill>
                <a:prstClr val="black"/>
              </a:solidFill>
            </a:endParaRPr>
          </a:p>
        </p:txBody>
      </p:sp>
      <p:sp>
        <p:nvSpPr>
          <p:cNvPr id="10250" name="AutoShape 14" descr="Картинки по запросу фото доходы"/>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smtClean="0">
              <a:solidFill>
                <a:prstClr val="black"/>
              </a:solidFill>
            </a:endParaRPr>
          </a:p>
        </p:txBody>
      </p:sp>
      <p:pic>
        <p:nvPicPr>
          <p:cNvPr id="10251" name="Picture 16" descr="http://makovka777.ru/wp-content/uploads/2012/04/ehkonomim-byudzhe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5" y="646442"/>
            <a:ext cx="2786063"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2" name="AutoShape 18" descr="data:image/jpeg;base64,/9j/4AAQSkZJRgABAQAAAQABAAD/2wCEAAkGBxQTEhQUExIWFhUXFxQYFxcYGBgdGBgcFxQXFxgYFxcYHCggGBolHBQUITEhJSkrLi4uFx8zODMsNygtLisBCgoKDg0OGxAQGiwkHCQsLCwsLSwsLCwsLCwsLCwsLCwsLCwsLCwsLCwsLCwsLCwsLCwsLCwsLCwsLCwsLCwsLP/AABEIAMABAAMBIgACEQEDEQH/xAAcAAABBQEBAQAAAAAAAAAAAAAGAAIDBAUHAQj/xAA9EAABAwIEAwYDBgUEAgMAAAABAAIDBBEFEiExBkFREyJhcYGRMkKhFFKxwdHhByNikvAzQ3KCFfEWU7L/xAAaAQACAwEBAAAAAAAAAAAAAAAAAQIEBQMG/8QAJxEAAgIBBAEEAgMBAAAAAAAAAAECEQMEEiExBRMiQVFhoTLh8JH/2gAMAwEAAhEDEQA/AO4pJJIASSSSAEkkkgBJJJIASSSV0AJJJeF1kAeqKW+4TpJLalePfppqgBkEt9FOoYXAi4ClBQB6kkkgBJJJIASSSSAEkkkgBJJJIAS8XqoY3V9lDI8bhpt58km6VjSt0CHE+K9tKYm/BGdT9536BZDxYJlEwga7p879Fj5Jucm2el02FY4pAtjzXRHtGbfMPzVSHFA4XWpiZuCDsgKObs3uZ0Oigo2uCxKbg+T6ySWc/Eug9/0VeXEHdfyW3Z5KjXLwNyon1bRzQ9NiAFtSb7WTWTE7iw6kosKN+OvaTbZWSULipbewN/LWyvQ1Ru0E7aXSsdGy99t0nvsLqnVVcVrF491CcWYABYnloE7DazQimzC6bHKcxB8x5LIgxRxvkhd/25+KcyWpfrlazTVFj2mjPmDgR7L2pc22rgFkzYZM/UzuaOjVHHwpFfvl7/8Ak4/gjkdR+WXJ8cp2DvytvzAN/wAFSZxK22WKKSTpYW+pWhTYFCz4Y2j0V+OEDb6I5C4IwG1Fa++WFkYPNxv9Ar+FUs7XEzTB9+QbYBall6ihOV/B6kkkmQEkkkgBJJJIASSSSAEkkkgBIb40m7jWfeNz5BEaC+Jpc0pv8osFw1EtsGWtHj35UYZcs2smU9XLZZMj7lZNnp4Ror1L7oLx2if2oLGk33sF0mlpGgXdqVI2UA6AKeNuLsrZ5qXCCvC8UZPG2SM3afoeYPin1T2uGUtLvBYeAYDDQtdaRxzb5jpp4cl7iXFUEQ1d9VrnmWbjQ61hZg9yvZGMGrz/AHLmmJfxJvpE0u8tvdDlRj9XMfiyD1JTCzsFVj8MY3H4BMpcfDnWc0AHnf8Ay64vJAf915J8Tda2BY/kPZSG7dg7p5oVCs7lRZOYBB2K0HVULObdL7boBwXGMtmuN2nY9P2Rjh1U1vIFp59EdMZYixVjj3GyO8mkD6qQ1Ep+GD+51vwU1I8BxZc9Rfa3griYmZPa1GcNcY2AjSwLvqbKcUL7gmZ5trYWAPmFZqWEjumxGylZtrumIrl5GriAOnNSkXUc7Be+XNdKJx+YWPRBIla5ekKM6eXNMq6kRtzOBPLQXPsECLAFk5Zja97vggd5uICko3TkkyhgbyDSSR5koEX0kkkAJJJJACSSSQAkkkkARVEmVpd0F1znE6m5JPMo5x+oayB5cbC1vU7LmmIEk5Wi5Wdrp00jY8VBO5MqTXebDf8ABIUrY9SczuvIeSvCn7GPX4nHUrLrJtFUhH5Zo581ukezVeirmo2WdLNey9DlMrmBU4zVT7uyA9N/cqmaBt7yOufE3K04mOAubHyULoi1+YDM0/Rap5tsa1rAwlguRupqUHLnLhbooSSxxeW2adLKyKdgsfl38ECskcwHvAAqhVU5N3lot0V2igc6Q9m0lp30sPS63KXhl8mlyB0aNfUpqLHRkYHipjIY8kxu+F3TwPgujYLiJZYO1afosynwSCAAPcAfujvP9gteCJ27IhGNO/Ke96MUiatdhdTVmQXPw+PJa0UocLtdcHayBTG0XdM58mW1ydGi/MN5rfw+qygFli0i4A29EU0uRKSfCN7MvQVUhqM1re3NTlMkPeARZRx0rQbi9+Zul5lOHqgDx98wFhlsbm+t/JePgJFi4+ie1MmqGN+JwHqEBySsFglmusybHIW8yfIfmVhV3HUcbi1sZNv6hZK0iccUpdIMGOT1zuLjid7xkg7t9QA5xI6bbroEEmZoPUDQ7oTsU8codkiSSSZASSS8KAFdeEqCpq2M+JwH4rGrMcJBDBYbXKq5tZixcSfP18nXHgnk6QLcZYqaibso9WxnlsXc1NhlLlZmf8SZJPHHpp6J9TPp7LJxaj18jbNyGJ44KKMjiCTVgHj+Sw6i5BWljhJDT0v9VnDorM2LbRRdCpY4LKwAvCocj4BsUrR8R0HU6JYZGS5zQC5vIomhwUOGYtuOrtAtKjpWnRgMh6MHdH/ZbO1fJ5zaDbMGe/ul1h0AuVuUvDrI2gvs0Dm46+yI6TBpTu5sI00YLu/uKg4kp/ssBkhhMklxd7u84C+9jumq6Q2qV0Q0sTbfy4nSf1O7jP1Ks1Ebm/6z3BvNkYyt/uOrkJH+IcrxkZAHO2uT+2ib2FbWutLM2MfdFyT5BdNiX8mVXnnJeyIYYsexpe1oow4m1yLZrDc67oRP8QKggtbThzti5wOnncaK7SUNVTx5IHSFmrtRrode7y2KsZxiEEkId2UwAJIFw7xI6KKnt6R0nic6bdfhGFVSVtWQJJQ0GwDW67rdjhqaOHKJ+4x2lzcknlbl5IFqIa6kOUxl3Qi5af0TYW1sws6UQi/eYL39QlKTl2Tx4oY37Tr3DPEYqCWEZZWgHQ7ja46eSKY8Qygkgny5+647wnws5jzIyo1DC5zydtNNPE6LRpeI56V/852dh1ILgbeIcPwUDsGNdx6GEtFO64++bJsXFc81gyF4J3ytuB6kbLRpZGPyyhrXXAIJAOh5LepKtrtAA3wSV/Z13wriIOPoquTd5A8b6aqSn4WfmJdKbHp+yKgkU9pH1ZfBhf8AxaEjvjNpZWaXh2mj+GFvqL/itRIp0R9SX2VWsDdALW6ABTMelK3npf8ALmFX7UN1JAHiUNpK2KnIukpErHmxoDRozePJY1dizj8TrDoNFnZ/J4sfXLLOLR5JvqgjqsVjZzzHoFjVmMvOxDB9fdDdTi4GjR6qrBTz1B7jSR15e6x8vkNRne2H6/1mlj0OPH7p/sv1eKtH9R/zmsSvxo2OuUf5zRbhvBHOd9/6W/meat8U8PQ/Y5GMja3Y7a6Hqp4/F5ZLdkdIHrsMWowVnHa7iE7RsLz15e6OaGpE0TX/ADWGYIexCnbGLACyH3Ys+IksNvDkrOPFHHxFF2V9sN8QALSOqxXgjdYzeNT88Vz1BUw4lZLezCLC67tNnCTRfzlRulWOcdF9Gn3TH40baNSaZzs61Bw/He8hdIertvYaLVY1rRoAAPQBDWJcSyXywwOuRcOfpp94Da3isp/EM0sUlOXRmVwIY/dhvyPj0K1jCCqtx2KNpPefbQ5RoPM7BZmJVNQ8lpcyBhAIdfMDm2BeNt1y6i4xqaIuilYRpYscbbbEHYp7+Jq2tNoYHO2Gbcd3a+zdE0hWbmLOdIx1O17Q/N3Xlo75HI2/EIVOO1dKckkZzA6Xv9CBqET4B/D+pke2WecDvaBp572zch5BGFREQQJGbbXHTS4PNAkjntO7FKxoIPZMsQCSRcE3PiUV8J8CPgc2Y1GaQ3tyb66n6rKqq6ppHlzh2kTjo4fD5EfKQnjjgk2hiLnHbW/sANUBQYmoLXFso2Ot+SCeLOF52ymencZGu1y/MPI8x4KdmH11Y8CQ9kHHY2zH0/VE9JBJTxBgc57R8xBN/cbJUxnKnYjXXLWxlo2Li2393KykZw9NIbzTXJ2awdfHZdMxig+1wPjY7s5PAXBty8lzKrkqqMlskZ8DqWHyI2KAC6KGop4Q3tTG1vwtL++70H5op4T4n7Zwil0ltcEfMBvp1C4+yvrJ/giyj7xFvq79Fo4Rh0kMglfKXPBuAL29TuUUCZ9C02IkaO1H1WlHIHC4tZcXw7iuq7X/AO651ZbXf5bahdBp8Rc0Mdkc0uF8rrXHgQoTyxxxcpPhEowc3SCrMq9TWsZ8RQ/U4y8jcNHgsSoxIDxPX91kajzMFxjRfw+PnL+QS1OOE/ALeJWJV4kN3EkrHdUySGzQT4BXaTAnO1kdlHQan3WY8mp1b4t/pGhHBhwK5f2VanFHHQaKxRYDPNqRlHV35BEVBRMi/wBKIX+8dXe5WrSF4N3G/h+i0MHhl3mf/Ctl8i0qxqjOw3hKJmr/AOY7x29kQRxBosAAPBescCLhOWziwY8aqEUjKyZZ5HcnZ4sHi+qyxZebj9FvXQRxlKe1tya0W9d/wS1EtuNnbR49+ZIA+IZNLBA9YdSi/FySheriWZF8nopqlRjOarjH9nCXH5jYeidFRuc4NaLucQGjqSbBan8TsO+zzQUw/wBqCMOPVzu84+6tQW4zs0tvAMMnJKuRXVfDqe62xTWGyhNpOh44Nqy/jPH4kAYxpcLNAYAQ3ujQjNc38lHhfD+IVjmuydk3cXG3iG7uPnZbeF/ZqWR0LYsjmm2Zw73oTyRD/wCZjiLXmVvdIIGbp4BadowxPhje1rZmNkygAucBc23KH8RxSWjlsYwID8Bb8FvHSwOqWIcVtc4iFhc4k+lydhzWjgZlLXipaCxwFmHUg8z4ckmMibxxHGLtzXcLEaWPgb6FVTi1bWkCGIhuwJ28gTp7K3iWGQQRmaGDMQe8N8vja2ylw/iKOQXzhpHU/geSQFrCcPkp2vbJIJC61xa7WEdPFQYu17Y81LGzMDd4HxEdW/olWcasYHDPnLhYm99PLYeaxafEamcjsWZRe4cb28deaALVBxey15AWub0336cipKzjt8hc2FjnudoTbV3S9tStarw+nmIMsTc2l3DTX0WLFjDKeR0Ri7IX7tuY635oAnwagrXSiZ5LA03ytFzbmLDQBEgr2vP8xoynmOXms2PH447O7YADax2v0B2WHjPGjHuAijubACw3tzI5lNgP4uwirE7ZIGdrGQA0MHeaOhHMImwPgR72tfUnLe5Mbd/VyrcHY48QuEvdcDca62/Jar8ZMlmB9gL2A0uCue/mi09O1j3roIm0lLSN7jBfazN7+J3WVile97MzWAZDa1yTa2qHMV4wgpf5bnXfvlA39ULYnx52jdJA0cw3f1XPPiWaDg+mc8WT05KXyEz69rnta6QAuNhcrepcDaNZHX8BsuHTYuZXFkLC9x8Lldy4ZfMaaLt2hsga0EDXYWBPjZUsHicOPmXuf5LeXyOWfC4CekwpgGlgPBXIqZg2F/ILCiq+z72luh2RA2a4HeG2wWpFKKqPBRlKT7Y2eEkd0AEdTv4aKrG0nVgvc/EfAaX8dx6eKvNPRpPmoKuoLRe4HLrY8ifBNkeSeBhbfYA208easBYRqSHd9wPLL6LQpJvkJ1tdviPJCFRccEL8YUBeBI0XIuD+qKLqKUXUMkFKLR0w5HjmpI4fiESwp6ck2AJJ2A3PkF3Gs4ZppTctIP8ASbKfDMBp4DeOMB33jqfdUlpXf4NWXkYtcLkFv4e8D9gRUVA/m/Iz7l+Z6uKFP4yYSftYltpIwWPi3QrtBesDjPBBVwZR8bO8zztqPVWfTShSM71pSybpHCMIwknUBbstLZuy1sAh/kuaRZ8biHDn6qOuaLFUJo3MFNKjaxHDaavYxwIzlt2kHvj0QnX8KRwOa6eYuBNg3a/qqH2WWMNm1Zr3CTZx/wCI3IRvhdXFiNOWSgZ2/EOY/qaeV1rUebKtFSxsbaJoAI3G/qVr43i8HeL22+442aW6DS3zDdCGIcN1kV2wvzt5HNlIHj1VSj4TLjeomLnc2Nvp5uP5IsKJqjikNdlhYZHdOovrpyHmtOs4Up5yHMcYnuAJaNr9LbLQwigp4gW5C29rObbTxdfVyVbF2Z1cCBrmB0I5HwQAPYfR0cMro7ZnsNi5/XwB280W005bbXKLgkjp59EOT09PXvLA/LUNbdrx8w21HNZs/Cld8LpWhg3dmNreSQBRxHjdO173B9ySTYAfh+qycKqo68ujkivGBdsn3T0BUeG8LQMAdI7tneOjfbn6ohbLGGO1LSLZWtaMvqeSABXFuEIIWPmfO4saNG2Htca2WRS10Qb/AC2Adbbn1RlPUgA5rZSNQdj4WQpWcE9s3t6CQAEm8Z2B6A8kAMxLiJjWEQwnMRqSe60+mrvMkIPgxueOVshlN2uBA/K3jsiWn4FrZP8AVkaweZcfYWRBgvAkMTgXDORzd+iTonGU6q+DcqqCHEadr3xkBwuLizmofov4YwB3ec5w6FdCiaAOgHssrE+JYYdL5ndB+iXIFjCcBhgb3GNaOZsPxXuJ8TwwC18xHsgPF+KZpeeRuvNDTJzI60YMhPPl+6LHQa/+fnrZmxRtIBcPa+t+i6/SuLWgaNAAHt4lc24Jw18IzSODSeQtf9UeUwB1DHOPInQe5/RCCjVbK08y7yUgJIsGADnfn7Ku3MBqWtH+cyvMzTzdJ7/hspCKM7shLe0bcAm9t2jy5hR0s4J7NpJdcWeRbK63Qa2PmtGohc9tgGstq07m/kNAoIHxhl3HLrYt2s7pYbpDNCkrA8HbM02cOh/QqXOsUVzX/wAyLdjddsr2X2BHMcloxy5gCL2Iv7pio9lNtV52yTnKhUks15fgovgdF/tEu2WZ9pS+0Jbh7QY44qGQTxPDbdqHCQ9Q0jKfPUrArW3C1/4lQl9M2Qf7ZJP/ABO/tZBmDYqHNLHnb4Seao6js1tHOlTBiL7XWOuxpA2zEn2zHU+QRdgeDSUPfLj2jxa5FgB/SN/dbdBUdlI1+UOA2HLa2nRRV1ZSx3eS8k65XEDU9SNXK25to64dBDFP3LcbeCY32n8uX4uTuvmh/F8JmpXl8V3xE3IOrmk7+YQ1/wCYc9+WnYXHlb8zyC6XRYkOzjbM7v5QHEfDfzUov7Kmu0q9S8S77OfVXFUpdljjBPqT7WUlPgNVUkGeTs2m1gdTr/Tew9Ub8Q07mRGSnY1x3NhqR4WQ9TYu2Vt81jzB/NdEzLao28L4ajpnuZC4duBY5r5nW1Ia4qpU1AlYYpLlrt+rehH1UEvF3ZgEyNc5o7rrAvb/ANkPR4jNUOy08ZNzq7l6lAh1THU0btf5sR2cNvXoVHHjksptDCSeup/JdE4Ywd0NO2OV+d2pPQX5BakNC1uwA8h+iBnO6Dg6onOaokLR90an35I/wrCo4IxHG0NaPr5lW5nsjF3uDR47+yGMX43jZ3YW5j1SAIpoWgXcQ0dShjFOJoIbhg7R30QfiuNyzXdJJYeeixY5zIcsLC89eSKJJs2cV4jmmvd2RvQFDf2/O7LC3tHdb6BE+GcDyTEOndcdLaeyLDwxDTsY7LlOYWytN3dW3G2iVjSAfC+C5pyHTvsOQtp7FH+B8KwxbBzz4An/APO26LcPwqMAFrQQRcG1/wAVqthAH+WToL+jHpaMt+GIN8yB+FytFlO47v8A7QB9TdTiRuwN/Aar0Ocdme5TENZTNHK56nU+5UrnW8FC+/zSAeDf8KaIxyYT4u/dAz37SPlufL9dlVnpi52Y5Wi2t9b22OlrEa+6tua7m4NHh+6iyt5Au8d/x0SApT1kUYuTmsLi9rDpYbcvol9vOjj8NyHDm030N/mChqadzT8Ldfg8Nb5L7dSPVQMkyuu5wdckZeoPI38rnzSJm8myMuLFU8Ply5WE91wvGfD7p8lpZUyL4BWva6J1jqDsVE2pRNXUbZGlrv8A0gitidC8sd6HkR1XGaa5OkakaMkgcCCAQdCDsQd7rmnEfCjoCXwgvi3LfmZ+oRy2oTZplBpSR0i3Fg3ifCdWwZIZA5m4zEhw/VZkXCYab1Epe77o0F/PmutzRgg30HVczxKjko3nNeWncTZw3Z5rrKNdFvR6rfLbkfAQ0eDRxMY5hYGEMcQRlDgT8IdzOiq4s+MyOzTlwF7RtbqOgve3qhXE+I2Wa0uLgwWYB0Oq8w+irKvSOPsoz8zrj2G5Ue+i+5Qw+6cuQv4Yx0Bwge4EuJy66jwVvG+D4piXNJjcdy3n6JcLcHx0x7QkyS/fd+Q5IsDNPDqukVRharJHJlco9MBcL/h9Aw3eXSH+rb2CMKPDmsADWgAcgNFUxTiCCAd52Z3Qbfug/FeOZZe7EMjfD9lMrB7W4hDALySAW5A6oRxTjw6tgZbxQJW14BvK+56XufRNgp6mo/0Y8g07zv8ANEh0W8SxV79ZpPcqlT9pKbQRk/1OGnsiHDOCGkF0jw490XF3kE7aDRdEw3Cg0WZA46bmzR56oJbTnuE/w+MhDqiQuP3eXoEfYHwpFCO4z7o/H9URUtJJcXaxo56km/hoFaZQG1nSE3BGlhuBsnQWVYKC3JWoqEB2bnr7FWoog0AA3t13T3A20TohZnNpWx6ZyBc2aPc25qYRN5MJ8T+6oYlljcJDK9zxYNZu2/MWaLi40uVpsdmAdnFiLi3Q+JQMQa7+lo8NUwtbzcXH/Oid3fF3uU8F3JoHmfyCAGNFvhZ76fuvHg/M63lp+Kc8fef+SjaW/K0u8f3KQxgDeTS4/wCdV6Q7waPf6p5LjzA8tSqj5mXtcvPQa/QaIGMqIWPBa67r9NSD1HJZ3Zm5uwZwdee4+PwByrWLpDo1oYOrtT/aP1VSupALPc+7m7A6Ajm3KEiSKkchsQ6xLra8mkc79NvZaeG1ZfdrxaRnxDkejh4FVqWivYtaRp8T9wPBo333K0oKUNJdu47uO+n4BCEyQhYfFscRi/mOyuHwHnfpbonY1xEyIWbZz/oP1K5/ieJPe7M92W/M/F5AbNRJqiWOLs9inKkc+6zYptVda5VC00HLAydokab7XamvgaRlyi3Tl7Ifjc+lfmY4OHO2ykquM4ebcp6WVwoW0TwcN0zH5mwRhx55Rf8AZapjDRdxAHj+iCsQ460tG3XqhfFselk1kkyjpfRFA5X2dCxXi6CG4b33IMxXiyefZ2VvQFB5xMONoml568lq4bw1U1Dh2gcG3FxsNUgXJTmr2A2uXu5gan1/dWKLCqypIDWiJnnd34aLo2B8DRRC5aNNyUYUdBGwDUDQbI5A55gH8NmtOZ73Emx0Gv8AcdSj+i4biAsWAi4NiL6jnbmteAAg5Gm42uLAqdrZCDYBugI52N9R7WUqCxtNSBgs1oA02FvJWmsVaWC9wZCNc2+oHTyupIpWi4BJsdfXkgVk+XxSsoDUOPwsProoy55+YDfQC6dioueiaXi9rhVHx6guLtSB0A6fVWGUzRy8UgoUlx8IF7bnb1sqGHxlndkDXPN3AtHd1PeADiS3U39VqObfwWLXwtZd0MbjM63eAJ2BtmPS1wgaNW7j0H1UUrwPif6Xsq9M5j2Ne6QkEXsTYDqLDopGSMHwMLvIfmUAeNlHyRud42t9XJzmyO5tb5Xcfc2CfeQ/K1vmbpfYyfje4+A0H0QMqzRRj/Udm8HG4P8A1Gn0TxMbWZGbePdb7b/RW2QNbsAFXqK6Nm7ggdjOwefifbwYLfU7+ydFSNbqBr1Orv7jqh7FON4ItM4v7n6IWruMpZtIY3u8bWCi5RRLazoNbi0cYJLroKx7jPlmyjX/ADxQ87DK6fU9wH1PuVNT8AOOrzc+Oqg8jfCJqK+TAruJS64jG/Pn/nqskzPcbuBPmV0iHgtjRr+Css4YjHyrk02dFJICqF5LQtemaTyRNFgzW7AKb7ABySUCbyF6dmlo4NDY9BqhLFOGHOzOIDTfQDb1XS30chBzSBtzyA090yTDY8uV5zX1N/orVFKzh9Rgrho1wGo13O9r2VnD+BBIBI8Okuba++x9B6rscVFE2xjhvrva3nqrUcMl/hYBpb8/y9kUFoB8F4TyAZYGt233RLT4O8DWQDyC1fspGrpbX5aAJARju3Lr2vufJOhORVjp4mhwc8vzWuN+fhtqVZY4X7sXkdgnRS6dyG2vgNP8Cnc15A1A3v8AlZMQxpkN7hrRbTrfxTCwfPIdbbH8PdemAX78hPgTZeXjBNmEkdAkB4xzBqGk3bfa+l9voFI17tLR2F+ZsnZ3EDK22puDy9k5jX/MR5AfqgCtTRSgkyFrr9LgDpud1bAPgFGKQcyT5lTtaBoEwGGIHfVSJJj5QNyAgQ9eWWXXcQwRfHI0eoWO/jHPpBBJJ5NNvc2Ci5JdklFsJ2UzBs0DW+y9kmaNyEK5sQm2YyEdXkk+wsns4Ue//Xqnu8GjKPpqlv8Aoe37NWs4hgjHeePcLEn4yLtIIXyeIabe5C1qPhemj1EQJ6u1P1WsyBo2AHkEXIftQEvOIz7NbED1Nz7BMHBD5NZ6h7vAaD2R3lXmVR2/Y9wL0XB1NHtGCep1WpHh7G7NA9FouamEJqKQWyoYh0TDGrZCY5qYWUnRqJ0auuaoXNSaGmUnMTCxXHMUbmJUSs//2Q=="/>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smtClean="0">
              <a:solidFill>
                <a:prstClr val="black"/>
              </a:solidFill>
            </a:endParaRPr>
          </a:p>
        </p:txBody>
      </p:sp>
      <p:pic>
        <p:nvPicPr>
          <p:cNvPr id="10253" name="Picture 20" descr="http://www.elcode.ru/f/Operdost/2014/2(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906" y="4509120"/>
            <a:ext cx="3252675" cy="17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4" name="Picture 16" descr="Картинки по запросу фото поступление доходов"/>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27428" y="2276872"/>
            <a:ext cx="3221037" cy="210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1009054"/>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Скругленный прямоугольник 1"/>
          <p:cNvGrpSpPr>
            <a:grpSpLocks/>
          </p:cNvGrpSpPr>
          <p:nvPr/>
        </p:nvGrpSpPr>
        <p:grpSpPr bwMode="auto">
          <a:xfrm>
            <a:off x="1475655" y="263187"/>
            <a:ext cx="7477051" cy="768350"/>
            <a:chOff x="73" y="142"/>
            <a:chExt cx="5564" cy="484"/>
          </a:xfrm>
        </p:grpSpPr>
        <p:pic>
          <p:nvPicPr>
            <p:cNvPr id="21510" name="Скругленный прямоугольник 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 y="142"/>
              <a:ext cx="5564" cy="484"/>
            </a:xfrm>
            <a:prstGeom prst="rect">
              <a:avLst/>
            </a:prstGeom>
            <a:noFill/>
            <a:extLst>
              <a:ext uri="{909E8E84-426E-40DD-AFC4-6F175D3DCCD1}">
                <a14:hiddenFill xmlns:a14="http://schemas.microsoft.com/office/drawing/2010/main">
                  <a:solidFill>
                    <a:srgbClr val="FFFFFF"/>
                  </a:solidFill>
                </a14:hiddenFill>
              </a:ext>
            </a:extLst>
          </p:spPr>
        </p:pic>
        <p:sp>
          <p:nvSpPr>
            <p:cNvPr id="21511" name="Text Box 7"/>
            <p:cNvSpPr txBox="1">
              <a:spLocks noChangeArrowheads="1"/>
            </p:cNvSpPr>
            <p:nvPr/>
          </p:nvSpPr>
          <p:spPr bwMode="auto">
            <a:xfrm>
              <a:off x="133" y="184"/>
              <a:ext cx="544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sz="2000" dirty="0"/>
                <a:t>Структура расходов бюджета по отраслям в </a:t>
              </a:r>
              <a:r>
                <a:rPr lang="ru-RU" sz="2000" dirty="0" smtClean="0"/>
                <a:t>2025 </a:t>
              </a:r>
              <a:r>
                <a:rPr lang="ru-RU" sz="2000" dirty="0"/>
                <a:t>году</a:t>
              </a:r>
            </a:p>
          </p:txBody>
        </p:sp>
      </p:grpSp>
      <p:graphicFrame>
        <p:nvGraphicFramePr>
          <p:cNvPr id="3" name="Object 18"/>
          <p:cNvGraphicFramePr>
            <a:graphicFrameLocks noChangeAspect="1"/>
          </p:cNvGraphicFramePr>
          <p:nvPr>
            <p:extLst>
              <p:ext uri="{D42A27DB-BD31-4B8C-83A1-F6EECF244321}">
                <p14:modId xmlns:p14="http://schemas.microsoft.com/office/powerpoint/2010/main" val="84772370"/>
              </p:ext>
            </p:extLst>
          </p:nvPr>
        </p:nvGraphicFramePr>
        <p:xfrm>
          <a:off x="1048720" y="1196752"/>
          <a:ext cx="7812706" cy="5126937"/>
        </p:xfrm>
        <a:graphic>
          <a:graphicData uri="http://schemas.openxmlformats.org/drawingml/2006/chart">
            <c:chart xmlns:c="http://schemas.openxmlformats.org/drawingml/2006/chart" xmlns:r="http://schemas.openxmlformats.org/officeDocument/2006/relationships" r:id="rId4"/>
          </a:graphicData>
        </a:graphic>
      </p:graphicFrame>
      <p:sp>
        <p:nvSpPr>
          <p:cNvPr id="21524" name="Rectangle 20"/>
          <p:cNvSpPr>
            <a:spLocks noChangeArrowheads="1"/>
          </p:cNvSpPr>
          <p:nvPr/>
        </p:nvSpPr>
        <p:spPr bwMode="auto">
          <a:xfrm>
            <a:off x="1170573" y="1297025"/>
            <a:ext cx="10271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ru-RU" sz="1600" dirty="0" smtClean="0">
                <a:latin typeface="Arial" charset="0"/>
              </a:rPr>
              <a:t>%</a:t>
            </a:r>
            <a:endParaRPr lang="ru-RU" sz="1600" dirty="0">
              <a:latin typeface="Arial"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2077715026"/>
              </p:ext>
            </p:extLst>
          </p:nvPr>
        </p:nvGraphicFramePr>
        <p:xfrm>
          <a:off x="2051720" y="974733"/>
          <a:ext cx="5688632" cy="5046554"/>
        </p:xfrm>
        <a:graphic>
          <a:graphicData uri="http://schemas.openxmlformats.org/drawingml/2006/table">
            <a:tbl>
              <a:tblPr>
                <a:tableStyleId>{5C22544A-7EE6-4342-B048-85BDC9FD1C3A}</a:tableStyleId>
              </a:tblPr>
              <a:tblGrid>
                <a:gridCol w="3177435">
                  <a:extLst>
                    <a:ext uri="{9D8B030D-6E8A-4147-A177-3AD203B41FA5}">
                      <a16:colId xmlns:a16="http://schemas.microsoft.com/office/drawing/2014/main" val="1969122743"/>
                    </a:ext>
                  </a:extLst>
                </a:gridCol>
                <a:gridCol w="373384">
                  <a:extLst>
                    <a:ext uri="{9D8B030D-6E8A-4147-A177-3AD203B41FA5}">
                      <a16:colId xmlns:a16="http://schemas.microsoft.com/office/drawing/2014/main" val="1960395431"/>
                    </a:ext>
                  </a:extLst>
                </a:gridCol>
                <a:gridCol w="366064">
                  <a:extLst>
                    <a:ext uri="{9D8B030D-6E8A-4147-A177-3AD203B41FA5}">
                      <a16:colId xmlns:a16="http://schemas.microsoft.com/office/drawing/2014/main" val="2605002101"/>
                    </a:ext>
                  </a:extLst>
                </a:gridCol>
                <a:gridCol w="666236">
                  <a:extLst>
                    <a:ext uri="{9D8B030D-6E8A-4147-A177-3AD203B41FA5}">
                      <a16:colId xmlns:a16="http://schemas.microsoft.com/office/drawing/2014/main" val="219845307"/>
                    </a:ext>
                  </a:extLst>
                </a:gridCol>
                <a:gridCol w="505168">
                  <a:extLst>
                    <a:ext uri="{9D8B030D-6E8A-4147-A177-3AD203B41FA5}">
                      <a16:colId xmlns:a16="http://schemas.microsoft.com/office/drawing/2014/main" val="1791547511"/>
                    </a:ext>
                  </a:extLst>
                </a:gridCol>
                <a:gridCol w="600345">
                  <a:extLst>
                    <a:ext uri="{9D8B030D-6E8A-4147-A177-3AD203B41FA5}">
                      <a16:colId xmlns:a16="http://schemas.microsoft.com/office/drawing/2014/main" val="2995107189"/>
                    </a:ext>
                  </a:extLst>
                </a:gridCol>
              </a:tblGrid>
              <a:tr h="205444">
                <a:tc>
                  <a:txBody>
                    <a:bodyPr/>
                    <a:lstStyle/>
                    <a:p>
                      <a:pPr algn="ctr" fontAlgn="ctr"/>
                      <a:r>
                        <a:rPr lang="ru-RU" sz="400" u="none" strike="noStrike">
                          <a:effectLst/>
                        </a:rPr>
                        <a:t>Наименование раздела и подраздела</a:t>
                      </a:r>
                      <a:endParaRPr lang="ru-RU" sz="400" b="0" i="0" u="none" strike="noStrike">
                        <a:effectLst/>
                        <a:latin typeface="Times New Roman" panose="02020603050405020304" pitchFamily="18" charset="0"/>
                      </a:endParaRPr>
                    </a:p>
                  </a:txBody>
                  <a:tcPr marL="4229" marR="4229" marT="4229" marB="0" anchor="ctr"/>
                </a:tc>
                <a:tc>
                  <a:txBody>
                    <a:bodyPr/>
                    <a:lstStyle/>
                    <a:p>
                      <a:pPr algn="ctr" fontAlgn="ctr"/>
                      <a:r>
                        <a:rPr lang="ru-RU" sz="400" u="none" strike="noStrike">
                          <a:effectLst/>
                        </a:rPr>
                        <a:t>Код раздела</a:t>
                      </a:r>
                      <a:endParaRPr lang="ru-RU" sz="400" b="0" i="0" u="none" strike="noStrike">
                        <a:effectLst/>
                        <a:latin typeface="Times New Roman" panose="02020603050405020304" pitchFamily="18" charset="0"/>
                      </a:endParaRPr>
                    </a:p>
                  </a:txBody>
                  <a:tcPr marL="4229" marR="4229" marT="4229" marB="0" anchor="ctr"/>
                </a:tc>
                <a:tc>
                  <a:txBody>
                    <a:bodyPr/>
                    <a:lstStyle/>
                    <a:p>
                      <a:pPr algn="ctr" fontAlgn="ctr"/>
                      <a:r>
                        <a:rPr lang="ru-RU" sz="400" u="none" strike="noStrike">
                          <a:effectLst/>
                        </a:rPr>
                        <a:t>Код подраздела</a:t>
                      </a:r>
                      <a:endParaRPr lang="ru-RU" sz="400" b="0" i="0" u="none" strike="noStrike">
                        <a:effectLst/>
                        <a:latin typeface="Times New Roman" panose="02020603050405020304" pitchFamily="18" charset="0"/>
                      </a:endParaRPr>
                    </a:p>
                  </a:txBody>
                  <a:tcPr marL="4229" marR="4229" marT="4229" marB="0" anchor="ctr"/>
                </a:tc>
                <a:tc>
                  <a:txBody>
                    <a:bodyPr/>
                    <a:lstStyle/>
                    <a:p>
                      <a:pPr algn="ctr" fontAlgn="ctr"/>
                      <a:r>
                        <a:rPr lang="ru-RU" sz="400" u="none" strike="noStrike">
                          <a:effectLst/>
                        </a:rPr>
                        <a:t>2025 год сумма в (тысяч рублей)</a:t>
                      </a:r>
                      <a:endParaRPr lang="ru-RU" sz="400" b="0" i="0" u="none" strike="noStrike">
                        <a:effectLst/>
                        <a:latin typeface="Times New Roman" panose="02020603050405020304" pitchFamily="18" charset="0"/>
                      </a:endParaRPr>
                    </a:p>
                  </a:txBody>
                  <a:tcPr marL="4229" marR="4229" marT="4229" marB="0" anchor="ctr"/>
                </a:tc>
                <a:tc>
                  <a:txBody>
                    <a:bodyPr/>
                    <a:lstStyle/>
                    <a:p>
                      <a:pPr algn="ctr" fontAlgn="ctr"/>
                      <a:r>
                        <a:rPr lang="ru-RU" sz="400" u="none" strike="noStrike">
                          <a:effectLst/>
                        </a:rPr>
                        <a:t>2026 год сумма в (тысяч рублей)</a:t>
                      </a:r>
                      <a:endParaRPr lang="ru-RU" sz="400" b="0" i="0" u="none" strike="noStrike">
                        <a:effectLst/>
                        <a:latin typeface="Times New Roman" panose="02020603050405020304" pitchFamily="18" charset="0"/>
                      </a:endParaRPr>
                    </a:p>
                  </a:txBody>
                  <a:tcPr marL="4229" marR="4229" marT="4229" marB="0" anchor="ctr"/>
                </a:tc>
                <a:tc>
                  <a:txBody>
                    <a:bodyPr/>
                    <a:lstStyle/>
                    <a:p>
                      <a:pPr algn="ctr" fontAlgn="ctr"/>
                      <a:r>
                        <a:rPr lang="ru-RU" sz="400" u="none" strike="noStrike">
                          <a:effectLst/>
                        </a:rPr>
                        <a:t>2027 год сумма в (тысяч рублей)</a:t>
                      </a:r>
                      <a:endParaRPr lang="ru-RU" sz="400" b="0" i="0" u="none" strike="noStrike">
                        <a:effectLst/>
                        <a:latin typeface="Times New Roman" panose="02020603050405020304" pitchFamily="18" charset="0"/>
                      </a:endParaRPr>
                    </a:p>
                  </a:txBody>
                  <a:tcPr marL="4229" marR="4229" marT="4229" marB="0" anchor="ctr"/>
                </a:tc>
                <a:extLst>
                  <a:ext uri="{0D108BD9-81ED-4DB2-BD59-A6C34878D82A}">
                    <a16:rowId xmlns:a16="http://schemas.microsoft.com/office/drawing/2014/main" val="4284068610"/>
                  </a:ext>
                </a:extLst>
              </a:tr>
              <a:tr h="113009">
                <a:tc>
                  <a:txBody>
                    <a:bodyPr/>
                    <a:lstStyle/>
                    <a:p>
                      <a:pPr algn="l" fontAlgn="b"/>
                      <a:r>
                        <a:rPr lang="ru-RU" sz="600" u="none" strike="noStrike">
                          <a:effectLst/>
                        </a:rPr>
                        <a:t>Общегосударственные вопросы</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0100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38 057,5</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36 827,2</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36 827,2</a:t>
                      </a:r>
                      <a:endParaRPr lang="ru-RU" sz="600" b="1"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516022370"/>
                  </a:ext>
                </a:extLst>
              </a:tr>
              <a:tr h="217324">
                <a:tc>
                  <a:txBody>
                    <a:bodyPr/>
                    <a:lstStyle/>
                    <a:p>
                      <a:pPr algn="l" fontAlgn="b"/>
                      <a:r>
                        <a:rPr lang="ru-RU" sz="600" u="none" strike="noStrike">
                          <a:effectLst/>
                        </a:rPr>
                        <a:t>Функционирование высшего должностного лица субъекта Российской Федерации и муниципального образования</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0102</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3 203,4</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3 203,4</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3 203,4</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1799030123"/>
                  </a:ext>
                </a:extLst>
              </a:tr>
              <a:tr h="217324">
                <a:tc>
                  <a:txBody>
                    <a:bodyPr/>
                    <a:lstStyle/>
                    <a:p>
                      <a:pPr algn="l" fontAlgn="b"/>
                      <a:r>
                        <a:rPr lang="ru-RU" sz="600" u="none" strike="noStrike">
                          <a:effectLst/>
                        </a:rPr>
                        <a:t>Функционирование законодательных (представительных) органов государственной власти и местного самоуправления</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0103</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4 449,5</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4 449,5</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4 449,5</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2103525249"/>
                  </a:ext>
                </a:extLst>
              </a:tr>
              <a:tr h="325986">
                <a:tc>
                  <a:txBody>
                    <a:bodyPr/>
                    <a:lstStyle/>
                    <a:p>
                      <a:pPr algn="l" fontAlgn="b"/>
                      <a:r>
                        <a:rPr lang="ru-RU" sz="600" u="none" strike="noStrike">
                          <a:effectLst/>
                        </a:rPr>
                        <a:t>Функционирование Правительства Российской Федерации, высших исполнительных органов субъектов Российской Федерации, местных администраций</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0104</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24 939,3</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24 654,1</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24 654,1</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3218877033"/>
                  </a:ext>
                </a:extLst>
              </a:tr>
              <a:tr h="217324">
                <a:tc>
                  <a:txBody>
                    <a:bodyPr/>
                    <a:lstStyle/>
                    <a:p>
                      <a:pPr algn="l" fontAlgn="b"/>
                      <a:r>
                        <a:rPr lang="ru-RU" sz="600" u="none" strike="noStrike">
                          <a:effectLst/>
                        </a:rPr>
                        <a:t>Обеспечение деятельности финансовых, налоговых и таможенных органов и органов финансового (финансово-бюджетного) надзора</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0106</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623,2</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0,0</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4054031914"/>
                  </a:ext>
                </a:extLst>
              </a:tr>
              <a:tr h="108662">
                <a:tc>
                  <a:txBody>
                    <a:bodyPr/>
                    <a:lstStyle/>
                    <a:p>
                      <a:pPr algn="l" fontAlgn="b"/>
                      <a:r>
                        <a:rPr lang="ru-RU" sz="600" u="none" strike="noStrike">
                          <a:effectLst/>
                        </a:rPr>
                        <a:t>Резервные фонды</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0111</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1 000,0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1 000,0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1 000,0</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2110217800"/>
                  </a:ext>
                </a:extLst>
              </a:tr>
              <a:tr h="108662">
                <a:tc>
                  <a:txBody>
                    <a:bodyPr/>
                    <a:lstStyle/>
                    <a:p>
                      <a:pPr algn="l" fontAlgn="b"/>
                      <a:r>
                        <a:rPr lang="ru-RU" sz="600" u="none" strike="noStrike">
                          <a:effectLst/>
                        </a:rPr>
                        <a:t>Другие общегосударственные вопросы</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0113</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3 842,1</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3 520,2</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3 520,2</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2748798881"/>
                  </a:ext>
                </a:extLst>
              </a:tr>
              <a:tr h="108662">
                <a:tc>
                  <a:txBody>
                    <a:bodyPr/>
                    <a:lstStyle/>
                    <a:p>
                      <a:pPr algn="l" fontAlgn="b"/>
                      <a:r>
                        <a:rPr lang="ru-RU" sz="600" u="none" strike="noStrike">
                          <a:effectLst/>
                        </a:rPr>
                        <a:t>Национальная оборона</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0200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dirty="0">
                          <a:effectLst/>
                        </a:rPr>
                        <a:t>760,6</a:t>
                      </a:r>
                      <a:endParaRPr lang="ru-RU" sz="600" b="1" i="0" u="none" strike="noStrike" dirty="0">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829,6</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0,0</a:t>
                      </a:r>
                      <a:endParaRPr lang="ru-RU" sz="600" b="1"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2088102479"/>
                  </a:ext>
                </a:extLst>
              </a:tr>
              <a:tr h="108662">
                <a:tc>
                  <a:txBody>
                    <a:bodyPr/>
                    <a:lstStyle/>
                    <a:p>
                      <a:pPr algn="l" fontAlgn="b"/>
                      <a:r>
                        <a:rPr lang="ru-RU" sz="600" u="none" strike="noStrike">
                          <a:effectLst/>
                        </a:rPr>
                        <a:t>Мобилизационная и вневойсковая подготовка</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0203</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760,6</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829,6</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0,0</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4028467966"/>
                  </a:ext>
                </a:extLst>
              </a:tr>
              <a:tr h="217324">
                <a:tc>
                  <a:txBody>
                    <a:bodyPr/>
                    <a:lstStyle/>
                    <a:p>
                      <a:pPr algn="l" fontAlgn="b"/>
                      <a:r>
                        <a:rPr lang="ru-RU" sz="600" u="none" strike="noStrike">
                          <a:effectLst/>
                        </a:rPr>
                        <a:t>Национальная безопасность и правоохранительная деятельность</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0300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3 691,7</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2 912,6</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11 560,0</a:t>
                      </a:r>
                      <a:endParaRPr lang="ru-RU" sz="600" b="1"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1599730017"/>
                  </a:ext>
                </a:extLst>
              </a:tr>
              <a:tr h="108662">
                <a:tc>
                  <a:txBody>
                    <a:bodyPr/>
                    <a:lstStyle/>
                    <a:p>
                      <a:pPr algn="l" fontAlgn="b"/>
                      <a:r>
                        <a:rPr lang="ru-RU" sz="600" u="none" strike="noStrike">
                          <a:effectLst/>
                        </a:rPr>
                        <a:t>Гражданская оборона</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0309</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985,0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1 000,0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9 800,0</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2730434788"/>
                  </a:ext>
                </a:extLst>
              </a:tr>
              <a:tr h="217324">
                <a:tc>
                  <a:txBody>
                    <a:bodyPr/>
                    <a:lstStyle/>
                    <a:p>
                      <a:pPr algn="l" fontAlgn="b"/>
                      <a:r>
                        <a:rPr lang="ru-RU" sz="600" u="none" strike="noStrike">
                          <a:effectLst/>
                        </a:rPr>
                        <a:t>Защита населения и территории от чрезвычайных ситуаций природного и техногенного характера, пожарная безопасность</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0310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2 556,7</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1 762,6</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1 610,0</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1648921571"/>
                  </a:ext>
                </a:extLst>
              </a:tr>
              <a:tr h="217324">
                <a:tc>
                  <a:txBody>
                    <a:bodyPr/>
                    <a:lstStyle/>
                    <a:p>
                      <a:pPr algn="l" fontAlgn="b"/>
                      <a:r>
                        <a:rPr lang="ru-RU" sz="600" u="none" strike="noStrike">
                          <a:effectLst/>
                        </a:rPr>
                        <a:t>Другие вопросы в области национальной безопасности и правоохранительной деятельности</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0314</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150,0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150,0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150,0</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3771608446"/>
                  </a:ext>
                </a:extLst>
              </a:tr>
              <a:tr h="108662">
                <a:tc>
                  <a:txBody>
                    <a:bodyPr/>
                    <a:lstStyle/>
                    <a:p>
                      <a:pPr algn="l" fontAlgn="b"/>
                      <a:r>
                        <a:rPr lang="ru-RU" sz="600" u="none" strike="noStrike">
                          <a:effectLst/>
                        </a:rPr>
                        <a:t>Национальная экономика</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0400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28 750,0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28 079,0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21 679,0</a:t>
                      </a:r>
                      <a:endParaRPr lang="ru-RU" sz="600" b="1"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3698579735"/>
                  </a:ext>
                </a:extLst>
              </a:tr>
              <a:tr h="108662">
                <a:tc>
                  <a:txBody>
                    <a:bodyPr/>
                    <a:lstStyle/>
                    <a:p>
                      <a:pPr algn="l" fontAlgn="b"/>
                      <a:r>
                        <a:rPr lang="ru-RU" sz="600" u="none" strike="noStrike">
                          <a:effectLst/>
                        </a:rPr>
                        <a:t>Дорожное хозяйство (дорожные фонды)</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0409</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28 250,0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26 779,0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20 379,0</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4180163853"/>
                  </a:ext>
                </a:extLst>
              </a:tr>
              <a:tr h="108662">
                <a:tc>
                  <a:txBody>
                    <a:bodyPr/>
                    <a:lstStyle/>
                    <a:p>
                      <a:pPr algn="l" fontAlgn="b"/>
                      <a:r>
                        <a:rPr lang="ru-RU" sz="600" u="none" strike="noStrike">
                          <a:effectLst/>
                        </a:rPr>
                        <a:t>Другие вопросы в области национальной экономики</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0412</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500,0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1 300,0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1 300,0</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3407303240"/>
                  </a:ext>
                </a:extLst>
              </a:tr>
              <a:tr h="108662">
                <a:tc>
                  <a:txBody>
                    <a:bodyPr/>
                    <a:lstStyle/>
                    <a:p>
                      <a:pPr algn="l" fontAlgn="b"/>
                      <a:r>
                        <a:rPr lang="ru-RU" sz="600" u="none" strike="noStrike">
                          <a:effectLst/>
                        </a:rPr>
                        <a:t>Жилищно-коммунальное хозяйство</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0500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64 536,1</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50 471,2</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50 238,4</a:t>
                      </a:r>
                      <a:endParaRPr lang="ru-RU" sz="600" b="1"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2222614305"/>
                  </a:ext>
                </a:extLst>
              </a:tr>
              <a:tr h="108662">
                <a:tc>
                  <a:txBody>
                    <a:bodyPr/>
                    <a:lstStyle/>
                    <a:p>
                      <a:pPr algn="l" fontAlgn="b"/>
                      <a:r>
                        <a:rPr lang="ru-RU" sz="600" u="none" strike="noStrike">
                          <a:effectLst/>
                        </a:rPr>
                        <a:t>Жилищное хозяйство</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0501</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3 871,6</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3 971,6</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3 971,6</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4064026924"/>
                  </a:ext>
                </a:extLst>
              </a:tr>
              <a:tr h="140246">
                <a:tc>
                  <a:txBody>
                    <a:bodyPr/>
                    <a:lstStyle/>
                    <a:p>
                      <a:pPr algn="l" fontAlgn="b"/>
                      <a:r>
                        <a:rPr lang="ru-RU" sz="600" u="none" strike="noStrike">
                          <a:effectLst/>
                        </a:rPr>
                        <a:t>Коммунальное хозяйство</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0502</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11 709,6</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842,8</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610,0</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3667249618"/>
                  </a:ext>
                </a:extLst>
              </a:tr>
              <a:tr h="140246">
                <a:tc>
                  <a:txBody>
                    <a:bodyPr/>
                    <a:lstStyle/>
                    <a:p>
                      <a:pPr algn="l" fontAlgn="b"/>
                      <a:r>
                        <a:rPr lang="ru-RU" sz="600" u="none" strike="noStrike">
                          <a:effectLst/>
                        </a:rPr>
                        <a:t>Благоустройство</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0503</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28 730,9</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25 432,8</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25 432,8</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817728928"/>
                  </a:ext>
                </a:extLst>
              </a:tr>
              <a:tr h="108662">
                <a:tc>
                  <a:txBody>
                    <a:bodyPr/>
                    <a:lstStyle/>
                    <a:p>
                      <a:pPr algn="l" fontAlgn="b"/>
                      <a:r>
                        <a:rPr lang="ru-RU" sz="600" u="none" strike="noStrike">
                          <a:effectLst/>
                        </a:rPr>
                        <a:t>Другие вопросы в области жилищно-коммунального хозяйства</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0505</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20 224,0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20 224,0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20 224,0</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3575949908"/>
                  </a:ext>
                </a:extLst>
              </a:tr>
              <a:tr h="108662">
                <a:tc>
                  <a:txBody>
                    <a:bodyPr/>
                    <a:lstStyle/>
                    <a:p>
                      <a:pPr algn="l" fontAlgn="b"/>
                      <a:r>
                        <a:rPr lang="ru-RU" sz="600" u="none" strike="noStrike">
                          <a:effectLst/>
                        </a:rPr>
                        <a:t>Охрана окружающей среды</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0600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50,4</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402,3</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0,0</a:t>
                      </a:r>
                      <a:endParaRPr lang="ru-RU" sz="600" b="1"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1931139412"/>
                  </a:ext>
                </a:extLst>
              </a:tr>
              <a:tr h="108662">
                <a:tc>
                  <a:txBody>
                    <a:bodyPr/>
                    <a:lstStyle/>
                    <a:p>
                      <a:pPr algn="l" fontAlgn="b"/>
                      <a:r>
                        <a:rPr lang="ru-RU" sz="600" u="none" strike="noStrike">
                          <a:effectLst/>
                        </a:rPr>
                        <a:t>Другие вопросы в области охраны окружающей среды</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0605</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50,4</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402,3</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0,0</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1262701167"/>
                  </a:ext>
                </a:extLst>
              </a:tr>
              <a:tr h="108662">
                <a:tc>
                  <a:txBody>
                    <a:bodyPr/>
                    <a:lstStyle/>
                    <a:p>
                      <a:pPr algn="l" fontAlgn="b"/>
                      <a:r>
                        <a:rPr lang="ru-RU" sz="600" u="none" strike="noStrike">
                          <a:effectLst/>
                        </a:rPr>
                        <a:t>Образование</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0700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253,5</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50,0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50,0</a:t>
                      </a:r>
                      <a:endParaRPr lang="ru-RU" sz="600" b="1"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2669301212"/>
                  </a:ext>
                </a:extLst>
              </a:tr>
              <a:tr h="217324">
                <a:tc>
                  <a:txBody>
                    <a:bodyPr/>
                    <a:lstStyle/>
                    <a:p>
                      <a:pPr algn="l" fontAlgn="b"/>
                      <a:r>
                        <a:rPr lang="ru-RU" sz="600" u="none" strike="noStrike">
                          <a:effectLst/>
                        </a:rPr>
                        <a:t>Профессиональная подготовка, переподготовка и повышение квалификации</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0705</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50,0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50,0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50,0</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1992794530"/>
                  </a:ext>
                </a:extLst>
              </a:tr>
              <a:tr h="108662">
                <a:tc>
                  <a:txBody>
                    <a:bodyPr/>
                    <a:lstStyle/>
                    <a:p>
                      <a:pPr algn="l" fontAlgn="b"/>
                      <a:r>
                        <a:rPr lang="ru-RU" sz="600" u="none" strike="noStrike">
                          <a:effectLst/>
                        </a:rPr>
                        <a:t>Молодежная политика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0707</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203,5</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0,0</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2134765465"/>
                  </a:ext>
                </a:extLst>
              </a:tr>
              <a:tr h="108662">
                <a:tc>
                  <a:txBody>
                    <a:bodyPr/>
                    <a:lstStyle/>
                    <a:p>
                      <a:pPr algn="l" fontAlgn="b"/>
                      <a:r>
                        <a:rPr lang="ru-RU" sz="600" u="none" strike="noStrike">
                          <a:effectLst/>
                        </a:rPr>
                        <a:t>Культура, кинематография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0800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48 316,9</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47 393,7</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47 906,2</a:t>
                      </a:r>
                      <a:endParaRPr lang="ru-RU" sz="600" b="1"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1075837574"/>
                  </a:ext>
                </a:extLst>
              </a:tr>
              <a:tr h="108662">
                <a:tc>
                  <a:txBody>
                    <a:bodyPr/>
                    <a:lstStyle/>
                    <a:p>
                      <a:pPr algn="l" fontAlgn="b"/>
                      <a:r>
                        <a:rPr lang="ru-RU" sz="600" u="none" strike="noStrike">
                          <a:effectLst/>
                        </a:rPr>
                        <a:t>Культура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0801</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46 145,9</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45 275,0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45 787,5</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1187656016"/>
                  </a:ext>
                </a:extLst>
              </a:tr>
              <a:tr h="108662">
                <a:tc>
                  <a:txBody>
                    <a:bodyPr/>
                    <a:lstStyle/>
                    <a:p>
                      <a:pPr algn="l" fontAlgn="b"/>
                      <a:r>
                        <a:rPr lang="ru-RU" sz="600" u="none" strike="noStrike">
                          <a:effectLst/>
                        </a:rPr>
                        <a:t>Другие вопросы в области культуры, кинематографии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0804</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2 171,0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2 118,7</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2 118,7</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937963785"/>
                  </a:ext>
                </a:extLst>
              </a:tr>
              <a:tr h="108662">
                <a:tc>
                  <a:txBody>
                    <a:bodyPr/>
                    <a:lstStyle/>
                    <a:p>
                      <a:pPr algn="l" fontAlgn="b"/>
                      <a:r>
                        <a:rPr lang="ru-RU" sz="600" u="none" strike="noStrike">
                          <a:effectLst/>
                        </a:rPr>
                        <a:t>Социальная политика</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1000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4 982,5</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4 982,5</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4 982,5</a:t>
                      </a:r>
                      <a:endParaRPr lang="ru-RU" sz="600" b="1"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1245293781"/>
                  </a:ext>
                </a:extLst>
              </a:tr>
              <a:tr h="108662">
                <a:tc>
                  <a:txBody>
                    <a:bodyPr/>
                    <a:lstStyle/>
                    <a:p>
                      <a:pPr algn="l" fontAlgn="b"/>
                      <a:r>
                        <a:rPr lang="ru-RU" sz="600" u="none" strike="noStrike">
                          <a:effectLst/>
                        </a:rPr>
                        <a:t>Пенсионное обеспечение</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1001</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4 982,5</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4 982,5</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4 982,5</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134623158"/>
                  </a:ext>
                </a:extLst>
              </a:tr>
              <a:tr h="108662">
                <a:tc>
                  <a:txBody>
                    <a:bodyPr/>
                    <a:lstStyle/>
                    <a:p>
                      <a:pPr algn="l" fontAlgn="b"/>
                      <a:r>
                        <a:rPr lang="ru-RU" sz="600" u="none" strike="noStrike">
                          <a:effectLst/>
                        </a:rPr>
                        <a:t>Физическая культура и спорт</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1100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475,0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505,0</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505,0</a:t>
                      </a:r>
                      <a:endParaRPr lang="ru-RU" sz="600" b="1"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518329490"/>
                  </a:ext>
                </a:extLst>
              </a:tr>
              <a:tr h="113009">
                <a:tc>
                  <a:txBody>
                    <a:bodyPr/>
                    <a:lstStyle/>
                    <a:p>
                      <a:pPr algn="l" fontAlgn="b"/>
                      <a:r>
                        <a:rPr lang="ru-RU" sz="600" u="none" strike="noStrike">
                          <a:effectLst/>
                        </a:rPr>
                        <a:t>Массовый  спорт</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1102</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475,0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505,0</a:t>
                      </a:r>
                      <a:endParaRPr lang="ru-RU" sz="600" b="0"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505,0</a:t>
                      </a:r>
                      <a:endParaRPr lang="ru-RU" sz="600" b="0" i="0" u="none" strike="noStrike">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1663741227"/>
                  </a:ext>
                </a:extLst>
              </a:tr>
              <a:tr h="205444">
                <a:tc>
                  <a:txBody>
                    <a:bodyPr/>
                    <a:lstStyle/>
                    <a:p>
                      <a:pPr algn="l" fontAlgn="b"/>
                      <a:r>
                        <a:rPr lang="ru-RU" sz="700" u="none" strike="noStrike">
                          <a:effectLst/>
                        </a:rPr>
                        <a:t>Всего расходов</a:t>
                      </a:r>
                      <a:endParaRPr lang="ru-RU" sz="7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 </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189 874,2</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a:effectLst/>
                        </a:rPr>
                        <a:t>172 453,1</a:t>
                      </a:r>
                      <a:endParaRPr lang="ru-RU" sz="600" b="1" i="0" u="none" strike="noStrike">
                        <a:effectLst/>
                        <a:latin typeface="Times New Roman" panose="02020603050405020304" pitchFamily="18" charset="0"/>
                      </a:endParaRPr>
                    </a:p>
                  </a:txBody>
                  <a:tcPr marL="4229" marR="4229" marT="4229" marB="0" anchor="b"/>
                </a:tc>
                <a:tc>
                  <a:txBody>
                    <a:bodyPr/>
                    <a:lstStyle/>
                    <a:p>
                      <a:pPr algn="ctr" fontAlgn="b"/>
                      <a:r>
                        <a:rPr lang="ru-RU" sz="600" u="none" strike="noStrike" dirty="0">
                          <a:effectLst/>
                        </a:rPr>
                        <a:t>173 748,3</a:t>
                      </a:r>
                      <a:endParaRPr lang="ru-RU" sz="600" b="1" i="0" u="none" strike="noStrike" dirty="0">
                        <a:effectLst/>
                        <a:latin typeface="Times New Roman" panose="02020603050405020304" pitchFamily="18" charset="0"/>
                      </a:endParaRPr>
                    </a:p>
                  </a:txBody>
                  <a:tcPr marL="4229" marR="4229" marT="4229" marB="0" anchor="b"/>
                </a:tc>
                <a:extLst>
                  <a:ext uri="{0D108BD9-81ED-4DB2-BD59-A6C34878D82A}">
                    <a16:rowId xmlns:a16="http://schemas.microsoft.com/office/drawing/2014/main" val="473992668"/>
                  </a:ext>
                </a:extLst>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3647294228"/>
              </p:ext>
            </p:extLst>
          </p:nvPr>
        </p:nvGraphicFramePr>
        <p:xfrm>
          <a:off x="1403648" y="116634"/>
          <a:ext cx="7283152" cy="816312"/>
        </p:xfrm>
        <a:graphic>
          <a:graphicData uri="http://schemas.openxmlformats.org/drawingml/2006/table">
            <a:tbl>
              <a:tblPr>
                <a:tableStyleId>{5C22544A-7EE6-4342-B048-85BDC9FD1C3A}</a:tableStyleId>
              </a:tblPr>
              <a:tblGrid>
                <a:gridCol w="7283152">
                  <a:extLst>
                    <a:ext uri="{9D8B030D-6E8A-4147-A177-3AD203B41FA5}">
                      <a16:colId xmlns:a16="http://schemas.microsoft.com/office/drawing/2014/main" val="2769677828"/>
                    </a:ext>
                  </a:extLst>
                </a:gridCol>
              </a:tblGrid>
              <a:tr h="152765">
                <a:tc>
                  <a:txBody>
                    <a:bodyPr/>
                    <a:lstStyle/>
                    <a:p>
                      <a:pPr algn="ctr" fontAlgn="ctr"/>
                      <a:r>
                        <a:rPr lang="ru-RU" sz="1300" u="none" strike="noStrike">
                          <a:effectLst/>
                        </a:rPr>
                        <a:t>Распределение бюджетных ассигнований </a:t>
                      </a:r>
                      <a:endParaRPr lang="ru-RU" sz="1300" b="1" i="0" u="none" strike="noStrike">
                        <a:effectLst/>
                        <a:latin typeface="Times New Roman" panose="02020603050405020304" pitchFamily="18" charset="0"/>
                      </a:endParaRPr>
                    </a:p>
                  </a:txBody>
                  <a:tcPr marL="7944" marR="7944" marT="7944" marB="0" anchor="ctr"/>
                </a:tc>
                <a:extLst>
                  <a:ext uri="{0D108BD9-81ED-4DB2-BD59-A6C34878D82A}">
                    <a16:rowId xmlns:a16="http://schemas.microsoft.com/office/drawing/2014/main" val="1603418471"/>
                  </a:ext>
                </a:extLst>
              </a:tr>
              <a:tr h="152765">
                <a:tc>
                  <a:txBody>
                    <a:bodyPr/>
                    <a:lstStyle/>
                    <a:p>
                      <a:pPr algn="ctr" fontAlgn="ctr"/>
                      <a:r>
                        <a:rPr lang="ru-RU" sz="1300" u="none" strike="noStrike">
                          <a:effectLst/>
                        </a:rPr>
                        <a:t>Мгинского городского поселения</a:t>
                      </a:r>
                      <a:endParaRPr lang="ru-RU" sz="1300" b="1" i="0" u="none" strike="noStrike">
                        <a:effectLst/>
                        <a:latin typeface="Times New Roman" panose="02020603050405020304" pitchFamily="18" charset="0"/>
                      </a:endParaRPr>
                    </a:p>
                  </a:txBody>
                  <a:tcPr marL="7944" marR="7944" marT="7944" marB="0" anchor="ctr"/>
                </a:tc>
                <a:extLst>
                  <a:ext uri="{0D108BD9-81ED-4DB2-BD59-A6C34878D82A}">
                    <a16:rowId xmlns:a16="http://schemas.microsoft.com/office/drawing/2014/main" val="586972415"/>
                  </a:ext>
                </a:extLst>
              </a:tr>
              <a:tr h="342540">
                <a:tc>
                  <a:txBody>
                    <a:bodyPr/>
                    <a:lstStyle/>
                    <a:p>
                      <a:pPr algn="ctr" fontAlgn="ctr"/>
                      <a:r>
                        <a:rPr lang="ru-RU" sz="1300" u="none" strike="noStrike" dirty="0">
                          <a:effectLst/>
                        </a:rPr>
                        <a:t>по разделам и подразделам классификации расходов  бюджетов  на 2025 год </a:t>
                      </a:r>
                      <a:br>
                        <a:rPr lang="ru-RU" sz="1300" u="none" strike="noStrike" dirty="0">
                          <a:effectLst/>
                        </a:rPr>
                      </a:br>
                      <a:r>
                        <a:rPr lang="ru-RU" sz="1300" u="none" strike="noStrike" dirty="0">
                          <a:effectLst/>
                        </a:rPr>
                        <a:t>и плановый период 2026 и 2027 годов</a:t>
                      </a:r>
                      <a:endParaRPr lang="ru-RU" sz="1300" b="1" i="0" u="none" strike="noStrike" dirty="0">
                        <a:effectLst/>
                        <a:latin typeface="Times New Roman" panose="02020603050405020304" pitchFamily="18" charset="0"/>
                      </a:endParaRPr>
                    </a:p>
                  </a:txBody>
                  <a:tcPr marL="7944" marR="7944" marT="7944" marB="0" anchor="ctr"/>
                </a:tc>
                <a:extLst>
                  <a:ext uri="{0D108BD9-81ED-4DB2-BD59-A6C34878D82A}">
                    <a16:rowId xmlns:a16="http://schemas.microsoft.com/office/drawing/2014/main" val="768795337"/>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48680"/>
            <a:ext cx="8208912" cy="4339650"/>
          </a:xfrm>
          <a:prstGeom prst="rect">
            <a:avLst/>
          </a:prstGeom>
        </p:spPr>
        <p:txBody>
          <a:bodyPr wrap="square">
            <a:spAutoFit/>
          </a:bodyPr>
          <a:lstStyle/>
          <a:p>
            <a:r>
              <a:rPr lang="ru-RU" sz="1200" dirty="0" smtClean="0"/>
              <a:t>А      Администратор доходов бюджета Орган государственной власти (местного самоуправления), орган управления государственным внебюджетным фондом, Центральный банк Российской Федерации, казенное учреждение, осуществляющий(ее): - контроль за правильностью исчисления, - полнотой и своевременностью уплаты, - начисление, - учет, - взыскание, - принятие решений о возврате (зачете) излишне уплаченных (взысканных) платежей, пеней и штрафов по ним, являющихся доходами бюджетов бюджетной системы РФ.  </a:t>
            </a:r>
          </a:p>
          <a:p>
            <a:r>
              <a:rPr lang="ru-RU" sz="1200" dirty="0" smtClean="0"/>
              <a:t>         Администратор источников финансирования дефицита бюджета Орган государственной власти (местного самоуправления), орган управления государственным внебюджетным фондом, иная организация, имеющий(</a:t>
            </a:r>
            <a:r>
              <a:rPr lang="ru-RU" sz="1200" dirty="0" err="1" smtClean="0"/>
              <a:t>ая</a:t>
            </a:r>
            <a:r>
              <a:rPr lang="ru-RU" sz="1200" dirty="0" smtClean="0"/>
              <a:t>) право осуществлять операции с источниками финансирования дефицита бюджета. </a:t>
            </a:r>
          </a:p>
          <a:p>
            <a:r>
              <a:rPr lang="ru-RU" sz="1200" dirty="0" smtClean="0"/>
              <a:t>Б       Бюджет Фонд денежных средств, предназначенный для финансирования функций государства (федеральный и региональный уровень) и местного самоуправления (местный уровень). Представляет собой главный финансовый документ страны (региона, муниципалитета, поселения), утверждаемый органом законодательной власти соответствующего уровня управления.</a:t>
            </a:r>
          </a:p>
          <a:p>
            <a:r>
              <a:rPr lang="ru-RU" sz="1200" dirty="0" smtClean="0"/>
              <a:t>           Бюджет государственного внебюджетного фонда В состав бюджетов государственных внебюджетных фондов входят бюджеты государственных внебюджетных фондов Российской Федерации и бюджеты территориальных государственных внебюджетных фондов. Бюджетами государственных внебюджетных фондов Российской Федерации являются: - бюджет Пенсионного фонда Российской Федерации; - бюджет Фонда социального страхования Российской Федерации; - бюджет Федерального фонда обязательного медицинского страхования. Бюджетами территориальных государственных внебюджетных фондов являются бюджеты территориальных фондов обязательного медицинского страхования.</a:t>
            </a:r>
          </a:p>
          <a:p>
            <a:r>
              <a:rPr lang="ru-RU" sz="1200" dirty="0" smtClean="0"/>
              <a:t>         Бюджет консолидированный Свод бюджетов бюджетной системы Российской Федерации на соответствующей территории (за исключением бюджетов государственных внебюджетных фондов). Консолидированным может быть бюджет на местном уровне (свод бюджета муниципального образования и бюджетов входящих в него поселений), региональном (свод бюджета субъекта Российской Федерации и бюджетов входящих в него муниципальных образований), федеральном (свод всех бюджетов бюджетной системы Российской Федерации).</a:t>
            </a:r>
            <a:endParaRPr lang="ru-RU" sz="1200" dirty="0"/>
          </a:p>
        </p:txBody>
      </p:sp>
      <p:sp>
        <p:nvSpPr>
          <p:cNvPr id="3" name="Прямоугольник 2"/>
          <p:cNvSpPr/>
          <p:nvPr/>
        </p:nvSpPr>
        <p:spPr>
          <a:xfrm>
            <a:off x="3894730" y="116632"/>
            <a:ext cx="2549477" cy="369332"/>
          </a:xfrm>
          <a:prstGeom prst="rect">
            <a:avLst/>
          </a:prstGeom>
        </p:spPr>
        <p:txBody>
          <a:bodyPr wrap="square">
            <a:spAutoFit/>
          </a:bodyPr>
          <a:lstStyle/>
          <a:p>
            <a:r>
              <a:rPr lang="ru-RU" dirty="0" smtClean="0"/>
              <a:t>ГЛОССАРИЙ</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92696"/>
            <a:ext cx="7848872" cy="5632311"/>
          </a:xfrm>
          <a:prstGeom prst="rect">
            <a:avLst/>
          </a:prstGeom>
        </p:spPr>
        <p:txBody>
          <a:bodyPr wrap="square">
            <a:spAutoFit/>
          </a:bodyPr>
          <a:lstStyle/>
          <a:p>
            <a:r>
              <a:rPr lang="ru-RU" sz="1200" dirty="0" smtClean="0"/>
              <a:t>            Бюджет муниципального образования Фонд денежных средств, предназначенный для финансирования функций, отнесенных к ведению местного самоуправления. Основной финансовый документ муниципального образования, поселения на текущий год, принимаемый представительным органом местного самоуправления.   </a:t>
            </a:r>
          </a:p>
          <a:p>
            <a:r>
              <a:rPr lang="ru-RU" sz="1200" dirty="0" smtClean="0"/>
              <a:t>            Бюджетная классификация Группировка доходов и расходов бюджетов всех уровней бюджетной системы РФ, а также источников финансирования дефицитов этих бюджетов, используемая для составления и исполнения бюджетов. </a:t>
            </a:r>
          </a:p>
          <a:p>
            <a:r>
              <a:rPr lang="ru-RU" sz="1200" dirty="0" smtClean="0"/>
              <a:t>             Бюджетная роспись Документ, который составляется и ведется: - Главным распорядителем бюджетных средств - в целях исполнения бюджета в части расходов; - Главным администратором источников финансирования дефицита бюджета - в целях исполнения бюджета в части источников финансирования дефицита бюджета.     </a:t>
            </a:r>
          </a:p>
          <a:p>
            <a:r>
              <a:rPr lang="ru-RU" sz="1200" dirty="0" smtClean="0"/>
              <a:t>             Бюджетная система Российской Федерации Совокупность всех бюджетов в РФ: федерального, региональных, местных, государственных внебюджетных фондов. </a:t>
            </a:r>
          </a:p>
          <a:p>
            <a:r>
              <a:rPr lang="ru-RU" sz="1200" dirty="0" smtClean="0"/>
              <a:t>             Бюджетная смета Документ, устанавливающий лимиты бюджетных обязательств казенного учреждения. Бюджетная смета представлена в разрезе кодов бюджетной классификации расходов.</a:t>
            </a:r>
          </a:p>
          <a:p>
            <a:r>
              <a:rPr lang="ru-RU" sz="1200" dirty="0" smtClean="0"/>
              <a:t>             Бюджетное обязательство Расходное обязательство, подлежащие исполнению в соответствующем финансовом году.</a:t>
            </a:r>
          </a:p>
          <a:p>
            <a:r>
              <a:rPr lang="ru-RU" sz="1200" dirty="0" smtClean="0"/>
              <a:t>              Бюджетные ассигнования Предельные объемы денежных средств, предусмотренные в соответствующем финансовом году для исполнения бюджетных обязательств. </a:t>
            </a:r>
          </a:p>
          <a:p>
            <a:r>
              <a:rPr lang="ru-RU" sz="1200" dirty="0" smtClean="0"/>
              <a:t>              Бюджетные инвестиции Средства бюджета, направленные на приобретение, модернизацию государственного (муниципального) имущества. </a:t>
            </a:r>
          </a:p>
          <a:p>
            <a:r>
              <a:rPr lang="ru-RU" sz="1200" dirty="0" smtClean="0"/>
              <a:t>              Бюджетный процесс Деятельность по подготовке проектов бюджетов, утверждению и исполнению бюджетов, контролю за их исполнением, осуществлению бюджетного учета, составлению, внешней проверке, рассмотрению и утверждению бюджетной отчетности. </a:t>
            </a:r>
          </a:p>
          <a:p>
            <a:r>
              <a:rPr lang="ru-RU" sz="1200" dirty="0" smtClean="0"/>
              <a:t>              Бюджет субъекта Российской Федерации 1.Фонд денежных средств субъекта РФ. Бюджет субъекта РФ может быть: - собственно бюджет региона - фонд денежных средств, предназначенный для финансирования функций, отнесенных к предметам ведения субъекта РФ; - консолидированный - включает в себя бюджет региона и бюджеты муниципальных образований, входящих в состав данного региона. 2.2. Основной финансовый документ региона на текущий финансовый год, имеющий силу закона.</a:t>
            </a:r>
          </a:p>
          <a:p>
            <a:r>
              <a:rPr lang="ru-RU" sz="1200" dirty="0" smtClean="0"/>
              <a:t>              Бюджет федеральный 1. Фонд денежных средств, предназначенный для финансирования функций, отнесенных к предметам ведения государства. 2. Основной финансовый документ страны на текущий финансовый год, имеющий силу закона.</a:t>
            </a:r>
            <a:endParaRPr lang="ru-RU"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6"/>
            <a:ext cx="7920880" cy="6186309"/>
          </a:xfrm>
          <a:prstGeom prst="rect">
            <a:avLst/>
          </a:prstGeom>
        </p:spPr>
        <p:txBody>
          <a:bodyPr wrap="square">
            <a:spAutoFit/>
          </a:bodyPr>
          <a:lstStyle/>
          <a:p>
            <a:r>
              <a:rPr lang="ru-RU" sz="1200" dirty="0" smtClean="0"/>
              <a:t>В            Ведомственная структура расходов бюджета Распределение бюджетных средств по главным распорядителям бюджетных средств, по разделам, подразделам, целевым статьям и видам расходов бюджетной классификации Российской Федерации.</a:t>
            </a:r>
          </a:p>
          <a:p>
            <a:r>
              <a:rPr lang="ru-RU" sz="1200" dirty="0" smtClean="0"/>
              <a:t>               Внешний долг Долг, выраженный в иностранной валюте. В объем внешнего долга не включается долг субъектов РФ и муниципальных образований перед Российской Федерацией, выраженный в иностранной валюте.   </a:t>
            </a:r>
          </a:p>
          <a:p>
            <a:r>
              <a:rPr lang="ru-RU" sz="1200" dirty="0" smtClean="0"/>
              <a:t>               Внутренний долг Долг, выраженный в валюте РФ (рублях), а также долг субъектов РФ и муниципальных образований перед Российской Федерацией, выраженный в иностранной валюте.</a:t>
            </a:r>
          </a:p>
          <a:p>
            <a:r>
              <a:rPr lang="ru-RU" sz="1200" dirty="0" smtClean="0"/>
              <a:t> Г            Главный администратор доходов бюджета Орган государственной власти (местного самоуправления), орган управления государственным внебюджетным фондом, Центральный банк Российской Федерации, казенное учреждение, имеющий(ее) в своем ведении администраторов доходов бюджета. </a:t>
            </a:r>
          </a:p>
          <a:p>
            <a:r>
              <a:rPr lang="ru-RU" sz="1200" dirty="0" smtClean="0"/>
              <a:t>               Главный администратор источников финансирования дефицита бюджета Орган государственной власти (местного самоуправления), орган управления государственным внебюджетным фондом, иная организация, имеющий(</a:t>
            </a:r>
            <a:r>
              <a:rPr lang="ru-RU" sz="1200" dirty="0" err="1" smtClean="0"/>
              <a:t>ая</a:t>
            </a:r>
            <a:r>
              <a:rPr lang="ru-RU" sz="1200" dirty="0" smtClean="0"/>
              <a:t>) в своем ведении администраторов источников финансирования дефицита бюджета. </a:t>
            </a:r>
          </a:p>
          <a:p>
            <a:r>
              <a:rPr lang="ru-RU" sz="1200" dirty="0" smtClean="0"/>
              <a:t>               Главный распорядитель бюджетных средств (ГРБС) Орган государственной власти (местного самоуправления), орган управления государственным внебюджетным фондом, или наиболее значимое учреждение науки, образования, культуры и здравоохранения, напрямую получающий(ее) средства из бюджета и наделенный правом распределять их между подведомственными распорядителями и получателями бюджетных средств.</a:t>
            </a:r>
          </a:p>
          <a:p>
            <a:r>
              <a:rPr lang="ru-RU" sz="1200" dirty="0" smtClean="0"/>
              <a:t>                Государственная или муниципальная гарантия Вид долгового обязательства государства (муниципального образования). Предполагает обязанность государства (муниципального образования) уплатить кредитору (бенефициару) определенную денежную сумму за должника (принципала) за счет средств соответствующего бюджета при наступлении гарантийного случая.</a:t>
            </a:r>
          </a:p>
          <a:p>
            <a:r>
              <a:rPr lang="ru-RU" sz="1200" dirty="0" smtClean="0"/>
              <a:t>               Государственная программа Система мероприятий и инструментов государственной политики, обеспечивающих в рамках реализации ключевых государственных функций достижение приоритетов и целей государственной политики в сфере социально-экономического развития и безопасности. </a:t>
            </a:r>
          </a:p>
          <a:p>
            <a:r>
              <a:rPr lang="ru-RU" sz="1200" dirty="0" smtClean="0"/>
              <a:t>              Государственное (муниципальное) задание Документ, содержащий требования к составу, качеству, объему, условиям, порядку и результатам оказания государственных (муниципальных) услуг (выполнения работ).</a:t>
            </a:r>
          </a:p>
          <a:p>
            <a:r>
              <a:rPr lang="ru-RU" sz="1200" dirty="0" smtClean="0"/>
              <a:t>              Государственные (муниципальные) услуги (работы) Услуги (работы), оказываемые (выполняемые) органами государственной власти (органами местного самоуправления), государственными (муниципальными) учреждениями. </a:t>
            </a:r>
          </a:p>
          <a:p>
            <a:r>
              <a:rPr lang="ru-RU" sz="1200" dirty="0" smtClean="0"/>
              <a:t>               Государственный или муниципальный долг Обязательства публично-правового образования по полученным кредитам, выпущенным ценным бумагам, предоставленным гарантиям перед третьими лицами. </a:t>
            </a:r>
          </a:p>
          <a:p>
            <a:r>
              <a:rPr lang="ru-RU" sz="1200" dirty="0" smtClean="0"/>
              <a:t>               Государственная программа Система мероприятий и инструментов государственной политики, обеспечивающих в рамках реализации ключевых государственных функций достижение приоритетов и целей государственной политики в сфере социально-экономического развития и безопасности. </a:t>
            </a:r>
            <a:endParaRPr lang="ru-RU"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88641"/>
            <a:ext cx="8208912" cy="6740307"/>
          </a:xfrm>
          <a:prstGeom prst="rect">
            <a:avLst/>
          </a:prstGeom>
        </p:spPr>
        <p:txBody>
          <a:bodyPr wrap="square">
            <a:spAutoFit/>
          </a:bodyPr>
          <a:lstStyle/>
          <a:p>
            <a:r>
              <a:rPr lang="ru-RU" sz="1200" dirty="0" smtClean="0"/>
              <a:t>Д          Дефицит бюджета Превышение расходов бюджета над его доходами. </a:t>
            </a:r>
          </a:p>
          <a:p>
            <a:r>
              <a:rPr lang="ru-RU" sz="1200" dirty="0" smtClean="0"/>
              <a:t>             Дотации Средства, предоставляемые одним бюджетом бюджетной системы РФ другому бюджету на безвозмездной и безвозвратной основе без указания конкретных целей использования.</a:t>
            </a:r>
          </a:p>
          <a:p>
            <a:r>
              <a:rPr lang="ru-RU" sz="1200" dirty="0" smtClean="0"/>
              <a:t>             Доходы бюджета Поступающие от населения, организаций, учреждений в бюджет денежные средства в виде: -налогов; - неналоговых поступлений (пошлины, доходы от продажи имущества, штрафы и т.п.); -безвозмездных поступлений; - доходов от предпринимательской деятельности бюджетных организаций. Кредиты, доходы от выпуска ценных бумаг, полученные государством (органами местного самоуправления), не включаются в состав доходов.</a:t>
            </a:r>
          </a:p>
          <a:p>
            <a:r>
              <a:rPr lang="ru-RU" sz="1200" dirty="0" smtClean="0"/>
              <a:t> Е           Единый счет бюджета Счет (совокупность счетов), открытый (открытых) Федеральному казначейству в учреждении Центрального банка РФ отдельно по каждому бюджету бюджетной системы РФ для осуществления операций по кассовым поступлениям в бюджет и кассовым выплатам из бюджета.</a:t>
            </a:r>
          </a:p>
          <a:p>
            <a:r>
              <a:rPr lang="ru-RU" sz="1200" dirty="0" smtClean="0"/>
              <a:t> И         Источники финансирования дефицита бюджета Средства, привлекаемые в бюджет для покрытия дефицита (кредиты банков, кредиты от других уровней бюджетов, кредиты финансовых международных организаций, ценные бумаги, иные источники). </a:t>
            </a:r>
          </a:p>
          <a:p>
            <a:r>
              <a:rPr lang="ru-RU" sz="1200" dirty="0" smtClean="0"/>
              <a:t>К          Казенное учреждение Государственное (муниципальное) учреждение; финансовое обеспечение деятельности которого осуществляется за счет средств соответствующего бюджета на основании бюджетной сметы. Л Лимиты бюджетных обязательств Объем прав (в денежном выражении) по принятию и исполнению казенным учреждением бюджетных обязательств в текущем финансовом году и плановом периоде. </a:t>
            </a:r>
          </a:p>
          <a:p>
            <a:r>
              <a:rPr lang="ru-RU" sz="1200" dirty="0" smtClean="0"/>
              <a:t>М         Межбюджетные отношения Взаимоотношения между публично-правовыми образованиями по вопросам осуществления бюджетного процесса. </a:t>
            </a:r>
          </a:p>
          <a:p>
            <a:r>
              <a:rPr lang="ru-RU" sz="1200" dirty="0" smtClean="0"/>
              <a:t>             Межбюджетные трансферты Средства, предоставляемые одним бюджетом бюджетной системы РФ другому бюджету. Н </a:t>
            </a:r>
            <a:r>
              <a:rPr lang="ru-RU" sz="1200" dirty="0" err="1" smtClean="0"/>
              <a:t>Непрограммные</a:t>
            </a:r>
            <a:r>
              <a:rPr lang="ru-RU" sz="1200" dirty="0" smtClean="0"/>
              <a:t> расходы Расходные обязательства, не включенные в государственные программы. </a:t>
            </a:r>
          </a:p>
          <a:p>
            <a:r>
              <a:rPr lang="ru-RU" sz="1200" dirty="0" smtClean="0"/>
              <a:t>О           Обоснование бюджетных ассигнований Документ, содержащий информацию о бюджетных средствах в очередном финансовом году (очередном финансовом году и плановом периоде). </a:t>
            </a:r>
          </a:p>
          <a:p>
            <a:r>
              <a:rPr lang="ru-RU" sz="1200" dirty="0" smtClean="0"/>
              <a:t>              Отчетный финансовый год Год, предшествующий текущему финансовому году. </a:t>
            </a:r>
          </a:p>
          <a:p>
            <a:r>
              <a:rPr lang="ru-RU" sz="1200" dirty="0" smtClean="0"/>
              <a:t>              Очередной финансовый год Год, следующий за текущим финансовым годом. </a:t>
            </a:r>
          </a:p>
          <a:p>
            <a:r>
              <a:rPr lang="ru-RU" sz="1200" dirty="0" smtClean="0"/>
              <a:t>П            Плановый период Два финансовых года, следующие за очередным финансовым годом. </a:t>
            </a:r>
          </a:p>
          <a:p>
            <a:r>
              <a:rPr lang="ru-RU" sz="1200" dirty="0" smtClean="0"/>
              <a:t>              Получатель бюджетных средств (ПБС) Орган государственной власти (местного самоуправления), орган управления государственным внебюджетным фондом, или находящееся в ведении ГРБС казенное учреждение, имеющий(ее) право на исполнение своих функций за счет средств соответствующего бюджета.</a:t>
            </a:r>
          </a:p>
          <a:p>
            <a:r>
              <a:rPr lang="ru-RU" sz="1200" dirty="0" smtClean="0"/>
              <a:t>              </a:t>
            </a:r>
            <a:r>
              <a:rPr lang="ru-RU" sz="1200" dirty="0" err="1" smtClean="0"/>
              <a:t>Профицит</a:t>
            </a:r>
            <a:r>
              <a:rPr lang="ru-RU" sz="1200" dirty="0" smtClean="0"/>
              <a:t> бюджета Превышение доходов бюджета над его расходами. </a:t>
            </a:r>
          </a:p>
          <a:p>
            <a:r>
              <a:rPr lang="ru-RU" sz="1200" dirty="0" smtClean="0"/>
              <a:t>              Публично-правовое образование Российская Федерация (федеральное государство) в целом; - Субъекты РФ - республики, края, области, города федерального подчинения, автономные области, автономные округа; Муниципальные образования. </a:t>
            </a:r>
          </a:p>
          <a:p>
            <a:r>
              <a:rPr lang="ru-RU" sz="1200" dirty="0" smtClean="0"/>
              <a:t>              Публичные обязательства Обязательства публично-правового образования, вытекающие из нормативных актов (законов, постановлений, распоряжений и др.), перед населением, организациями, другими публично-правовыми образованиями.</a:t>
            </a:r>
            <a:endParaRPr lang="ru-RU"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76672"/>
            <a:ext cx="8568952" cy="3970318"/>
          </a:xfrm>
          <a:prstGeom prst="rect">
            <a:avLst/>
          </a:prstGeom>
        </p:spPr>
        <p:txBody>
          <a:bodyPr wrap="square">
            <a:spAutoFit/>
          </a:bodyPr>
          <a:lstStyle/>
          <a:p>
            <a:r>
              <a:rPr lang="ru-RU" sz="1200" dirty="0" smtClean="0"/>
              <a:t>Р        Распорядитель бюджетных средств (РБС) Орган государственной власти (местного самоуправления), орган управления государственным внебюджетным фондом, или казенное учреждение, наделенный(</a:t>
            </a:r>
            <a:r>
              <a:rPr lang="ru-RU" sz="1200" dirty="0" err="1" smtClean="0"/>
              <a:t>ое</a:t>
            </a:r>
            <a:r>
              <a:rPr lang="ru-RU" sz="1200" dirty="0" smtClean="0"/>
              <a:t>) правом распределять полученные средства бюджета между подведомственными распорядителями и получателями бюджетных средств. </a:t>
            </a:r>
          </a:p>
          <a:p>
            <a:r>
              <a:rPr lang="ru-RU" sz="1200" dirty="0" smtClean="0"/>
              <a:t>          Расходное обязательство Обязанность публично-правового образования предоставить физическому или юридическому лицу, иному уровню бюджета, международной организации средства из соответствующего бюджета. </a:t>
            </a:r>
          </a:p>
          <a:p>
            <a:r>
              <a:rPr lang="ru-RU" sz="1200" dirty="0" smtClean="0"/>
              <a:t>          Расходы бюджета Выплачиваемые из бюджета денежные средства. Реальный дефицит Объем дефицита бюджета без учета поступления средств от продажи акций и иных форм участия в капитале, а также остатков бюджетных средств, являющихся собственными источниками финансирования дефицита </a:t>
            </a:r>
          </a:p>
          <a:p>
            <a:r>
              <a:rPr lang="ru-RU" sz="1200" dirty="0" smtClean="0"/>
              <a:t> С       Сводная бюджетная роспись Документ, который составляется и ведется финансовым органом (</a:t>
            </a:r>
            <a:r>
              <a:rPr lang="ru-RU" sz="1200" dirty="0" err="1" smtClean="0"/>
              <a:t>органом</a:t>
            </a:r>
            <a:r>
              <a:rPr lang="ru-RU" sz="1200" dirty="0" smtClean="0"/>
              <a:t> управления государственным внебюджетным фондом) в целях организации исполнения бюджета по расходам бюджета и источникам финансирования дефицита бюджета.</a:t>
            </a:r>
          </a:p>
          <a:p>
            <a:r>
              <a:rPr lang="ru-RU" sz="1200" dirty="0" smtClean="0"/>
              <a:t> Т       Текущий финансовый год Год, в котором осуществляется исполнение бюджета, составление и рассмотрение проекта бюджета на очередной финансовый год и плановый период.</a:t>
            </a:r>
          </a:p>
          <a:p>
            <a:r>
              <a:rPr lang="ru-RU" sz="1200" dirty="0" smtClean="0"/>
              <a:t> У       Участники бюджетного процесса Субъекты, осуществляющие деятельность по составлению и рассмотрению проектов бюджетов, утверждению и исполнению бюджетов, контролю за их исполнением, осуществлению бюджетного учета, составлению, внешней проверке, рассмотрению и утверждению бюджетной отчетности.</a:t>
            </a:r>
          </a:p>
          <a:p>
            <a:r>
              <a:rPr lang="ru-RU" sz="1200" dirty="0" smtClean="0"/>
              <a:t> Ф       Финансовый орган На федеральном уровне - Министерство финансов Российской Федерации. На уровне субъекта РФ - органы исполнительной власти субъектов РФ, осуществляющие составление и организацию исполнения бюджетов субъектов РФ (министерства финансов, департаменты финансов, управления финансов и др.). На местном уровне - органы (должностные лица) местных администраций, осуществляющие составление и организацию исполнения местных бюджетов (департаменты финансов, управления финансов, финансовые отделы и др.). </a:t>
            </a:r>
            <a:endParaRPr lang="ru-RU"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Скругленный прямоугольник 3"/>
          <p:cNvGrpSpPr>
            <a:grpSpLocks/>
          </p:cNvGrpSpPr>
          <p:nvPr/>
        </p:nvGrpSpPr>
        <p:grpSpPr bwMode="auto">
          <a:xfrm>
            <a:off x="1403648" y="66676"/>
            <a:ext cx="7545090" cy="738188"/>
            <a:chOff x="73" y="42"/>
            <a:chExt cx="5564" cy="538"/>
          </a:xfrm>
        </p:grpSpPr>
        <p:pic>
          <p:nvPicPr>
            <p:cNvPr id="18433" name="Скругленный прямоугольник 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 y="42"/>
              <a:ext cx="5564" cy="538"/>
            </a:xfrm>
            <a:prstGeom prst="rect">
              <a:avLst/>
            </a:prstGeom>
            <a:noFill/>
            <a:extLst>
              <a:ext uri="{909E8E84-426E-40DD-AFC4-6F175D3DCCD1}">
                <a14:hiddenFill xmlns:a14="http://schemas.microsoft.com/office/drawing/2010/main">
                  <a:solidFill>
                    <a:srgbClr val="FFFFFF"/>
                  </a:solidFill>
                </a14:hiddenFill>
              </a:ext>
            </a:extLst>
          </p:spPr>
        </p:pic>
        <p:sp>
          <p:nvSpPr>
            <p:cNvPr id="18434" name="Text Box 2"/>
            <p:cNvSpPr txBox="1">
              <a:spLocks noChangeArrowheads="1"/>
            </p:cNvSpPr>
            <p:nvPr/>
          </p:nvSpPr>
          <p:spPr bwMode="auto">
            <a:xfrm>
              <a:off x="133" y="139"/>
              <a:ext cx="544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sz="2400" b="1"/>
                <a:t>Доходы бюджета</a:t>
              </a:r>
              <a:endParaRPr lang="ru-RU" sz="2400" b="1" i="1"/>
            </a:p>
          </p:txBody>
        </p:sp>
      </p:grpSp>
      <p:sp>
        <p:nvSpPr>
          <p:cNvPr id="18437" name="TextBox 12"/>
          <p:cNvSpPr txBox="1">
            <a:spLocks noChangeArrowheads="1"/>
          </p:cNvSpPr>
          <p:nvPr/>
        </p:nvSpPr>
        <p:spPr bwMode="auto">
          <a:xfrm>
            <a:off x="3687251" y="981075"/>
            <a:ext cx="4339149" cy="83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5" rIns="91431" bIns="45715">
            <a:spAutoFit/>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sz="1600" dirty="0">
                <a:solidFill>
                  <a:srgbClr val="CC0000"/>
                </a:solidFill>
              </a:rPr>
              <a:t>Поступающие в бюджет денежные средства являются </a:t>
            </a:r>
          </a:p>
          <a:p>
            <a:pPr algn="ctr"/>
            <a:r>
              <a:rPr lang="ru-RU" sz="1600" b="1" dirty="0">
                <a:solidFill>
                  <a:srgbClr val="CC0000"/>
                </a:solidFill>
              </a:rPr>
              <a:t>ДОХОДАМИ БЮДЖЕТА</a:t>
            </a:r>
            <a:endParaRPr lang="ru-RU" sz="1600" dirty="0">
              <a:solidFill>
                <a:srgbClr val="CC0000"/>
              </a:solidFill>
            </a:endParaRPr>
          </a:p>
        </p:txBody>
      </p:sp>
      <p:sp>
        <p:nvSpPr>
          <p:cNvPr id="14" name="Стрелка вниз 13"/>
          <p:cNvSpPr>
            <a:spLocks noChangeArrowheads="1"/>
          </p:cNvSpPr>
          <p:nvPr/>
        </p:nvSpPr>
        <p:spPr bwMode="auto">
          <a:xfrm rot="2358155">
            <a:off x="3812381" y="1915992"/>
            <a:ext cx="223837" cy="1025525"/>
          </a:xfrm>
          <a:prstGeom prst="downArrow">
            <a:avLst>
              <a:gd name="adj1" fmla="val 50000"/>
              <a:gd name="adj2" fmla="val 63378"/>
            </a:avLst>
          </a:prstGeom>
          <a:solidFill>
            <a:srgbClr val="FFF0C9"/>
          </a:solidFill>
          <a:ln w="25400" algn="ctr">
            <a:solidFill>
              <a:srgbClr val="B07E00"/>
            </a:solidFill>
            <a:miter lim="800000"/>
            <a:headEnd/>
            <a:tailEnd/>
          </a:ln>
        </p:spPr>
        <p:txBody>
          <a:bodyPr lIns="91431" tIns="45715" rIns="91431" bIns="45715" anchor="ctr"/>
          <a:lstStyle/>
          <a:p>
            <a:pPr algn="ctr" fontAlgn="auto">
              <a:spcBef>
                <a:spcPts val="0"/>
              </a:spcBef>
              <a:spcAft>
                <a:spcPts val="0"/>
              </a:spcAft>
              <a:defRPr/>
            </a:pPr>
            <a:endParaRPr lang="ru-RU">
              <a:solidFill>
                <a:schemeClr val="lt1"/>
              </a:solidFill>
              <a:latin typeface="+mn-lt"/>
            </a:endParaRPr>
          </a:p>
        </p:txBody>
      </p:sp>
      <p:sp>
        <p:nvSpPr>
          <p:cNvPr id="15" name="Стрелка вниз 14"/>
          <p:cNvSpPr>
            <a:spLocks noChangeArrowheads="1"/>
          </p:cNvSpPr>
          <p:nvPr/>
        </p:nvSpPr>
        <p:spPr bwMode="auto">
          <a:xfrm rot="-2353301">
            <a:off x="7225176" y="1915717"/>
            <a:ext cx="223838" cy="1006475"/>
          </a:xfrm>
          <a:prstGeom prst="downArrow">
            <a:avLst>
              <a:gd name="adj1" fmla="val 50000"/>
              <a:gd name="adj2" fmla="val 50106"/>
            </a:avLst>
          </a:prstGeom>
          <a:solidFill>
            <a:srgbClr val="FFF0C9"/>
          </a:solidFill>
          <a:ln w="25400" algn="ctr">
            <a:solidFill>
              <a:srgbClr val="B07E00"/>
            </a:solidFill>
            <a:miter lim="800000"/>
            <a:headEnd/>
            <a:tailEnd/>
          </a:ln>
        </p:spPr>
        <p:txBody>
          <a:bodyPr lIns="91431" tIns="45715" rIns="91431" bIns="45715" anchor="ctr"/>
          <a:lstStyle/>
          <a:p>
            <a:pPr algn="ctr" fontAlgn="auto">
              <a:spcBef>
                <a:spcPts val="0"/>
              </a:spcBef>
              <a:spcAft>
                <a:spcPts val="0"/>
              </a:spcAft>
              <a:defRPr/>
            </a:pPr>
            <a:endParaRPr lang="ru-RU">
              <a:solidFill>
                <a:schemeClr val="lt1"/>
              </a:solidFill>
              <a:latin typeface="+mn-lt"/>
            </a:endParaRPr>
          </a:p>
        </p:txBody>
      </p:sp>
      <p:sp>
        <p:nvSpPr>
          <p:cNvPr id="16" name="Стрелка вниз 15"/>
          <p:cNvSpPr>
            <a:spLocks noChangeArrowheads="1"/>
          </p:cNvSpPr>
          <p:nvPr/>
        </p:nvSpPr>
        <p:spPr bwMode="auto">
          <a:xfrm>
            <a:off x="5508104" y="1959801"/>
            <a:ext cx="223838" cy="936625"/>
          </a:xfrm>
          <a:prstGeom prst="downArrow">
            <a:avLst>
              <a:gd name="adj1" fmla="val 50000"/>
              <a:gd name="adj2" fmla="val 72084"/>
            </a:avLst>
          </a:prstGeom>
          <a:solidFill>
            <a:srgbClr val="FFF0C9"/>
          </a:solidFill>
          <a:ln w="25400" algn="ctr">
            <a:solidFill>
              <a:srgbClr val="B07E00"/>
            </a:solidFill>
            <a:miter lim="800000"/>
            <a:headEnd/>
            <a:tailEnd/>
          </a:ln>
        </p:spPr>
        <p:txBody>
          <a:bodyPr lIns="91431" tIns="45715" rIns="91431" bIns="45715" anchor="ctr"/>
          <a:lstStyle/>
          <a:p>
            <a:pPr algn="ctr" fontAlgn="auto">
              <a:spcBef>
                <a:spcPts val="0"/>
              </a:spcBef>
              <a:spcAft>
                <a:spcPts val="0"/>
              </a:spcAft>
              <a:defRPr/>
            </a:pPr>
            <a:endParaRPr lang="ru-RU">
              <a:solidFill>
                <a:schemeClr val="lt1"/>
              </a:solidFill>
              <a:latin typeface="+mn-lt"/>
            </a:endParaRPr>
          </a:p>
        </p:txBody>
      </p:sp>
      <p:sp>
        <p:nvSpPr>
          <p:cNvPr id="17" name="Скругленный прямоугольник 16"/>
          <p:cNvSpPr>
            <a:spLocks noChangeArrowheads="1"/>
          </p:cNvSpPr>
          <p:nvPr/>
        </p:nvSpPr>
        <p:spPr bwMode="auto">
          <a:xfrm>
            <a:off x="1187450" y="2997200"/>
            <a:ext cx="2232025" cy="3384550"/>
          </a:xfrm>
          <a:prstGeom prst="roundRect">
            <a:avLst>
              <a:gd name="adj" fmla="val 16667"/>
            </a:avLst>
          </a:prstGeom>
          <a:solidFill>
            <a:srgbClr val="FFF0C9"/>
          </a:solidFill>
          <a:ln w="25400" algn="ctr">
            <a:solidFill>
              <a:srgbClr val="B07E00"/>
            </a:solidFill>
            <a:round/>
            <a:headEnd/>
            <a:tailEnd/>
          </a:ln>
        </p:spPr>
        <p:txBody>
          <a:bodyPr lIns="91431" tIns="45715" rIns="91431" bIns="45715" anchor="ctr"/>
          <a:lstStyle/>
          <a:p>
            <a:pPr algn="ctr"/>
            <a:r>
              <a:rPr lang="ru-RU" sz="1400" b="1">
                <a:solidFill>
                  <a:srgbClr val="CC0000"/>
                </a:solidFill>
                <a:latin typeface="Constantia" pitchFamily="18" charset="0"/>
              </a:rPr>
              <a:t>НАЛОГИ</a:t>
            </a:r>
            <a:r>
              <a:rPr lang="ru-RU" sz="1400">
                <a:latin typeface="Constantia" pitchFamily="18" charset="0"/>
              </a:rPr>
              <a:t> – часть доходов граждан и организаций, которые они обязаны заплатить государству (например, налог на доходы физических лиц, налог на прибыль, налог на имущество физических лиц, земельный налог, транспортный налог и др.)</a:t>
            </a:r>
          </a:p>
        </p:txBody>
      </p:sp>
      <p:sp>
        <p:nvSpPr>
          <p:cNvPr id="18" name="Скругленный прямоугольник 17"/>
          <p:cNvSpPr>
            <a:spLocks noChangeArrowheads="1"/>
          </p:cNvSpPr>
          <p:nvPr/>
        </p:nvSpPr>
        <p:spPr bwMode="auto">
          <a:xfrm>
            <a:off x="3924300" y="2997200"/>
            <a:ext cx="2303463" cy="3384550"/>
          </a:xfrm>
          <a:prstGeom prst="roundRect">
            <a:avLst>
              <a:gd name="adj" fmla="val 16667"/>
            </a:avLst>
          </a:prstGeom>
          <a:solidFill>
            <a:srgbClr val="FFF0C9"/>
          </a:solidFill>
          <a:ln w="25400" algn="ctr">
            <a:solidFill>
              <a:srgbClr val="B07E00"/>
            </a:solidFill>
            <a:round/>
            <a:headEnd/>
            <a:tailEnd/>
          </a:ln>
        </p:spPr>
        <p:txBody>
          <a:bodyPr lIns="91431" tIns="45715" rIns="91431" bIns="45715" anchor="ctr"/>
          <a:lstStyle/>
          <a:p>
            <a:pPr algn="ctr"/>
            <a:r>
              <a:rPr lang="ru-RU" sz="1400" b="1">
                <a:solidFill>
                  <a:srgbClr val="CC0000"/>
                </a:solidFill>
                <a:latin typeface="Constantia" pitchFamily="18" charset="0"/>
              </a:rPr>
              <a:t>НЕНАЛОГОВЫЕ ДОХОДЫ</a:t>
            </a:r>
            <a:r>
              <a:rPr lang="ru-RU" sz="1400" b="1">
                <a:latin typeface="Constantia" pitchFamily="18" charset="0"/>
              </a:rPr>
              <a:t> </a:t>
            </a:r>
            <a:r>
              <a:rPr lang="ru-RU" sz="1400">
                <a:latin typeface="Constantia" pitchFamily="18" charset="0"/>
              </a:rPr>
              <a:t>– платежи в виде штрафов, санкций за нарушение законодательства, платежи за пользование имуществом государства, средства самообложения граждан</a:t>
            </a:r>
          </a:p>
        </p:txBody>
      </p:sp>
      <p:sp>
        <p:nvSpPr>
          <p:cNvPr id="19" name="Скругленный прямоугольник 18"/>
          <p:cNvSpPr>
            <a:spLocks noChangeArrowheads="1"/>
          </p:cNvSpPr>
          <p:nvPr/>
        </p:nvSpPr>
        <p:spPr bwMode="auto">
          <a:xfrm>
            <a:off x="6588125" y="3068638"/>
            <a:ext cx="2303463" cy="3313112"/>
          </a:xfrm>
          <a:prstGeom prst="roundRect">
            <a:avLst>
              <a:gd name="adj" fmla="val 16667"/>
            </a:avLst>
          </a:prstGeom>
          <a:solidFill>
            <a:srgbClr val="FFF0C9"/>
          </a:solidFill>
          <a:ln w="25400" algn="ctr">
            <a:solidFill>
              <a:srgbClr val="B07E00"/>
            </a:solidFill>
            <a:round/>
            <a:headEnd/>
            <a:tailEnd/>
          </a:ln>
        </p:spPr>
        <p:txBody>
          <a:bodyPr lIns="91431" tIns="45715" rIns="91431" bIns="45715" anchor="ctr"/>
          <a:lstStyle/>
          <a:p>
            <a:pPr algn="ctr"/>
            <a:r>
              <a:rPr lang="ru-RU" sz="1400" b="1">
                <a:solidFill>
                  <a:srgbClr val="CC0000"/>
                </a:solidFill>
                <a:latin typeface="Constantia" pitchFamily="18" charset="0"/>
              </a:rPr>
              <a:t>БЕЗВОЗМЕЗДНЫЕ ПОСТУПЛЕНИЯ</a:t>
            </a:r>
            <a:r>
              <a:rPr lang="ru-RU" sz="1400" b="1">
                <a:latin typeface="Constantia" pitchFamily="18" charset="0"/>
              </a:rPr>
              <a:t> </a:t>
            </a:r>
            <a:r>
              <a:rPr lang="ru-RU" sz="1400">
                <a:latin typeface="Constantia" pitchFamily="18" charset="0"/>
              </a:rPr>
              <a:t>– средства, которые поступают в бюджет безвозмездно (денежные средства, поступающие из вышестоящего бюджета (например, дотация из областного бюджета), а также безвозмездные перечисления от физических и юридических лиц) </a:t>
            </a:r>
          </a:p>
        </p:txBody>
      </p:sp>
      <p:pic>
        <p:nvPicPr>
          <p:cNvPr id="18466" name="Picture 34" descr="imagesCAXB4YMV"/>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0965" y="1183250"/>
            <a:ext cx="2338510" cy="15838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Скругленный прямоугольник 3"/>
          <p:cNvGrpSpPr>
            <a:grpSpLocks/>
          </p:cNvGrpSpPr>
          <p:nvPr/>
        </p:nvGrpSpPr>
        <p:grpSpPr bwMode="auto">
          <a:xfrm>
            <a:off x="1331640" y="260648"/>
            <a:ext cx="7533943" cy="504527"/>
            <a:chOff x="73" y="42"/>
            <a:chExt cx="5564" cy="538"/>
          </a:xfrm>
        </p:grpSpPr>
        <p:pic>
          <p:nvPicPr>
            <p:cNvPr id="81925" name="Скругленный прямоугольник 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 y="42"/>
              <a:ext cx="5564" cy="538"/>
            </a:xfrm>
            <a:prstGeom prst="rect">
              <a:avLst/>
            </a:prstGeom>
            <a:noFill/>
            <a:extLst>
              <a:ext uri="{909E8E84-426E-40DD-AFC4-6F175D3DCCD1}">
                <a14:hiddenFill xmlns:a14="http://schemas.microsoft.com/office/drawing/2010/main">
                  <a:solidFill>
                    <a:srgbClr val="FFFFFF"/>
                  </a:solidFill>
                </a14:hiddenFill>
              </a:ext>
            </a:extLst>
          </p:spPr>
        </p:pic>
        <p:sp>
          <p:nvSpPr>
            <p:cNvPr id="81926" name="Text Box 6"/>
            <p:cNvSpPr txBox="1">
              <a:spLocks noChangeArrowheads="1"/>
            </p:cNvSpPr>
            <p:nvPr/>
          </p:nvSpPr>
          <p:spPr bwMode="auto">
            <a:xfrm>
              <a:off x="133" y="139"/>
              <a:ext cx="5449"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nchor="ct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r>
                <a:rPr lang="ru-RU"/>
                <a:t>Расходы бюджета</a:t>
              </a:r>
              <a:endParaRPr lang="ru-RU" i="1"/>
            </a:p>
          </p:txBody>
        </p:sp>
      </p:grpSp>
      <p:sp>
        <p:nvSpPr>
          <p:cNvPr id="81927" name="Rectangle 7"/>
          <p:cNvSpPr>
            <a:spLocks noChangeArrowheads="1"/>
          </p:cNvSpPr>
          <p:nvPr/>
        </p:nvSpPr>
        <p:spPr bwMode="auto">
          <a:xfrm>
            <a:off x="179388" y="765175"/>
            <a:ext cx="87137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ru-RU">
                <a:latin typeface="Arial" charset="0"/>
              </a:rPr>
              <a:t>Выплачиваемые из бюджета денежные средства называются </a:t>
            </a:r>
          </a:p>
          <a:p>
            <a:pPr algn="ctr"/>
            <a:r>
              <a:rPr lang="ru-RU" b="1">
                <a:latin typeface="Arial" charset="0"/>
              </a:rPr>
              <a:t>РАСХОДАМИ БЮДЖЕТА</a:t>
            </a:r>
          </a:p>
        </p:txBody>
      </p:sp>
      <p:sp>
        <p:nvSpPr>
          <p:cNvPr id="81929" name="Прямоугольник 29"/>
          <p:cNvSpPr>
            <a:spLocks noChangeArrowheads="1"/>
          </p:cNvSpPr>
          <p:nvPr/>
        </p:nvSpPr>
        <p:spPr bwMode="auto">
          <a:xfrm>
            <a:off x="971550" y="2636838"/>
            <a:ext cx="22320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p>
            <a:pPr algn="ctr"/>
            <a:r>
              <a:rPr lang="ru-RU" sz="1300" b="1">
                <a:latin typeface="Constantia" pitchFamily="18" charset="0"/>
              </a:rPr>
              <a:t>на культуру, </a:t>
            </a:r>
          </a:p>
          <a:p>
            <a:pPr algn="ctr"/>
            <a:r>
              <a:rPr lang="ru-RU" sz="1300" b="1">
                <a:latin typeface="Constantia" pitchFamily="18" charset="0"/>
              </a:rPr>
              <a:t>кинематографию</a:t>
            </a:r>
          </a:p>
        </p:txBody>
      </p:sp>
      <p:sp>
        <p:nvSpPr>
          <p:cNvPr id="81930" name="Прямоугольник 35"/>
          <p:cNvSpPr>
            <a:spLocks noChangeArrowheads="1"/>
          </p:cNvSpPr>
          <p:nvPr/>
        </p:nvSpPr>
        <p:spPr bwMode="auto">
          <a:xfrm>
            <a:off x="986446" y="4437112"/>
            <a:ext cx="24479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p>
            <a:pPr algn="ctr"/>
            <a:r>
              <a:rPr lang="ru-RU" sz="1300" b="1" dirty="0">
                <a:latin typeface="Constantia" pitchFamily="18" charset="0"/>
              </a:rPr>
              <a:t>на жилищно-коммунальное</a:t>
            </a:r>
            <a:r>
              <a:rPr lang="ru-RU" sz="1000" b="1" dirty="0">
                <a:latin typeface="Constantia" pitchFamily="18" charset="0"/>
              </a:rPr>
              <a:t> </a:t>
            </a:r>
            <a:r>
              <a:rPr lang="ru-RU" sz="1300" b="1" dirty="0">
                <a:latin typeface="Constantia" pitchFamily="18" charset="0"/>
              </a:rPr>
              <a:t>хозяйство</a:t>
            </a:r>
          </a:p>
        </p:txBody>
      </p:sp>
      <p:sp>
        <p:nvSpPr>
          <p:cNvPr id="81931" name="Прямоугольник 31"/>
          <p:cNvSpPr>
            <a:spLocks noChangeArrowheads="1"/>
          </p:cNvSpPr>
          <p:nvPr/>
        </p:nvSpPr>
        <p:spPr bwMode="auto">
          <a:xfrm>
            <a:off x="3563938" y="2636838"/>
            <a:ext cx="2016125" cy="49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5" rIns="91431" bIns="45715">
            <a:spAutoFit/>
          </a:bodyPr>
          <a:lstStyle/>
          <a:p>
            <a:pPr algn="ctr"/>
            <a:r>
              <a:rPr lang="ru-RU" sz="1300" b="1" dirty="0">
                <a:latin typeface="Constantia" pitchFamily="18" charset="0"/>
              </a:rPr>
              <a:t>на </a:t>
            </a:r>
            <a:r>
              <a:rPr lang="ru-RU" sz="1300" b="1" dirty="0" smtClean="0">
                <a:latin typeface="Constantia" pitchFamily="18" charset="0"/>
              </a:rPr>
              <a:t>национальную оборону</a:t>
            </a:r>
            <a:endParaRPr lang="ru-RU" sz="1300" b="1" dirty="0">
              <a:latin typeface="Constantia" pitchFamily="18" charset="0"/>
            </a:endParaRPr>
          </a:p>
        </p:txBody>
      </p:sp>
      <p:sp>
        <p:nvSpPr>
          <p:cNvPr id="81932" name="Прямоугольник 40"/>
          <p:cNvSpPr>
            <a:spLocks noChangeArrowheads="1"/>
          </p:cNvSpPr>
          <p:nvPr/>
        </p:nvSpPr>
        <p:spPr bwMode="auto">
          <a:xfrm>
            <a:off x="3635375" y="4365625"/>
            <a:ext cx="2016125" cy="49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p>
            <a:pPr algn="ctr"/>
            <a:r>
              <a:rPr lang="ru-RU" sz="1300" b="1" dirty="0">
                <a:latin typeface="Constantia" pitchFamily="18" charset="0"/>
              </a:rPr>
              <a:t>на </a:t>
            </a:r>
            <a:r>
              <a:rPr lang="ru-RU" sz="1300" b="1" dirty="0" smtClean="0">
                <a:latin typeface="Constantia" pitchFamily="18" charset="0"/>
              </a:rPr>
              <a:t>национальную экономику</a:t>
            </a:r>
            <a:endParaRPr lang="ru-RU" sz="1300" b="1" dirty="0">
              <a:latin typeface="Constantia" pitchFamily="18" charset="0"/>
            </a:endParaRPr>
          </a:p>
        </p:txBody>
      </p:sp>
      <p:sp>
        <p:nvSpPr>
          <p:cNvPr id="81933" name="Прямоугольник 42"/>
          <p:cNvSpPr>
            <a:spLocks noChangeArrowheads="1"/>
          </p:cNvSpPr>
          <p:nvPr/>
        </p:nvSpPr>
        <p:spPr bwMode="auto">
          <a:xfrm>
            <a:off x="6084888" y="2708275"/>
            <a:ext cx="2015504" cy="49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5" rIns="91431" bIns="45715">
            <a:spAutoFit/>
          </a:bodyPr>
          <a:lstStyle/>
          <a:p>
            <a:pPr algn="ctr"/>
            <a:r>
              <a:rPr lang="ru-RU" sz="1300" b="1" dirty="0">
                <a:latin typeface="Constantia" pitchFamily="18" charset="0"/>
              </a:rPr>
              <a:t>на </a:t>
            </a:r>
            <a:r>
              <a:rPr lang="ru-RU" sz="1300" b="1" dirty="0" smtClean="0">
                <a:latin typeface="Constantia" pitchFamily="18" charset="0"/>
              </a:rPr>
              <a:t>национальную безопасность</a:t>
            </a:r>
            <a:endParaRPr lang="ru-RU" sz="1300" b="1" dirty="0">
              <a:latin typeface="Constantia" pitchFamily="18" charset="0"/>
            </a:endParaRPr>
          </a:p>
        </p:txBody>
      </p:sp>
      <p:sp>
        <p:nvSpPr>
          <p:cNvPr id="81934" name="Прямоугольник 26"/>
          <p:cNvSpPr>
            <a:spLocks noChangeArrowheads="1"/>
          </p:cNvSpPr>
          <p:nvPr/>
        </p:nvSpPr>
        <p:spPr bwMode="auto">
          <a:xfrm>
            <a:off x="6084888" y="4451937"/>
            <a:ext cx="2087562" cy="477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1" tIns="45715" rIns="91431" bIns="45715">
            <a:spAutoFit/>
          </a:bodyPr>
          <a:lstStyle/>
          <a:p>
            <a:pPr algn="ctr"/>
            <a:r>
              <a:rPr lang="ru-RU" sz="1200" b="1" dirty="0">
                <a:latin typeface="Constantia" pitchFamily="18" charset="0"/>
              </a:rPr>
              <a:t>на общегосударственные вопросы</a:t>
            </a:r>
            <a:r>
              <a:rPr lang="ru-RU" sz="1300" b="1" dirty="0">
                <a:latin typeface="Constantia" pitchFamily="18" charset="0"/>
              </a:rPr>
              <a:t> </a:t>
            </a:r>
          </a:p>
        </p:txBody>
      </p:sp>
      <p:sp>
        <p:nvSpPr>
          <p:cNvPr id="81935" name="Прямоугольник 28"/>
          <p:cNvSpPr>
            <a:spLocks noChangeArrowheads="1"/>
          </p:cNvSpPr>
          <p:nvPr/>
        </p:nvSpPr>
        <p:spPr bwMode="auto">
          <a:xfrm>
            <a:off x="3664109" y="6204198"/>
            <a:ext cx="2160588" cy="49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p>
            <a:pPr algn="ctr"/>
            <a:r>
              <a:rPr lang="ru-RU" sz="1300" b="1" dirty="0">
                <a:latin typeface="Constantia" pitchFamily="18" charset="0"/>
              </a:rPr>
              <a:t>на </a:t>
            </a:r>
            <a:r>
              <a:rPr lang="ru-RU" sz="1300" b="1" dirty="0" smtClean="0">
                <a:latin typeface="Constantia" pitchFamily="18" charset="0"/>
              </a:rPr>
              <a:t>социальную политику</a:t>
            </a:r>
            <a:endParaRPr lang="ru-RU" sz="1300" b="1" dirty="0">
              <a:latin typeface="Constantia" pitchFamily="18" charset="0"/>
            </a:endParaRPr>
          </a:p>
        </p:txBody>
      </p:sp>
      <p:pic>
        <p:nvPicPr>
          <p:cNvPr id="81939" name="Picture 19"/>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173225" y="1412875"/>
            <a:ext cx="2016125" cy="1158692"/>
          </a:xfrm>
          <a:prstGeom prst="rect">
            <a:avLst/>
          </a:prstGeom>
          <a:noFill/>
          <a:extLst>
            <a:ext uri="{909E8E84-426E-40DD-AFC4-6F175D3DCCD1}">
              <a14:hiddenFill xmlns:a14="http://schemas.microsoft.com/office/drawing/2010/main">
                <a:solidFill>
                  <a:srgbClr val="FFFFFF"/>
                </a:solidFill>
              </a14:hiddenFill>
            </a:ext>
          </a:extLst>
        </p:spPr>
      </p:pic>
      <p:pic>
        <p:nvPicPr>
          <p:cNvPr id="81940" name="Picture 20"/>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3664109" y="1412875"/>
            <a:ext cx="1915954" cy="1296988"/>
          </a:xfrm>
          <a:prstGeom prst="rect">
            <a:avLst/>
          </a:prstGeom>
          <a:noFill/>
          <a:extLst>
            <a:ext uri="{909E8E84-426E-40DD-AFC4-6F175D3DCCD1}">
              <a14:hiddenFill xmlns:a14="http://schemas.microsoft.com/office/drawing/2010/main">
                <a:solidFill>
                  <a:srgbClr val="FFFFFF"/>
                </a:solidFill>
              </a14:hiddenFill>
            </a:ext>
          </a:extLst>
        </p:spPr>
      </p:pic>
      <p:pic>
        <p:nvPicPr>
          <p:cNvPr id="81941" name="Picture 21"/>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6232099" y="1412875"/>
            <a:ext cx="1793139" cy="1343025"/>
          </a:xfrm>
          <a:prstGeom prst="rect">
            <a:avLst/>
          </a:prstGeom>
          <a:noFill/>
          <a:extLst>
            <a:ext uri="{909E8E84-426E-40DD-AFC4-6F175D3DCCD1}">
              <a14:hiddenFill xmlns:a14="http://schemas.microsoft.com/office/drawing/2010/main">
                <a:solidFill>
                  <a:srgbClr val="FFFFFF"/>
                </a:solidFill>
              </a14:hiddenFill>
            </a:ext>
          </a:extLst>
        </p:spPr>
      </p:pic>
      <p:pic>
        <p:nvPicPr>
          <p:cNvPr id="81942" name="Picture 22" descr="жкх"/>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14425" y="3141663"/>
            <a:ext cx="2089150" cy="1239837"/>
          </a:xfrm>
          <a:prstGeom prst="rect">
            <a:avLst/>
          </a:prstGeom>
          <a:noFill/>
          <a:extLst>
            <a:ext uri="{909E8E84-426E-40DD-AFC4-6F175D3DCCD1}">
              <a14:hiddenFill xmlns:a14="http://schemas.microsoft.com/office/drawing/2010/main">
                <a:solidFill>
                  <a:srgbClr val="FFFFFF"/>
                </a:solidFill>
              </a14:hiddenFill>
            </a:ext>
          </a:extLst>
        </p:spPr>
      </p:pic>
      <p:pic>
        <p:nvPicPr>
          <p:cNvPr id="81943" name="Picture 23"/>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3664109" y="3141663"/>
            <a:ext cx="1915954" cy="1223962"/>
          </a:xfrm>
          <a:prstGeom prst="rect">
            <a:avLst/>
          </a:prstGeom>
          <a:noFill/>
          <a:extLst>
            <a:ext uri="{909E8E84-426E-40DD-AFC4-6F175D3DCCD1}">
              <a14:hiddenFill xmlns:a14="http://schemas.microsoft.com/office/drawing/2010/main">
                <a:solidFill>
                  <a:srgbClr val="FFFFFF"/>
                </a:solidFill>
              </a14:hiddenFill>
            </a:ext>
          </a:extLst>
        </p:spPr>
      </p:pic>
      <p:pic>
        <p:nvPicPr>
          <p:cNvPr id="81944" name="Picture 24" descr="очки"/>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84888" y="3226387"/>
            <a:ext cx="2087562" cy="1225550"/>
          </a:xfrm>
          <a:prstGeom prst="rect">
            <a:avLst/>
          </a:prstGeom>
          <a:noFill/>
          <a:extLst>
            <a:ext uri="{909E8E84-426E-40DD-AFC4-6F175D3DCCD1}">
              <a14:hiddenFill xmlns:a14="http://schemas.microsoft.com/office/drawing/2010/main">
                <a:solidFill>
                  <a:srgbClr val="FFFFFF"/>
                </a:solidFill>
              </a14:hiddenFill>
            </a:ext>
          </a:extLst>
        </p:spPr>
      </p:pic>
      <p:pic>
        <p:nvPicPr>
          <p:cNvPr id="81946" name="Picture 26"/>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3664109" y="4929610"/>
            <a:ext cx="2065125" cy="115585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1\Desktop\iMRR3Z6MC.jpg"/>
          <p:cNvPicPr>
            <a:picLocks noChangeAspect="1" noChangeArrowheads="1"/>
          </p:cNvPicPr>
          <p:nvPr/>
        </p:nvPicPr>
        <p:blipFill>
          <a:blip r:embed="rId11" cstate="print"/>
          <a:srcRect/>
          <a:stretch>
            <a:fillRect/>
          </a:stretch>
        </p:blipFill>
        <p:spPr bwMode="auto">
          <a:xfrm>
            <a:off x="1071538" y="5000636"/>
            <a:ext cx="2071702" cy="1357322"/>
          </a:xfrm>
          <a:prstGeom prst="rect">
            <a:avLst/>
          </a:prstGeom>
          <a:noFill/>
        </p:spPr>
      </p:pic>
      <p:pic>
        <p:nvPicPr>
          <p:cNvPr id="21" name="Picture 1" descr="C:\Users\1\Desktop\iRIN2965Q.jpg"/>
          <p:cNvPicPr>
            <a:picLocks noChangeAspect="1" noChangeArrowheads="1"/>
          </p:cNvPicPr>
          <p:nvPr/>
        </p:nvPicPr>
        <p:blipFill>
          <a:blip r:embed="rId12" cstate="print"/>
          <a:srcRect/>
          <a:stretch>
            <a:fillRect/>
          </a:stretch>
        </p:blipFill>
        <p:spPr bwMode="auto">
          <a:xfrm>
            <a:off x="6000760" y="4929198"/>
            <a:ext cx="2214578" cy="1214446"/>
          </a:xfrm>
          <a:prstGeom prst="rect">
            <a:avLst/>
          </a:prstGeom>
          <a:noFill/>
        </p:spPr>
      </p:pic>
      <p:sp>
        <p:nvSpPr>
          <p:cNvPr id="23" name="Прямоугольник 22"/>
          <p:cNvSpPr/>
          <p:nvPr/>
        </p:nvSpPr>
        <p:spPr>
          <a:xfrm>
            <a:off x="1214414" y="6357958"/>
            <a:ext cx="2000263" cy="276999"/>
          </a:xfrm>
          <a:prstGeom prst="rect">
            <a:avLst/>
          </a:prstGeom>
        </p:spPr>
        <p:txBody>
          <a:bodyPr wrap="square">
            <a:spAutoFit/>
          </a:bodyPr>
          <a:lstStyle/>
          <a:p>
            <a:r>
              <a:rPr lang="ru-RU" sz="1200" b="1" dirty="0" smtClean="0">
                <a:latin typeface="Constantia" pitchFamily="18" charset="0"/>
              </a:rPr>
              <a:t>на образование </a:t>
            </a:r>
            <a:endParaRPr lang="ru-RU" sz="1200" dirty="0"/>
          </a:p>
        </p:txBody>
      </p:sp>
      <p:sp>
        <p:nvSpPr>
          <p:cNvPr id="25" name="Прямоугольник 24"/>
          <p:cNvSpPr/>
          <p:nvPr/>
        </p:nvSpPr>
        <p:spPr>
          <a:xfrm>
            <a:off x="6072199" y="6286520"/>
            <a:ext cx="2286016" cy="369332"/>
          </a:xfrm>
          <a:prstGeom prst="rect">
            <a:avLst/>
          </a:prstGeom>
        </p:spPr>
        <p:txBody>
          <a:bodyPr wrap="square">
            <a:spAutoFit/>
          </a:bodyPr>
          <a:lstStyle/>
          <a:p>
            <a:pPr algn="ctr"/>
            <a:r>
              <a:rPr lang="ru-RU" sz="1200" b="1" dirty="0" smtClean="0">
                <a:latin typeface="Constantia" pitchFamily="18" charset="0"/>
              </a:rPr>
              <a:t>на</a:t>
            </a:r>
            <a:r>
              <a:rPr lang="ru-RU" b="1" dirty="0" smtClean="0">
                <a:latin typeface="Constantia" pitchFamily="18" charset="0"/>
              </a:rPr>
              <a:t> </a:t>
            </a:r>
            <a:r>
              <a:rPr lang="ru-RU" sz="1200" b="1" dirty="0" smtClean="0">
                <a:latin typeface="Constantia" pitchFamily="18" charset="0"/>
              </a:rPr>
              <a:t>спорт</a:t>
            </a:r>
            <a:endParaRPr lang="ru-RU" sz="1200" b="1" dirty="0">
              <a:latin typeface="Constantia"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Прямоугольник 9"/>
          <p:cNvSpPr>
            <a:spLocks noChangeArrowheads="1"/>
          </p:cNvSpPr>
          <p:nvPr/>
        </p:nvSpPr>
        <p:spPr bwMode="auto">
          <a:xfrm>
            <a:off x="1125677" y="2610148"/>
            <a:ext cx="474111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ru-RU" altLang="ru-RU" b="1" dirty="0">
                <a:solidFill>
                  <a:schemeClr val="tx2"/>
                </a:solidFill>
                <a:latin typeface="Times New Roman" pitchFamily="18" charset="0"/>
                <a:cs typeface="Times New Roman" pitchFamily="18" charset="0"/>
              </a:rPr>
              <a:t>Дефицит бюджета   </a:t>
            </a:r>
          </a:p>
          <a:p>
            <a:pPr algn="ctr" eaLnBrk="1" hangingPunct="1"/>
            <a:r>
              <a:rPr lang="ru-RU" altLang="ru-RU" b="1" dirty="0">
                <a:solidFill>
                  <a:schemeClr val="tx2"/>
                </a:solidFill>
                <a:latin typeface="Times New Roman" pitchFamily="18" charset="0"/>
                <a:cs typeface="Times New Roman" pitchFamily="18" charset="0"/>
              </a:rPr>
              <a:t>(</a:t>
            </a:r>
            <a:r>
              <a:rPr lang="ru-RU" altLang="ru-RU" dirty="0">
                <a:solidFill>
                  <a:schemeClr val="tx2"/>
                </a:solidFill>
                <a:latin typeface="Times New Roman" pitchFamily="18" charset="0"/>
                <a:cs typeface="Times New Roman" pitchFamily="18" charset="0"/>
              </a:rPr>
              <a:t>превышение расходов бюджета над его доходами)</a:t>
            </a:r>
          </a:p>
        </p:txBody>
      </p:sp>
      <p:sp>
        <p:nvSpPr>
          <p:cNvPr id="9" name="Овал 8"/>
          <p:cNvSpPr/>
          <p:nvPr/>
        </p:nvSpPr>
        <p:spPr>
          <a:xfrm>
            <a:off x="1500186" y="826369"/>
            <a:ext cx="3571875" cy="1009103"/>
          </a:xfrm>
          <a:prstGeom prst="ellipse">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b="1" dirty="0"/>
              <a:t>РАСХОДЫ  &gt; ДОХОДЫ</a:t>
            </a:r>
          </a:p>
        </p:txBody>
      </p:sp>
      <p:sp>
        <p:nvSpPr>
          <p:cNvPr id="13" name="Стрелка вниз 12"/>
          <p:cNvSpPr/>
          <p:nvPr/>
        </p:nvSpPr>
        <p:spPr>
          <a:xfrm>
            <a:off x="3154042" y="1988840"/>
            <a:ext cx="285750"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11273" name="Picture 2" descr="Картинки по запросу фото дефицит бюджет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2214" y="961214"/>
            <a:ext cx="2744821" cy="1819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Скругленный прямоугольник 14"/>
          <p:cNvSpPr/>
          <p:nvPr/>
        </p:nvSpPr>
        <p:spPr>
          <a:xfrm>
            <a:off x="1259632" y="4429125"/>
            <a:ext cx="4241056" cy="180818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dirty="0">
                <a:solidFill>
                  <a:schemeClr val="tx2"/>
                </a:solidFill>
                <a:latin typeface="Times New Roman" pitchFamily="18" charset="0"/>
                <a:cs typeface="Times New Roman" pitchFamily="18" charset="0"/>
              </a:rPr>
              <a:t>При превышении расходов над доходами принимается решение об источниках покрытия дефицита, например использовать имеющиеся накопления (остатки на счетах) или привлекать кредиты</a:t>
            </a:r>
          </a:p>
        </p:txBody>
      </p:sp>
      <p:sp>
        <p:nvSpPr>
          <p:cNvPr id="16" name="Стрелка вниз 15"/>
          <p:cNvSpPr/>
          <p:nvPr/>
        </p:nvSpPr>
        <p:spPr>
          <a:xfrm>
            <a:off x="3154042" y="3643313"/>
            <a:ext cx="285750"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276" name="AutoShape 6" descr="Картинки по запросу фото банков"/>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ru-RU"/>
          </a:p>
        </p:txBody>
      </p:sp>
      <p:pic>
        <p:nvPicPr>
          <p:cNvPr id="317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5677" y="332656"/>
            <a:ext cx="75596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927483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Овал 10"/>
          <p:cNvSpPr/>
          <p:nvPr/>
        </p:nvSpPr>
        <p:spPr>
          <a:xfrm>
            <a:off x="1125677" y="980728"/>
            <a:ext cx="3779837" cy="1071562"/>
          </a:xfrm>
          <a:prstGeom prst="ellipse">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b="1" dirty="0"/>
              <a:t>РАСХОДЫ </a:t>
            </a:r>
            <a:r>
              <a:rPr lang="ru-RU" sz="2000" b="1" dirty="0"/>
              <a:t> </a:t>
            </a:r>
            <a:r>
              <a:rPr lang="ru-RU" sz="3600" b="1" dirty="0"/>
              <a:t>&lt;</a:t>
            </a:r>
            <a:r>
              <a:rPr lang="ru-RU" b="1" dirty="0"/>
              <a:t>  ДОХОДЫ</a:t>
            </a:r>
          </a:p>
        </p:txBody>
      </p:sp>
      <p:sp>
        <p:nvSpPr>
          <p:cNvPr id="12295" name="Прямоугольник 9"/>
          <p:cNvSpPr>
            <a:spLocks noChangeArrowheads="1"/>
          </p:cNvSpPr>
          <p:nvPr/>
        </p:nvSpPr>
        <p:spPr bwMode="auto">
          <a:xfrm>
            <a:off x="1125677" y="2852936"/>
            <a:ext cx="409439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ru-RU" altLang="ru-RU" b="1" dirty="0">
                <a:solidFill>
                  <a:schemeClr val="tx2"/>
                </a:solidFill>
                <a:latin typeface="Times New Roman" pitchFamily="18" charset="0"/>
                <a:cs typeface="Times New Roman" pitchFamily="18" charset="0"/>
              </a:rPr>
              <a:t>Профицит бюджета </a:t>
            </a:r>
          </a:p>
          <a:p>
            <a:pPr algn="ctr" eaLnBrk="1" hangingPunct="1"/>
            <a:r>
              <a:rPr lang="ru-RU" altLang="ru-RU" b="1" dirty="0">
                <a:solidFill>
                  <a:schemeClr val="tx2"/>
                </a:solidFill>
                <a:latin typeface="Times New Roman" pitchFamily="18" charset="0"/>
                <a:cs typeface="Times New Roman" pitchFamily="18" charset="0"/>
              </a:rPr>
              <a:t>(</a:t>
            </a:r>
            <a:r>
              <a:rPr lang="ru-RU" altLang="ru-RU" dirty="0">
                <a:solidFill>
                  <a:schemeClr val="tx2"/>
                </a:solidFill>
                <a:latin typeface="Times New Roman" pitchFamily="18" charset="0"/>
                <a:cs typeface="Times New Roman" pitchFamily="18" charset="0"/>
              </a:rPr>
              <a:t>превышение доходов бюджета над его расходами)</a:t>
            </a:r>
          </a:p>
        </p:txBody>
      </p:sp>
      <p:sp>
        <p:nvSpPr>
          <p:cNvPr id="10" name="Стрелка вниз 9"/>
          <p:cNvSpPr/>
          <p:nvPr/>
        </p:nvSpPr>
        <p:spPr>
          <a:xfrm>
            <a:off x="2789558" y="2143126"/>
            <a:ext cx="285750" cy="6429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12297" name="Picture 4" descr="Картинки по запросу фото профицит бюджет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980728"/>
            <a:ext cx="28956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Скругленный прямоугольник 13"/>
          <p:cNvSpPr/>
          <p:nvPr/>
        </p:nvSpPr>
        <p:spPr>
          <a:xfrm>
            <a:off x="1153078" y="4540449"/>
            <a:ext cx="4094395" cy="1450999"/>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ru-RU" dirty="0">
                <a:solidFill>
                  <a:schemeClr val="tx2"/>
                </a:solidFill>
                <a:latin typeface="Times New Roman" pitchFamily="18" charset="0"/>
                <a:cs typeface="Times New Roman" pitchFamily="18" charset="0"/>
              </a:rPr>
              <a:t>При превышении доходов  над расходами принимается решение как их использовать, например погашать долг, накапливать резервы или  увеличить расходы  </a:t>
            </a:r>
          </a:p>
        </p:txBody>
      </p:sp>
      <p:sp>
        <p:nvSpPr>
          <p:cNvPr id="15" name="Стрелка вниз 14"/>
          <p:cNvSpPr/>
          <p:nvPr/>
        </p:nvSpPr>
        <p:spPr>
          <a:xfrm>
            <a:off x="2856422" y="3776861"/>
            <a:ext cx="285750"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12300" name="Picture 13" descr="Картинки по запросу фото поступление доходов"/>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0112" y="3123654"/>
            <a:ext cx="2786062" cy="244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5677" y="332656"/>
            <a:ext cx="75596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163428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8" name="Прямоугольник 9"/>
          <p:cNvSpPr>
            <a:spLocks noChangeArrowheads="1"/>
          </p:cNvSpPr>
          <p:nvPr/>
        </p:nvSpPr>
        <p:spPr bwMode="auto">
          <a:xfrm>
            <a:off x="1125677" y="1196752"/>
            <a:ext cx="416069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b="1" dirty="0">
                <a:solidFill>
                  <a:schemeClr val="tx2"/>
                </a:solidFill>
                <a:latin typeface="Times New Roman" pitchFamily="18" charset="0"/>
                <a:cs typeface="Times New Roman" pitchFamily="18" charset="0"/>
              </a:rPr>
              <a:t>Муниципальный долг  - </a:t>
            </a:r>
            <a:r>
              <a:rPr lang="ru-RU" altLang="ru-RU" dirty="0">
                <a:solidFill>
                  <a:schemeClr val="tx2"/>
                </a:solidFill>
                <a:latin typeface="Times New Roman" pitchFamily="18" charset="0"/>
                <a:cs typeface="Times New Roman" pitchFamily="18" charset="0"/>
              </a:rPr>
              <a:t>обязательства, возникающие из муниципальных заимствований</a:t>
            </a:r>
          </a:p>
        </p:txBody>
      </p:sp>
      <p:pic>
        <p:nvPicPr>
          <p:cNvPr id="13319" name="Picture 9" descr="http://vfmgiu.ru/files/112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2120" y="980728"/>
            <a:ext cx="2958603" cy="2203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0" name="Прямоугольник 9"/>
          <p:cNvSpPr>
            <a:spLocks noChangeArrowheads="1"/>
          </p:cNvSpPr>
          <p:nvPr/>
        </p:nvSpPr>
        <p:spPr bwMode="auto">
          <a:xfrm>
            <a:off x="4499992" y="4071938"/>
            <a:ext cx="442969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ru-RU" altLang="ru-RU" b="1" dirty="0">
                <a:solidFill>
                  <a:schemeClr val="tx2"/>
                </a:solidFill>
                <a:latin typeface="Times New Roman" pitchFamily="18" charset="0"/>
                <a:cs typeface="Times New Roman" pitchFamily="18" charset="0"/>
              </a:rPr>
              <a:t>Бюджетный процесс - </a:t>
            </a:r>
            <a:r>
              <a:rPr lang="ru-RU" altLang="ru-RU" dirty="0">
                <a:solidFill>
                  <a:schemeClr val="tx2"/>
                </a:solidFill>
                <a:latin typeface="Times New Roman" pitchFamily="18" charset="0"/>
                <a:cs typeface="Times New Roman" pitchFamily="18" charset="0"/>
              </a:rPr>
              <a:t>деятельность по подготовке проектов бюджетов, утверждению и исполнению бюджетов, контролю за их исполнением.</a:t>
            </a:r>
          </a:p>
        </p:txBody>
      </p:sp>
      <p:pic>
        <p:nvPicPr>
          <p:cNvPr id="13321" name="Picture 11" descr="http://www.fistech.ru/wp-content/uploads/2013/12/bp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640" y="3401219"/>
            <a:ext cx="2786062" cy="254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5677" y="332656"/>
            <a:ext cx="7559675"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242951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p:cNvSpPr>
          <p:nvPr/>
        </p:nvSpPr>
        <p:spPr bwMode="auto">
          <a:xfrm>
            <a:off x="1171034" y="332656"/>
            <a:ext cx="7648401" cy="414362"/>
          </a:xfrm>
          <a:prstGeom prst="rect">
            <a:avLst/>
          </a:prstGeom>
          <a:noFill/>
          <a:ln w="9525">
            <a:noFill/>
            <a:miter lim="800000"/>
            <a:headEnd/>
            <a:tailEnd/>
          </a:ln>
        </p:spPr>
        <p:txBody>
          <a:bodyPr anchor="ctr"/>
          <a:lstStyle/>
          <a:p>
            <a:pPr algn="ctr">
              <a:lnSpc>
                <a:spcPct val="80000"/>
              </a:lnSpc>
              <a:defRPr/>
            </a:pPr>
            <a:r>
              <a:rPr lang="ru-RU" b="1" dirty="0">
                <a:solidFill>
                  <a:schemeClr val="accent1">
                    <a:lumMod val="75000"/>
                  </a:schemeClr>
                </a:solidFill>
              </a:rPr>
              <a:t>Составление проекта бюджета основывается на:</a:t>
            </a:r>
          </a:p>
        </p:txBody>
      </p:sp>
      <p:sp>
        <p:nvSpPr>
          <p:cNvPr id="74756" name="AutoShape 4"/>
          <p:cNvSpPr>
            <a:spLocks noChangeArrowheads="1"/>
          </p:cNvSpPr>
          <p:nvPr/>
        </p:nvSpPr>
        <p:spPr bwMode="auto">
          <a:xfrm rot="16039123">
            <a:off x="2266432" y="60086"/>
            <a:ext cx="5185820" cy="6440952"/>
          </a:xfrm>
          <a:prstGeom prst="verticalScroll">
            <a:avLst>
              <a:gd name="adj" fmla="val 12519"/>
            </a:avLst>
          </a:prstGeom>
          <a:blipFill dpi="0" rotWithShape="1">
            <a:blip r:embed="rId2" cstate="print"/>
            <a:srcRect/>
            <a:tile tx="0" ty="0" sx="100000" sy="100000" flip="none" algn="tl"/>
          </a:blipFill>
          <a:ln w="9525">
            <a:solidFill>
              <a:srgbClr val="993300"/>
            </a:solidFill>
            <a:round/>
            <a:headEnd/>
            <a:tailEnd/>
          </a:ln>
        </p:spPr>
        <p:txBody>
          <a:bodyPr rot="10800000"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ru-RU" altLang="ru-RU">
              <a:solidFill>
                <a:srgbClr val="FF3300"/>
              </a:solidFill>
              <a:latin typeface="Algerian" pitchFamily="82" charset="0"/>
            </a:endParaRPr>
          </a:p>
        </p:txBody>
      </p:sp>
      <p:sp>
        <p:nvSpPr>
          <p:cNvPr id="74757" name="Text Box 5"/>
          <p:cNvSpPr txBox="1">
            <a:spLocks noChangeArrowheads="1"/>
          </p:cNvSpPr>
          <p:nvPr/>
        </p:nvSpPr>
        <p:spPr bwMode="auto">
          <a:xfrm rot="-238128">
            <a:off x="3152399" y="1454456"/>
            <a:ext cx="3571875" cy="366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endParaRPr lang="ru-RU" altLang="ru-RU" i="1" dirty="0"/>
          </a:p>
          <a:p>
            <a:r>
              <a:rPr lang="ru-RU" altLang="ru-RU" i="1" dirty="0"/>
              <a:t>Бюджетном послании и Указах Президента Российской Федерации</a:t>
            </a:r>
          </a:p>
          <a:p>
            <a:pPr algn="just"/>
            <a:endParaRPr lang="ru-RU" altLang="ru-RU" i="1" dirty="0"/>
          </a:p>
          <a:p>
            <a:r>
              <a:rPr lang="ru-RU" altLang="ru-RU" i="1" dirty="0"/>
              <a:t>Прогнозе Социально-экономического развития </a:t>
            </a:r>
            <a:r>
              <a:rPr lang="ru-RU" altLang="ru-RU" i="1" dirty="0" smtClean="0"/>
              <a:t>МО </a:t>
            </a:r>
            <a:r>
              <a:rPr lang="ru-RU" altLang="ru-RU" i="1" dirty="0" err="1" smtClean="0"/>
              <a:t>Мгинское</a:t>
            </a:r>
            <a:r>
              <a:rPr lang="ru-RU" altLang="ru-RU" i="1" dirty="0" smtClean="0"/>
              <a:t> городское поселение</a:t>
            </a:r>
            <a:endParaRPr lang="ru-RU" altLang="ru-RU" i="1" dirty="0"/>
          </a:p>
          <a:p>
            <a:pPr algn="just">
              <a:buFont typeface="Arial" charset="0"/>
              <a:buChar char="•"/>
            </a:pPr>
            <a:endParaRPr lang="ru-RU" altLang="ru-RU" i="1" dirty="0"/>
          </a:p>
          <a:p>
            <a:r>
              <a:rPr lang="ru-RU" altLang="ru-RU" i="1" dirty="0"/>
              <a:t>Основных направлениях бюджетной и налоговой политики</a:t>
            </a:r>
          </a:p>
          <a:p>
            <a:pPr algn="just"/>
            <a:endParaRPr lang="ru-RU" altLang="ru-RU" sz="1600" i="1" dirty="0"/>
          </a:p>
        </p:txBody>
      </p:sp>
    </p:spTree>
    <p:extLst>
      <p:ext uri="{BB962C8B-B14F-4D97-AF65-F5344CB8AC3E}">
        <p14:creationId xmlns:p14="http://schemas.microsoft.com/office/powerpoint/2010/main" val="129226992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4756"/>
                                        </p:tgtEl>
                                        <p:attrNameLst>
                                          <p:attrName>style.visibility</p:attrName>
                                        </p:attrNameLst>
                                      </p:cBhvr>
                                      <p:to>
                                        <p:strVal val="visible"/>
                                      </p:to>
                                    </p:set>
                                    <p:animEffect transition="in" filter="fade">
                                      <p:cBhvr>
                                        <p:cTn id="7" dur="500"/>
                                        <p:tgtEl>
                                          <p:spTgt spid="74756"/>
                                        </p:tgtEl>
                                      </p:cBhvr>
                                    </p:animEffect>
                                  </p:childTnLst>
                                </p:cTn>
                              </p:par>
                            </p:childTnLst>
                          </p:cTn>
                        </p:par>
                        <p:par>
                          <p:cTn id="8" fill="hold" nodeType="afterGroup">
                            <p:stCondLst>
                              <p:cond delay="500"/>
                            </p:stCondLst>
                            <p:childTnLst>
                              <p:par>
                                <p:cTn id="9" presetID="18" presetClass="entr" presetSubtype="6" fill="hold" grpId="0" nodeType="afterEffect">
                                  <p:stCondLst>
                                    <p:cond delay="0"/>
                                  </p:stCondLst>
                                  <p:childTnLst>
                                    <p:set>
                                      <p:cBhvr>
                                        <p:cTn id="10" dur="1" fill="hold">
                                          <p:stCondLst>
                                            <p:cond delay="0"/>
                                          </p:stCondLst>
                                        </p:cTn>
                                        <p:tgtEl>
                                          <p:spTgt spid="74757"/>
                                        </p:tgtEl>
                                        <p:attrNameLst>
                                          <p:attrName>style.visibility</p:attrName>
                                        </p:attrNameLst>
                                      </p:cBhvr>
                                      <p:to>
                                        <p:strVal val="visible"/>
                                      </p:to>
                                    </p:set>
                                    <p:animEffect transition="in" filter="strips(downRight)">
                                      <p:cBhvr>
                                        <p:cTn id="11" dur="500"/>
                                        <p:tgtEl>
                                          <p:spTgt spid="747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6" grpId="0" animBg="1"/>
      <p:bldP spid="7475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Rectangle 8"/>
          <p:cNvSpPr>
            <a:spLocks noChangeArrowheads="1"/>
          </p:cNvSpPr>
          <p:nvPr/>
        </p:nvSpPr>
        <p:spPr bwMode="auto">
          <a:xfrm>
            <a:off x="1422131" y="-248453"/>
            <a:ext cx="6299738" cy="95410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50850" algn="ctr" defTabSz="914400" rtl="0" eaLnBrk="1" fontAlgn="base" latinLnBrk="0" hangingPunct="1">
              <a:lnSpc>
                <a:spcPct val="100000"/>
              </a:lnSpc>
              <a:spcBef>
                <a:spcPct val="0"/>
              </a:spcBef>
              <a:spcAft>
                <a:spcPct val="0"/>
              </a:spcAft>
              <a:buClrTx/>
              <a:buSzTx/>
              <a:buFontTx/>
              <a:buNone/>
              <a:tabLst/>
            </a:pPr>
            <a:endParaRPr lang="ru-RU" sz="1400" b="1" dirty="0" smtClean="0">
              <a:latin typeface="Arial" pitchFamily="34" charset="0"/>
              <a:ea typeface="Times New Roman" pitchFamily="18" charset="0"/>
              <a:cs typeface="Arial" pitchFamily="34" charset="0"/>
            </a:endParaRPr>
          </a:p>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Общая информация</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 муниципальном образовании </a:t>
            </a:r>
            <a:r>
              <a:rPr kumimoji="0" lang="ru-RU" sz="1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Мгинское</a:t>
            </a: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городское поселение</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4" name="Скругленный прямоугольник 1"/>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1150" y="116632"/>
            <a:ext cx="8832850" cy="854075"/>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9"/>
          <p:cNvSpPr>
            <a:spLocks noChangeArrowheads="1"/>
          </p:cNvSpPr>
          <p:nvPr/>
        </p:nvSpPr>
        <p:spPr bwMode="auto">
          <a:xfrm>
            <a:off x="0" y="156746"/>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Общая информация</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 муниципальном образовании </a:t>
            </a:r>
            <a:r>
              <a:rPr kumimoji="0" lang="ru-RU" sz="14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Мгинское</a:t>
            </a: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городское поселение</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4" name="Rectangle 10"/>
          <p:cNvSpPr>
            <a:spLocks noChangeArrowheads="1"/>
          </p:cNvSpPr>
          <p:nvPr/>
        </p:nvSpPr>
        <p:spPr bwMode="auto">
          <a:xfrm>
            <a:off x="323528" y="1238313"/>
            <a:ext cx="8568952"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Администрация муниципального образования </a:t>
            </a: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Мгинское</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городское поселение осуществляет свою деятельность на основании Конституции Российской Федерации, федеральных законов, областных законов, Устава муниципального образования </a:t>
            </a: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Мгинское</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городское поселение, Положения об администрации муниципального образования </a:t>
            </a:r>
            <a:r>
              <a:rPr kumimoji="0" lang="ru-RU" sz="14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Мгинское</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городское поселение, указов Президента Российской Федерации.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7" name="Рисунок 16" descr="карта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2420888"/>
            <a:ext cx="3479165" cy="3265805"/>
          </a:xfrm>
          <a:prstGeom prst="rect">
            <a:avLst/>
          </a:prstGeom>
          <a:noFill/>
          <a:ln>
            <a:noFill/>
          </a:ln>
        </p:spPr>
      </p:pic>
      <p:sp>
        <p:nvSpPr>
          <p:cNvPr id="1035" name="Rectangle 11"/>
          <p:cNvSpPr>
            <a:spLocks noChangeArrowheads="1"/>
          </p:cNvSpPr>
          <p:nvPr/>
        </p:nvSpPr>
        <p:spPr bwMode="auto">
          <a:xfrm>
            <a:off x="3635896" y="2706073"/>
            <a:ext cx="4248472"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Площадь территории муниципального образования 75</a:t>
            </a:r>
            <a:r>
              <a:rPr kumimoji="0" lang="en-US"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250 Га, что составляет одну третью часть</a:t>
            </a: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территории Кировского муниципального района Ленинградской области. В состав земель поселения входят земли в границах поселения, независимо от форм собственности и целевого назначения.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Прямоугольник 18"/>
          <p:cNvSpPr/>
          <p:nvPr/>
        </p:nvSpPr>
        <p:spPr>
          <a:xfrm>
            <a:off x="3779912" y="4285923"/>
            <a:ext cx="3672408" cy="1815882"/>
          </a:xfrm>
          <a:prstGeom prst="rect">
            <a:avLst/>
          </a:prstGeom>
        </p:spPr>
        <p:txBody>
          <a:bodyPr wrap="square">
            <a:spAutoFit/>
          </a:bodyPr>
          <a:lstStyle/>
          <a:p>
            <a:r>
              <a:rPr lang="ru-RU" sz="1400" dirty="0" smtClean="0">
                <a:latin typeface="Arial" pitchFamily="34" charset="0"/>
                <a:ea typeface="Times New Roman" pitchFamily="18" charset="0"/>
                <a:cs typeface="Arial" pitchFamily="34" charset="0"/>
              </a:rPr>
              <a:t>Земли муниципального образования </a:t>
            </a:r>
            <a:r>
              <a:rPr lang="ru-RU" sz="1400" dirty="0" err="1" smtClean="0">
                <a:latin typeface="Arial" pitchFamily="34" charset="0"/>
                <a:ea typeface="Times New Roman" pitchFamily="18" charset="0"/>
                <a:cs typeface="Arial" pitchFamily="34" charset="0"/>
              </a:rPr>
              <a:t>Мгинское</a:t>
            </a:r>
            <a:r>
              <a:rPr lang="ru-RU" sz="1400" dirty="0" smtClean="0">
                <a:latin typeface="Arial" pitchFamily="34" charset="0"/>
                <a:ea typeface="Times New Roman" pitchFamily="18" charset="0"/>
                <a:cs typeface="Arial" pitchFamily="34" charset="0"/>
              </a:rPr>
              <a:t> городское поселение граничат с Кировским, </a:t>
            </a:r>
            <a:r>
              <a:rPr lang="ru-RU" sz="1400" dirty="0" err="1" smtClean="0">
                <a:latin typeface="Arial" pitchFamily="34" charset="0"/>
                <a:ea typeface="Times New Roman" pitchFamily="18" charset="0"/>
                <a:cs typeface="Arial" pitchFamily="34" charset="0"/>
              </a:rPr>
              <a:t>Отрадненским</a:t>
            </a:r>
            <a:r>
              <a:rPr lang="ru-RU" sz="1400" dirty="0" smtClean="0">
                <a:latin typeface="Arial" pitchFamily="34" charset="0"/>
                <a:ea typeface="Times New Roman" pitchFamily="18" charset="0"/>
                <a:cs typeface="Arial" pitchFamily="34" charset="0"/>
              </a:rPr>
              <a:t>, Павловским, </a:t>
            </a:r>
            <a:r>
              <a:rPr lang="ru-RU" sz="1400" dirty="0" err="1" smtClean="0">
                <a:latin typeface="Arial" pitchFamily="34" charset="0"/>
                <a:ea typeface="Times New Roman" pitchFamily="18" charset="0"/>
                <a:cs typeface="Arial" pitchFamily="34" charset="0"/>
              </a:rPr>
              <a:t>Приладожским</a:t>
            </a:r>
            <a:r>
              <a:rPr lang="ru-RU" sz="1400" dirty="0" smtClean="0">
                <a:latin typeface="Arial" pitchFamily="34" charset="0"/>
                <a:ea typeface="Times New Roman" pitchFamily="18" charset="0"/>
                <a:cs typeface="Arial" pitchFamily="34" charset="0"/>
              </a:rPr>
              <a:t> и </a:t>
            </a:r>
            <a:r>
              <a:rPr lang="ru-RU" sz="1400" dirty="0" err="1" smtClean="0">
                <a:latin typeface="Arial" pitchFamily="34" charset="0"/>
                <a:ea typeface="Times New Roman" pitchFamily="18" charset="0"/>
                <a:cs typeface="Arial" pitchFamily="34" charset="0"/>
              </a:rPr>
              <a:t>Назиевским</a:t>
            </a:r>
            <a:r>
              <a:rPr lang="ru-RU" sz="1400" dirty="0" smtClean="0">
                <a:latin typeface="Arial" pitchFamily="34" charset="0"/>
                <a:ea typeface="Times New Roman" pitchFamily="18" charset="0"/>
                <a:cs typeface="Arial" pitchFamily="34" charset="0"/>
              </a:rPr>
              <a:t> городскими поселениями, с Путиловским сельским поселением, с </a:t>
            </a:r>
            <a:r>
              <a:rPr lang="ru-RU" sz="1400" dirty="0" err="1" smtClean="0">
                <a:latin typeface="Arial" pitchFamily="34" charset="0"/>
                <a:ea typeface="Times New Roman" pitchFamily="18" charset="0"/>
                <a:cs typeface="Arial" pitchFamily="34" charset="0"/>
              </a:rPr>
              <a:t>Киришским</a:t>
            </a:r>
            <a:r>
              <a:rPr lang="ru-RU" sz="1400" dirty="0" smtClean="0">
                <a:latin typeface="Arial" pitchFamily="34" charset="0"/>
                <a:ea typeface="Times New Roman" pitchFamily="18" charset="0"/>
                <a:cs typeface="Arial" pitchFamily="34" charset="0"/>
              </a:rPr>
              <a:t> и </a:t>
            </a:r>
            <a:r>
              <a:rPr lang="ru-RU" sz="1400" dirty="0" err="1" smtClean="0">
                <a:latin typeface="Arial" pitchFamily="34" charset="0"/>
                <a:ea typeface="Times New Roman" pitchFamily="18" charset="0"/>
                <a:cs typeface="Arial" pitchFamily="34" charset="0"/>
              </a:rPr>
              <a:t>Тосненским</a:t>
            </a:r>
            <a:r>
              <a:rPr lang="ru-RU" sz="1400" dirty="0" smtClean="0">
                <a:latin typeface="Arial" pitchFamily="34" charset="0"/>
                <a:ea typeface="Times New Roman" pitchFamily="18" charset="0"/>
                <a:cs typeface="Arial" pitchFamily="34" charset="0"/>
              </a:rPr>
              <a:t> муниципальными районами Ленинградской области.</a:t>
            </a:r>
          </a:p>
        </p:txBody>
      </p:sp>
    </p:spTree>
  </p:cSld>
  <p:clrMapOvr>
    <a:masterClrMapping/>
  </p:clrMapOvr>
</p:sld>
</file>

<file path=ppt/theme/theme1.xml><?xml version="1.0" encoding="utf-8"?>
<a:theme xmlns:a="http://schemas.openxmlformats.org/drawingml/2006/main" name="Базис">
  <a:themeElements>
    <a:clrScheme name="Базис">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Базис">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Базис">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TM03457444[[fn=Базис]]</Template>
  <TotalTime>6420</TotalTime>
  <Words>4089</Words>
  <Application>Microsoft Office PowerPoint</Application>
  <PresentationFormat>Экран (4:3)</PresentationFormat>
  <Paragraphs>692</Paragraphs>
  <Slides>26</Slides>
  <Notes>9</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26</vt:i4>
      </vt:variant>
    </vt:vector>
  </HeadingPairs>
  <TitlesOfParts>
    <vt:vector size="34" baseType="lpstr">
      <vt:lpstr>Algerian</vt:lpstr>
      <vt:lpstr>Arial</vt:lpstr>
      <vt:lpstr>Calibri</vt:lpstr>
      <vt:lpstr>Constantia</vt:lpstr>
      <vt:lpstr>Corbel</vt:lpstr>
      <vt:lpstr>Times New Roman</vt:lpstr>
      <vt:lpstr>Wingdings 2</vt:lpstr>
      <vt:lpstr>Базис</vt:lpstr>
      <vt:lpstr>МО Мгинское городское поселение Кировского муниципального района Ленинградской области на 2025 год и на плановый период2026 и 2027 годов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Кировская область</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БЮДЖЕТ ДЛЯ ГРАЖДАН</dc:title>
  <dc:creator>skutina</dc:creator>
  <cp:lastModifiedBy>anton204821@outlook.com</cp:lastModifiedBy>
  <cp:revision>428</cp:revision>
  <dcterms:created xsi:type="dcterms:W3CDTF">2013-11-12T07:49:12Z</dcterms:created>
  <dcterms:modified xsi:type="dcterms:W3CDTF">2025-03-10T11:52:07Z</dcterms:modified>
</cp:coreProperties>
</file>