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charts/chart6.xml" ContentType="application/vnd.openxmlformats-officedocument.drawingml.chart+xml"/>
  <Override PartName="/ppt/drawings/drawing1.xml" ContentType="application/vnd.openxmlformats-officedocument.drawingml.chartshapes+xml"/>
  <Override PartName="/ppt/charts/chart7.xml" ContentType="application/vnd.openxmlformats-officedocument.drawingml.chart+xml"/>
  <Override PartName="/ppt/drawings/drawing2.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52" r:id="rId1"/>
  </p:sldMasterIdLst>
  <p:notesMasterIdLst>
    <p:notesMasterId r:id="rId40"/>
  </p:notesMasterIdLst>
  <p:sldIdLst>
    <p:sldId id="261" r:id="rId2"/>
    <p:sldId id="292" r:id="rId3"/>
    <p:sldId id="293" r:id="rId4"/>
    <p:sldId id="294" r:id="rId5"/>
    <p:sldId id="264" r:id="rId6"/>
    <p:sldId id="265" r:id="rId7"/>
    <p:sldId id="266" r:id="rId8"/>
    <p:sldId id="271" r:id="rId9"/>
    <p:sldId id="268" r:id="rId10"/>
    <p:sldId id="269" r:id="rId11"/>
    <p:sldId id="272" r:id="rId12"/>
    <p:sldId id="273" r:id="rId13"/>
    <p:sldId id="270" r:id="rId14"/>
    <p:sldId id="274" r:id="rId15"/>
    <p:sldId id="283" r:id="rId16"/>
    <p:sldId id="301" r:id="rId17"/>
    <p:sldId id="300" r:id="rId18"/>
    <p:sldId id="282" r:id="rId19"/>
    <p:sldId id="281" r:id="rId20"/>
    <p:sldId id="275" r:id="rId21"/>
    <p:sldId id="279" r:id="rId22"/>
    <p:sldId id="280" r:id="rId23"/>
    <p:sldId id="276" r:id="rId24"/>
    <p:sldId id="277" r:id="rId25"/>
    <p:sldId id="278" r:id="rId26"/>
    <p:sldId id="284" r:id="rId27"/>
    <p:sldId id="285" r:id="rId28"/>
    <p:sldId id="295" r:id="rId29"/>
    <p:sldId id="296" r:id="rId30"/>
    <p:sldId id="297" r:id="rId31"/>
    <p:sldId id="298" r:id="rId32"/>
    <p:sldId id="299" r:id="rId33"/>
    <p:sldId id="286" r:id="rId34"/>
    <p:sldId id="287" r:id="rId35"/>
    <p:sldId id="288" r:id="rId36"/>
    <p:sldId id="289" r:id="rId37"/>
    <p:sldId id="290" r:id="rId38"/>
    <p:sldId id="291" r:id="rId39"/>
  </p:sldIdLst>
  <p:sldSz cx="9144000" cy="6858000" type="screen4x3"/>
  <p:notesSz cx="6858000" cy="9144000"/>
  <p:embeddedFontLst>
    <p:embeddedFont>
      <p:font typeface="Arial CYR" panose="020B0604020202020204" pitchFamily="34" charset="0"/>
      <p:regular r:id="rId41"/>
      <p:bold r:id="rId42"/>
      <p:italic r:id="rId43"/>
      <p:boldItalic r:id="rId44"/>
    </p:embeddedFont>
    <p:embeddedFont>
      <p:font typeface="Batang" panose="020B0604020202020204" charset="-127"/>
      <p:regular r:id="rId45"/>
    </p:embeddedFont>
    <p:embeddedFont>
      <p:font typeface="Calibri" panose="020F0502020204030204" pitchFamily="34" charset="0"/>
      <p:regular r:id="rId46"/>
      <p:bold r:id="rId47"/>
      <p:italic r:id="rId48"/>
      <p:boldItalic r:id="rId49"/>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82831" autoAdjust="0"/>
  </p:normalViewPr>
  <p:slideViewPr>
    <p:cSldViewPr>
      <p:cViewPr varScale="1">
        <p:scale>
          <a:sx n="95" d="100"/>
          <a:sy n="95" d="100"/>
        </p:scale>
        <p:origin x="126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s>
</file>

<file path=ppt/charts/_rels/chart1.xml.rels><?xml version="1.0" encoding="UTF-8" standalone="yes"?>
<Relationships xmlns="http://schemas.openxmlformats.org/package/2006/relationships"><Relationship Id="rId1" Type="http://schemas.openxmlformats.org/officeDocument/2006/relationships/oleObject" Target="&#1050;&#1085;&#1080;&#1075;&#1072;1"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_____Microsoft_Excel4.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_____Microsoft_Excel5.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sz="1600" dirty="0">
                <a:solidFill>
                  <a:srgbClr val="0070C0"/>
                </a:solidFill>
              </a:rPr>
              <a:t>ЗЕМЕЛЬНЫЕ РЕСУРСЫ ПОСЕЛЕНИЯ</a:t>
            </a:r>
          </a:p>
        </c:rich>
      </c:tx>
      <c:layout>
        <c:manualLayout>
          <c:xMode val="edge"/>
          <c:yMode val="edge"/>
          <c:x val="7.652617656388086E-2"/>
          <c:y val="0"/>
        </c:manualLayout>
      </c:layout>
      <c:overlay val="1"/>
    </c:title>
    <c:autoTitleDeleted val="0"/>
    <c:plotArea>
      <c:layout>
        <c:manualLayout>
          <c:layoutTarget val="inner"/>
          <c:xMode val="edge"/>
          <c:yMode val="edge"/>
          <c:x val="0.24024545703005806"/>
          <c:y val="0.22155933827773638"/>
          <c:w val="0.52964296615190642"/>
          <c:h val="0.72285642717896781"/>
        </c:manualLayout>
      </c:layout>
      <c:pieChart>
        <c:varyColors val="1"/>
        <c:ser>
          <c:idx val="0"/>
          <c:order val="0"/>
          <c:explosion val="25"/>
          <c:dPt>
            <c:idx val="0"/>
            <c:bubble3D val="0"/>
            <c:explosion val="57"/>
            <c:spPr>
              <a:solidFill>
                <a:srgbClr val="92D050"/>
              </a:solidFill>
              <a:effectLst>
                <a:innerShdw blurRad="114300">
                  <a:prstClr val="black"/>
                </a:innerShdw>
              </a:effectLst>
            </c:spPr>
            <c:extLst>
              <c:ext xmlns:c16="http://schemas.microsoft.com/office/drawing/2014/chart" uri="{C3380CC4-5D6E-409C-BE32-E72D297353CC}">
                <c16:uniqueId val="{00000001-7367-4463-BC6B-BB2D379CCE9E}"/>
              </c:ext>
            </c:extLst>
          </c:dPt>
          <c:dPt>
            <c:idx val="1"/>
            <c:bubble3D val="0"/>
            <c:explosion val="0"/>
            <c:spPr>
              <a:solidFill>
                <a:srgbClr val="FF0000"/>
              </a:solidFill>
            </c:spPr>
            <c:extLst>
              <c:ext xmlns:c16="http://schemas.microsoft.com/office/drawing/2014/chart" uri="{C3380CC4-5D6E-409C-BE32-E72D297353CC}">
                <c16:uniqueId val="{00000003-7367-4463-BC6B-BB2D379CCE9E}"/>
              </c:ext>
            </c:extLst>
          </c:dPt>
          <c:dLbls>
            <c:dLbl>
              <c:idx val="0"/>
              <c:layout>
                <c:manualLayout>
                  <c:x val="0.2549780656693319"/>
                  <c:y val="-0.24948105553195937"/>
                </c:manualLayout>
              </c:layout>
              <c:tx>
                <c:rich>
                  <a:bodyPr/>
                  <a:lstStyle/>
                  <a:p>
                    <a:r>
                      <a:rPr lang="ru-RU"/>
                      <a:t>97,85 % - прочие земли</a:t>
                    </a:r>
                  </a:p>
                </c:rich>
              </c:tx>
              <c:dLblPos val="bestFit"/>
              <c:showLegendKey val="1"/>
              <c:showVal val="1"/>
              <c:showCatName val="1"/>
              <c:showSerName val="1"/>
              <c:showPercent val="1"/>
              <c:showBubbleSize val="1"/>
              <c:extLst>
                <c:ext xmlns:c15="http://schemas.microsoft.com/office/drawing/2012/chart" uri="{CE6537A1-D6FC-4f65-9D91-7224C49458BB}">
                  <c15:layout/>
                </c:ext>
                <c:ext xmlns:c16="http://schemas.microsoft.com/office/drawing/2014/chart" uri="{C3380CC4-5D6E-409C-BE32-E72D297353CC}">
                  <c16:uniqueId val="{00000001-7367-4463-BC6B-BB2D379CCE9E}"/>
                </c:ext>
              </c:extLst>
            </c:dLbl>
            <c:dLbl>
              <c:idx val="1"/>
              <c:layout>
                <c:manualLayout>
                  <c:x val="-0.31669143713255782"/>
                  <c:y val="0.34190109016455977"/>
                </c:manualLayout>
              </c:layout>
              <c:tx>
                <c:rich>
                  <a:bodyPr/>
                  <a:lstStyle/>
                  <a:p>
                    <a:r>
                      <a:rPr lang="ru-RU"/>
                      <a:t>2,15 %  -</a:t>
                    </a:r>
                    <a:r>
                      <a:rPr lang="ru-RU" baseline="0"/>
                      <a:t> земли населенных пунктов</a:t>
                    </a:r>
                    <a:endParaRPr lang="ru-RU"/>
                  </a:p>
                </c:rich>
              </c:tx>
              <c:dLblPos val="bestFit"/>
              <c:showLegendKey val="1"/>
              <c:showVal val="1"/>
              <c:showCatName val="1"/>
              <c:showSerName val="1"/>
              <c:showPercent val="1"/>
              <c:showBubbleSize val="1"/>
              <c:extLst>
                <c:ext xmlns:c15="http://schemas.microsoft.com/office/drawing/2012/chart" uri="{CE6537A1-D6FC-4f65-9D91-7224C49458BB}">
                  <c15:layout/>
                </c:ext>
                <c:ext xmlns:c16="http://schemas.microsoft.com/office/drawing/2014/chart" uri="{C3380CC4-5D6E-409C-BE32-E72D297353CC}">
                  <c16:uniqueId val="{00000003-7367-4463-BC6B-BB2D379CCE9E}"/>
                </c:ext>
              </c:extLst>
            </c:dLbl>
            <c:spPr>
              <a:noFill/>
              <a:ln>
                <a:noFill/>
              </a:ln>
              <a:effectLst/>
            </c:spPr>
            <c:dLblPos val="outEnd"/>
            <c:showLegendKey val="1"/>
            <c:showVal val="1"/>
            <c:showCatName val="1"/>
            <c:showSerName val="1"/>
            <c:showPercent val="1"/>
            <c:showBubbleSize val="1"/>
            <c:showLeaderLines val="1"/>
            <c:extLst>
              <c:ext xmlns:c15="http://schemas.microsoft.com/office/drawing/2012/chart" uri="{CE6537A1-D6FC-4f65-9D91-7224C49458BB}"/>
            </c:extLst>
          </c:dLbls>
          <c:val>
            <c:numRef>
              <c:f>Лист1!$A$2:$A$3</c:f>
              <c:numCache>
                <c:formatCode>General</c:formatCode>
                <c:ptCount val="2"/>
                <c:pt idx="0">
                  <c:v>97.85</c:v>
                </c:pt>
                <c:pt idx="1">
                  <c:v>2.15</c:v>
                </c:pt>
              </c:numCache>
            </c:numRef>
          </c:val>
          <c:extLst>
            <c:ext xmlns:c16="http://schemas.microsoft.com/office/drawing/2014/chart" uri="{C3380CC4-5D6E-409C-BE32-E72D297353CC}">
              <c16:uniqueId val="{00000004-7367-4463-BC6B-BB2D379CCE9E}"/>
            </c:ext>
          </c:extLst>
        </c:ser>
        <c:dLbls>
          <c:showLegendKey val="1"/>
          <c:showVal val="1"/>
          <c:showCatName val="1"/>
          <c:showSerName val="1"/>
          <c:showPercent val="1"/>
          <c:showBubbleSize val="1"/>
          <c:showLeaderLines val="1"/>
        </c:dLbls>
        <c:firstSliceAng val="0"/>
      </c:pieChart>
    </c:plotArea>
    <c:plotVisOnly val="1"/>
    <c:dispBlanksAs val="zero"/>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dLbls>
            <c:dLbl>
              <c:idx val="0"/>
              <c:layout/>
              <c:tx>
                <c:rich>
                  <a:bodyPr/>
                  <a:lstStyle/>
                  <a:p>
                    <a:r>
                      <a:rPr lang="en-US" dirty="0" smtClean="0"/>
                      <a:t>32,3</a:t>
                    </a:r>
                  </a:p>
                  <a:p>
                    <a:endParaRPr lang="en-US" dirty="0"/>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64C6-4570-8130-7AA1174D0FC4}"/>
                </c:ext>
              </c:extLst>
            </c:dLbl>
            <c:dLbl>
              <c:idx val="1"/>
              <c:layout/>
              <c:tx>
                <c:rich>
                  <a:bodyPr/>
                  <a:lstStyle/>
                  <a:p>
                    <a:r>
                      <a:rPr lang="en-US" dirty="0" smtClean="0"/>
                      <a:t>17,6</a:t>
                    </a:r>
                    <a:endParaRPr lang="en-US" dirty="0"/>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64C6-4570-8130-7AA1174D0FC4}"/>
                </c:ext>
              </c:extLst>
            </c:dLbl>
            <c:dLbl>
              <c:idx val="2"/>
              <c:layout/>
              <c:tx>
                <c:rich>
                  <a:bodyPr/>
                  <a:lstStyle/>
                  <a:p>
                    <a:r>
                      <a:rPr lang="en-US" dirty="0" smtClean="0"/>
                      <a:t>50,1</a:t>
                    </a:r>
                    <a:endParaRPr lang="en-US" dirty="0"/>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64C6-4570-8130-7AA1174D0FC4}"/>
                </c:ext>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Лист1!$A$2:$A$5</c:f>
              <c:strCache>
                <c:ptCount val="3"/>
                <c:pt idx="0">
                  <c:v>Налоговые доходы</c:v>
                </c:pt>
                <c:pt idx="1">
                  <c:v>Неналоговые доходы</c:v>
                </c:pt>
                <c:pt idx="2">
                  <c:v>Безвозмездные поступления</c:v>
                </c:pt>
              </c:strCache>
            </c:strRef>
          </c:cat>
          <c:val>
            <c:numRef>
              <c:f>Лист1!$B$2:$B$5</c:f>
              <c:numCache>
                <c:formatCode>General</c:formatCode>
                <c:ptCount val="4"/>
                <c:pt idx="0">
                  <c:v>32.300000000000004</c:v>
                </c:pt>
                <c:pt idx="1">
                  <c:v>17.600000000000001</c:v>
                </c:pt>
                <c:pt idx="2">
                  <c:v>50.1</c:v>
                </c:pt>
              </c:numCache>
            </c:numRef>
          </c:val>
          <c:extLst>
            <c:ext xmlns:c16="http://schemas.microsoft.com/office/drawing/2014/chart" uri="{C3380CC4-5D6E-409C-BE32-E72D297353CC}">
              <c16:uniqueId val="{00000003-64C6-4570-8130-7AA1174D0FC4}"/>
            </c:ext>
          </c:extLst>
        </c:ser>
        <c:dLbls>
          <c:showLegendKey val="0"/>
          <c:showVal val="1"/>
          <c:showCatName val="1"/>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2019 год</a:t>
            </a:r>
            <a:endParaRPr lang="ru-RU" dirty="0"/>
          </a:p>
        </c:rich>
      </c:tx>
      <c:layout/>
      <c:overlay val="0"/>
    </c:title>
    <c:autoTitleDeleted val="0"/>
    <c:plotArea>
      <c:layout>
        <c:manualLayout>
          <c:layoutTarget val="inner"/>
          <c:xMode val="edge"/>
          <c:yMode val="edge"/>
          <c:x val="0.54438774479603047"/>
          <c:y val="0"/>
          <c:w val="0.45561225520396731"/>
          <c:h val="0.53703060771025446"/>
        </c:manualLayout>
      </c:layout>
      <c:doughnutChart>
        <c:varyColors val="1"/>
        <c:dLbls>
          <c:showLegendKey val="0"/>
          <c:showVal val="0"/>
          <c:showCatName val="1"/>
          <c:showSerName val="0"/>
          <c:showPercent val="1"/>
          <c:showBubbleSize val="0"/>
          <c:showLeaderLines val="0"/>
        </c:dLbls>
        <c:firstSliceAng val="0"/>
        <c:holeSize val="50"/>
      </c:doughnutChart>
    </c:plotArea>
    <c:plotVisOnly val="1"/>
    <c:dispBlanksAs val="gap"/>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Лист1!$A$2:$A$5</c:f>
              <c:strCache>
                <c:ptCount val="3"/>
                <c:pt idx="0">
                  <c:v>Налоговые доходы</c:v>
                </c:pt>
                <c:pt idx="1">
                  <c:v>Неналоговые доходы</c:v>
                </c:pt>
                <c:pt idx="2">
                  <c:v>Безвозмездные поступления</c:v>
                </c:pt>
              </c:strCache>
            </c:strRef>
          </c:cat>
          <c:val>
            <c:numRef>
              <c:f>Лист1!$B$2:$B$5</c:f>
              <c:numCache>
                <c:formatCode>General</c:formatCode>
                <c:ptCount val="4"/>
                <c:pt idx="0">
                  <c:v>28.1</c:v>
                </c:pt>
                <c:pt idx="1">
                  <c:v>19.7</c:v>
                </c:pt>
                <c:pt idx="2">
                  <c:v>52.2</c:v>
                </c:pt>
              </c:numCache>
            </c:numRef>
          </c:val>
          <c:extLst>
            <c:ext xmlns:c16="http://schemas.microsoft.com/office/drawing/2014/chart" uri="{C3380CC4-5D6E-409C-BE32-E72D297353CC}">
              <c16:uniqueId val="{00000000-AAA8-41F3-8E17-FEC027E78FEC}"/>
            </c:ext>
          </c:extLst>
        </c:ser>
        <c:dLbls>
          <c:showLegendKey val="0"/>
          <c:showVal val="0"/>
          <c:showCatName val="0"/>
          <c:showSerName val="0"/>
          <c:showPercent val="0"/>
          <c:showBubbleSize val="0"/>
          <c:showLeaderLines val="1"/>
        </c:dLbls>
        <c:firstSliceAng val="0"/>
        <c:holeSize val="50"/>
      </c:doughnutChart>
    </c:plotArea>
    <c:legend>
      <c:legendPos val="b"/>
      <c:legendEntry>
        <c:idx val="3"/>
        <c:delete val="1"/>
      </c:legendEntry>
      <c:layout>
        <c:manualLayout>
          <c:xMode val="edge"/>
          <c:yMode val="edge"/>
          <c:x val="6.9256193756249404E-2"/>
          <c:y val="0.66052802309177583"/>
          <c:w val="0.78485798204961355"/>
          <c:h val="0.33868904503273312"/>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6.6555104988334703E-4"/>
          <c:y val="0.14793656647969386"/>
          <c:w val="0.54071191163944765"/>
          <c:h val="0.79324842459364975"/>
        </c:manualLayout>
      </c:layout>
      <c:pie3DChart>
        <c:varyColors val="1"/>
        <c:ser>
          <c:idx val="0"/>
          <c:order val="0"/>
          <c:tx>
            <c:strRef>
              <c:f>Лист1!$B$1</c:f>
              <c:strCache>
                <c:ptCount val="1"/>
                <c:pt idx="0">
                  <c:v>Продажи</c:v>
                </c:pt>
              </c:strCache>
            </c:strRef>
          </c:tx>
          <c:explosion val="25"/>
          <c:dLbls>
            <c:dLbl>
              <c:idx val="0"/>
              <c:layout/>
              <c:tx>
                <c:rich>
                  <a:bodyPr/>
                  <a:lstStyle/>
                  <a:p>
                    <a:r>
                      <a:rPr lang="en-US" dirty="0" smtClean="0"/>
                      <a:t>10,4%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E36C-4058-9A7C-408A2A5C473D}"/>
                </c:ext>
              </c:extLst>
            </c:dLbl>
            <c:dLbl>
              <c:idx val="1"/>
              <c:layout>
                <c:manualLayout>
                  <c:x val="-5.1474488945672713E-2"/>
                  <c:y val="-8.1087566497779345E-2"/>
                </c:manualLayout>
              </c:layout>
              <c:tx>
                <c:rich>
                  <a:bodyPr/>
                  <a:lstStyle/>
                  <a:p>
                    <a:r>
                      <a:rPr lang="en-US" dirty="0" smtClean="0"/>
                      <a:t>2,4%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E36C-4058-9A7C-408A2A5C473D}"/>
                </c:ext>
              </c:extLst>
            </c:dLbl>
            <c:dLbl>
              <c:idx val="2"/>
              <c:layout/>
              <c:tx>
                <c:rich>
                  <a:bodyPr/>
                  <a:lstStyle/>
                  <a:p>
                    <a:r>
                      <a:rPr lang="en-US" dirty="0" smtClean="0"/>
                      <a:t>3,3%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E36C-4058-9A7C-408A2A5C473D}"/>
                </c:ext>
              </c:extLst>
            </c:dLbl>
            <c:dLbl>
              <c:idx val="3"/>
              <c:layout/>
              <c:tx>
                <c:rich>
                  <a:bodyPr/>
                  <a:lstStyle/>
                  <a:p>
                    <a:r>
                      <a:rPr lang="en-US" dirty="0" smtClean="0"/>
                      <a:t>12%</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E36C-4058-9A7C-408A2A5C473D}"/>
                </c:ext>
              </c:extLst>
            </c:dLbl>
            <c:dLbl>
              <c:idx val="4"/>
              <c:layout/>
              <c:tx>
                <c:rich>
                  <a:bodyPr/>
                  <a:lstStyle/>
                  <a:p>
                    <a:r>
                      <a:rPr lang="en-US" dirty="0" smtClean="0"/>
                      <a:t>7,6%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E36C-4058-9A7C-408A2A5C473D}"/>
                </c:ext>
              </c:extLst>
            </c:dLbl>
            <c:dLbl>
              <c:idx val="5"/>
              <c:layout/>
              <c:tx>
                <c:rich>
                  <a:bodyPr/>
                  <a:lstStyle/>
                  <a:p>
                    <a:r>
                      <a:rPr lang="en-US" dirty="0" smtClean="0"/>
                      <a:t>1,1%</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E36C-4058-9A7C-408A2A5C473D}"/>
                </c:ext>
              </c:extLst>
            </c:dLbl>
            <c:dLbl>
              <c:idx val="6"/>
              <c:layout/>
              <c:tx>
                <c:rich>
                  <a:bodyPr/>
                  <a:lstStyle/>
                  <a:p>
                    <a:r>
                      <a:rPr lang="en-US" dirty="0" smtClean="0"/>
                      <a:t>10,3%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E36C-4058-9A7C-408A2A5C473D}"/>
                </c:ext>
              </c:extLst>
            </c:dLbl>
            <c:dLbl>
              <c:idx val="7"/>
              <c:layout/>
              <c:tx>
                <c:rich>
                  <a:bodyPr/>
                  <a:lstStyle/>
                  <a:p>
                    <a:r>
                      <a:rPr lang="en-US" dirty="0" smtClean="0"/>
                      <a:t>0,5%</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E36C-4058-9A7C-408A2A5C473D}"/>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Лист1!$A$2:$A$13</c:f>
              <c:strCache>
                <c:ptCount val="8"/>
                <c:pt idx="0">
                  <c:v>Налог на доходы физических лиц</c:v>
                </c:pt>
                <c:pt idx="1">
                  <c:v>Акцизы</c:v>
                </c:pt>
                <c:pt idx="2">
                  <c:v>Налог на имущество физических лиц</c:v>
                </c:pt>
                <c:pt idx="3">
                  <c:v>Земельный налог </c:v>
                </c:pt>
                <c:pt idx="4">
                  <c:v>Доходы от использования имущества</c:v>
                </c:pt>
                <c:pt idx="5">
                  <c:v>Доходы от оказания платных услуг и компенсации затрат государства</c:v>
                </c:pt>
                <c:pt idx="6">
                  <c:v>Доходы от продажи материальных и нематериальных активов </c:v>
                </c:pt>
                <c:pt idx="7">
                  <c:v>Штрафы</c:v>
                </c:pt>
              </c:strCache>
            </c:strRef>
          </c:cat>
          <c:val>
            <c:numRef>
              <c:f>Лист1!$B$2:$B$13</c:f>
              <c:numCache>
                <c:formatCode>General</c:formatCode>
                <c:ptCount val="12"/>
                <c:pt idx="0">
                  <c:v>10.4</c:v>
                </c:pt>
                <c:pt idx="1">
                  <c:v>2.4</c:v>
                </c:pt>
                <c:pt idx="2">
                  <c:v>3.3</c:v>
                </c:pt>
                <c:pt idx="3">
                  <c:v>12</c:v>
                </c:pt>
                <c:pt idx="4">
                  <c:v>7.6</c:v>
                </c:pt>
                <c:pt idx="5">
                  <c:v>1.1000000000000001</c:v>
                </c:pt>
                <c:pt idx="6">
                  <c:v>10.3</c:v>
                </c:pt>
                <c:pt idx="7">
                  <c:v>0.5</c:v>
                </c:pt>
              </c:numCache>
            </c:numRef>
          </c:val>
          <c:extLst>
            <c:ext xmlns:c16="http://schemas.microsoft.com/office/drawing/2014/chart" uri="{C3380CC4-5D6E-409C-BE32-E72D297353CC}">
              <c16:uniqueId val="{00000008-E36C-4058-9A7C-408A2A5C473D}"/>
            </c:ext>
          </c:extLst>
        </c:ser>
        <c:dLbls>
          <c:showLegendKey val="0"/>
          <c:showVal val="0"/>
          <c:showCatName val="0"/>
          <c:showSerName val="0"/>
          <c:showPercent val="0"/>
          <c:showBubbleSize val="0"/>
          <c:showLeaderLines val="1"/>
        </c:dLbls>
      </c:pie3DChart>
    </c:plotArea>
    <c:legend>
      <c:legendPos val="r"/>
      <c:legendEntry>
        <c:idx val="8"/>
        <c:delete val="1"/>
      </c:legendEntry>
      <c:legendEntry>
        <c:idx val="9"/>
        <c:delete val="1"/>
      </c:legendEntry>
      <c:legendEntry>
        <c:idx val="10"/>
        <c:delete val="1"/>
      </c:legendEntry>
      <c:layout>
        <c:manualLayout>
          <c:xMode val="edge"/>
          <c:yMode val="edge"/>
          <c:x val="0.57338953079287491"/>
          <c:y val="0.13883793273615591"/>
          <c:w val="0.42661046920712625"/>
          <c:h val="0.675829946543412"/>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2023 год</a:t>
            </a:r>
            <a:endParaRPr lang="ru-RU" dirty="0"/>
          </a:p>
        </c:rich>
      </c:tx>
      <c:layout/>
      <c:overlay val="0"/>
    </c:title>
    <c:autoTitleDeleted val="0"/>
    <c:plotArea>
      <c:layout>
        <c:manualLayout>
          <c:layoutTarget val="inner"/>
          <c:xMode val="edge"/>
          <c:yMode val="edge"/>
          <c:x val="0"/>
          <c:y val="0.11521289301188756"/>
          <c:w val="0.74553007484764933"/>
          <c:h val="0.77420430849563771"/>
        </c:manualLayout>
      </c:layout>
      <c:doughnutChart>
        <c:varyColors val="1"/>
        <c:ser>
          <c:idx val="0"/>
          <c:order val="0"/>
          <c:tx>
            <c:strRef>
              <c:f>Лист1!$B$1</c:f>
              <c:strCache>
                <c:ptCount val="1"/>
                <c:pt idx="0">
                  <c:v>Продажи</c:v>
                </c:pt>
              </c:strCache>
            </c:strRef>
          </c:tx>
          <c:dLbls>
            <c:dLbl>
              <c:idx val="0"/>
              <c:layout/>
              <c:tx>
                <c:rich>
                  <a:bodyPr/>
                  <a:lstStyle/>
                  <a:p>
                    <a:r>
                      <a:rPr lang="en-US" dirty="0" smtClean="0"/>
                      <a:t>17,9%</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9F0-48DE-AD92-BF17F7D51730}"/>
                </c:ext>
              </c:extLst>
            </c:dLbl>
            <c:dLbl>
              <c:idx val="1"/>
              <c:layout>
                <c:manualLayout>
                  <c:x val="8.5723483353756208E-2"/>
                  <c:y val="-0.14802447545510841"/>
                </c:manualLayout>
              </c:layout>
              <c:tx>
                <c:rich>
                  <a:bodyPr/>
                  <a:lstStyle/>
                  <a:p>
                    <a:r>
                      <a:rPr lang="en-US" dirty="0" smtClean="0"/>
                      <a:t>0,4%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9F0-48DE-AD92-BF17F7D51730}"/>
                </c:ext>
              </c:extLst>
            </c:dLbl>
            <c:dLbl>
              <c:idx val="2"/>
              <c:layout>
                <c:manualLayout>
                  <c:x val="0.21101165133232319"/>
                  <c:y val="-0.15117367911501867"/>
                </c:manualLayout>
              </c:layout>
              <c:tx>
                <c:rich>
                  <a:bodyPr/>
                  <a:lstStyle/>
                  <a:p>
                    <a:r>
                      <a:rPr lang="en-US" dirty="0" smtClean="0"/>
                      <a:t>0,5%</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9F0-48DE-AD92-BF17F7D51730}"/>
                </c:ext>
              </c:extLst>
            </c:dLbl>
            <c:dLbl>
              <c:idx val="3"/>
              <c:layout/>
              <c:tx>
                <c:rich>
                  <a:bodyPr/>
                  <a:lstStyle/>
                  <a:p>
                    <a:r>
                      <a:rPr lang="en-US" dirty="0" smtClean="0"/>
                      <a:t>16,1%</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9F0-48DE-AD92-BF17F7D51730}"/>
                </c:ext>
              </c:extLst>
            </c:dLbl>
            <c:dLbl>
              <c:idx val="4"/>
              <c:layout/>
              <c:tx>
                <c:rich>
                  <a:bodyPr/>
                  <a:lstStyle/>
                  <a:p>
                    <a:r>
                      <a:rPr lang="en-US" dirty="0" smtClean="0"/>
                      <a:t>42,3%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9F0-48DE-AD92-BF17F7D51730}"/>
                </c:ext>
              </c:extLst>
            </c:dLbl>
            <c:dLbl>
              <c:idx val="5"/>
              <c:layout/>
              <c:tx>
                <c:rich>
                  <a:bodyPr/>
                  <a:lstStyle/>
                  <a:p>
                    <a:r>
                      <a:rPr lang="en-US" dirty="0" smtClean="0"/>
                      <a:t>20,6%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79F0-48DE-AD92-BF17F7D51730}"/>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Лист1!$A$2:$A$8</c:f>
              <c:strCache>
                <c:ptCount val="6"/>
                <c:pt idx="0">
                  <c:v>общегосударственные</c:v>
                </c:pt>
                <c:pt idx="1">
                  <c:v>нац.обор</c:v>
                </c:pt>
                <c:pt idx="2">
                  <c:v>нацбезоп и прав. </c:v>
                </c:pt>
                <c:pt idx="3">
                  <c:v>нац.эконом</c:v>
                </c:pt>
                <c:pt idx="4">
                  <c:v>жкх</c:v>
                </c:pt>
                <c:pt idx="5">
                  <c:v>культ</c:v>
                </c:pt>
              </c:strCache>
            </c:strRef>
          </c:cat>
          <c:val>
            <c:numRef>
              <c:f>Лист1!$B$2:$B$8</c:f>
              <c:numCache>
                <c:formatCode>General</c:formatCode>
                <c:ptCount val="7"/>
                <c:pt idx="0">
                  <c:v>17.899999999999999</c:v>
                </c:pt>
                <c:pt idx="1">
                  <c:v>0.4</c:v>
                </c:pt>
                <c:pt idx="2">
                  <c:v>0.5</c:v>
                </c:pt>
                <c:pt idx="3">
                  <c:v>16.100000000000001</c:v>
                </c:pt>
                <c:pt idx="4">
                  <c:v>42.3</c:v>
                </c:pt>
                <c:pt idx="5">
                  <c:v>20.6</c:v>
                </c:pt>
              </c:numCache>
            </c:numRef>
          </c:val>
          <c:extLst>
            <c:ext xmlns:c16="http://schemas.microsoft.com/office/drawing/2014/chart" uri="{C3380CC4-5D6E-409C-BE32-E72D297353CC}">
              <c16:uniqueId val="{00000006-79F0-48DE-AD92-BF17F7D51730}"/>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ru-RU"/>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smtClean="0"/>
              <a:t>2024 год</a:t>
            </a:r>
            <a:endParaRPr lang="ru-RU" dirty="0"/>
          </a:p>
        </c:rich>
      </c:tx>
      <c:layout>
        <c:manualLayout>
          <c:xMode val="edge"/>
          <c:yMode val="edge"/>
          <c:x val="2.765807360435741E-2"/>
          <c:y val="0.12193432554133229"/>
        </c:manualLayout>
      </c:layout>
      <c:overlay val="0"/>
    </c:title>
    <c:autoTitleDeleted val="0"/>
    <c:plotArea>
      <c:layout>
        <c:manualLayout>
          <c:layoutTarget val="inner"/>
          <c:xMode val="edge"/>
          <c:yMode val="edge"/>
          <c:x val="0"/>
          <c:y val="0.21242738617110055"/>
          <c:w val="0.51340200091727517"/>
          <c:h val="0.48469495468359175"/>
        </c:manualLayout>
      </c:layout>
      <c:doughnutChart>
        <c:varyColors val="1"/>
        <c:ser>
          <c:idx val="0"/>
          <c:order val="0"/>
          <c:tx>
            <c:strRef>
              <c:f>Лист1!$B$1</c:f>
              <c:strCache>
                <c:ptCount val="1"/>
                <c:pt idx="0">
                  <c:v>Продажи</c:v>
                </c:pt>
              </c:strCache>
            </c:strRef>
          </c:tx>
          <c:dLbls>
            <c:dLbl>
              <c:idx val="0"/>
              <c:layout>
                <c:manualLayout>
                  <c:x val="6.7834343192637132E-3"/>
                  <c:y val="-3.8424817793077486E-2"/>
                </c:manualLayout>
              </c:layout>
              <c:tx>
                <c:rich>
                  <a:bodyPr/>
                  <a:lstStyle/>
                  <a:p>
                    <a:r>
                      <a:rPr lang="en-US" dirty="0" smtClean="0"/>
                      <a:t>14,8%</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ABE-4667-A507-7455C7AA043F}"/>
                </c:ext>
              </c:extLst>
            </c:dLbl>
            <c:dLbl>
              <c:idx val="2"/>
              <c:layout>
                <c:manualLayout>
                  <c:x val="7.6878922284988271E-2"/>
                  <c:y val="-8.9657908183847626E-2"/>
                </c:manualLayout>
              </c:layout>
              <c:tx>
                <c:rich>
                  <a:bodyPr/>
                  <a:lstStyle/>
                  <a:p>
                    <a:r>
                      <a:rPr lang="en-US" dirty="0" smtClean="0"/>
                      <a:t>0,3%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ABE-4667-A507-7455C7AA043F}"/>
                </c:ext>
              </c:extLst>
            </c:dLbl>
            <c:dLbl>
              <c:idx val="3"/>
              <c:layout/>
              <c:tx>
                <c:rich>
                  <a:bodyPr/>
                  <a:lstStyle/>
                  <a:p>
                    <a:r>
                      <a:rPr lang="en-US" dirty="0" smtClean="0"/>
                      <a:t>11,8%</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ABE-4667-A507-7455C7AA043F}"/>
                </c:ext>
              </c:extLst>
            </c:dLbl>
            <c:dLbl>
              <c:idx val="4"/>
              <c:layout/>
              <c:tx>
                <c:rich>
                  <a:bodyPr/>
                  <a:lstStyle/>
                  <a:p>
                    <a:r>
                      <a:rPr lang="en-US" dirty="0" smtClean="0"/>
                      <a:t>48,8%</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ABE-4667-A507-7455C7AA043F}"/>
                </c:ext>
              </c:extLst>
            </c:dLbl>
            <c:dLbl>
              <c:idx val="5"/>
              <c:layout>
                <c:manualLayout>
                  <c:x val="-1.8089158184703125E-2"/>
                  <c:y val="6.4041362988462467E-3"/>
                </c:manualLayout>
              </c:layout>
              <c:tx>
                <c:rich>
                  <a:bodyPr/>
                  <a:lstStyle/>
                  <a:p>
                    <a:r>
                      <a:rPr lang="en-US" dirty="0" smtClean="0"/>
                      <a:t>21,7%</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ABE-4667-A507-7455C7AA043F}"/>
                </c:ext>
              </c:extLst>
            </c:dLbl>
            <c:dLbl>
              <c:idx val="7"/>
              <c:layout>
                <c:manualLayout>
                  <c:x val="-8.1401211831163667E-2"/>
                  <c:y val="-4.2694241992308445E-3"/>
                </c:manualLayout>
              </c:layout>
              <c:tx>
                <c:rich>
                  <a:bodyPr/>
                  <a:lstStyle/>
                  <a:p>
                    <a:r>
                      <a:rPr lang="en-US" dirty="0" smtClean="0"/>
                      <a:t>16,1</a:t>
                    </a:r>
                    <a:r>
                      <a:rPr lang="ru-RU"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ABE-4667-A507-7455C7AA043F}"/>
                </c:ext>
              </c:extLst>
            </c:dLbl>
            <c:dLbl>
              <c:idx val="9"/>
              <c:layout>
                <c:manualLayout>
                  <c:x val="2.4872592503966812E-2"/>
                  <c:y val="-0.11313974127961736"/>
                </c:manualLayout>
              </c:layout>
              <c:tx>
                <c:rich>
                  <a:bodyPr/>
                  <a:lstStyle/>
                  <a:p>
                    <a:r>
                      <a:rPr lang="en-US" dirty="0" smtClean="0"/>
                      <a:t>1,1</a:t>
                    </a:r>
                    <a:r>
                      <a:rPr lang="ru-RU"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ABE-4667-A507-7455C7AA043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Лист1!$A$2:$A$7</c:f>
              <c:strCache>
                <c:ptCount val="6"/>
                <c:pt idx="0">
                  <c:v>Общегосударственные вопросы</c:v>
                </c:pt>
                <c:pt idx="1">
                  <c:v>Национальная оборона</c:v>
                </c:pt>
                <c:pt idx="2">
                  <c:v>Национальная безопасность и правоохранительная деятельность</c:v>
                </c:pt>
                <c:pt idx="3">
                  <c:v>Национальная экономика</c:v>
                </c:pt>
                <c:pt idx="4">
                  <c:v>ЖКХ</c:v>
                </c:pt>
                <c:pt idx="5">
                  <c:v>Культура</c:v>
                </c:pt>
              </c:strCache>
            </c:strRef>
          </c:cat>
          <c:val>
            <c:numRef>
              <c:f>Лист1!$B$2:$B$7</c:f>
              <c:numCache>
                <c:formatCode>General</c:formatCode>
                <c:ptCount val="6"/>
                <c:pt idx="0" formatCode="#,##0.00">
                  <c:v>14.8</c:v>
                </c:pt>
                <c:pt idx="1">
                  <c:v>0.3</c:v>
                </c:pt>
                <c:pt idx="2">
                  <c:v>0.5</c:v>
                </c:pt>
                <c:pt idx="3">
                  <c:v>11.8</c:v>
                </c:pt>
                <c:pt idx="4">
                  <c:v>48.8</c:v>
                </c:pt>
                <c:pt idx="5">
                  <c:v>21.7</c:v>
                </c:pt>
              </c:numCache>
            </c:numRef>
          </c:val>
          <c:extLst>
            <c:ext xmlns:c16="http://schemas.microsoft.com/office/drawing/2014/chart" uri="{C3380CC4-5D6E-409C-BE32-E72D297353CC}">
              <c16:uniqueId val="{00000007-7ABE-4667-A507-7455C7AA043F}"/>
            </c:ext>
          </c:extLst>
        </c:ser>
        <c:dLbls>
          <c:showLegendKey val="0"/>
          <c:showVal val="0"/>
          <c:showCatName val="0"/>
          <c:showSerName val="0"/>
          <c:showPercent val="0"/>
          <c:showBubbleSize val="0"/>
          <c:showLeaderLines val="1"/>
        </c:dLbls>
        <c:firstSliceAng val="0"/>
        <c:holeSize val="50"/>
      </c:doughnutChart>
    </c:plotArea>
    <c:legend>
      <c:legendPos val="r"/>
      <c:legendEntry>
        <c:idx val="0"/>
        <c:txPr>
          <a:bodyPr/>
          <a:lstStyle/>
          <a:p>
            <a:pPr>
              <a:defRPr sz="1400" b="1"/>
            </a:pPr>
            <a:endParaRPr lang="ru-RU"/>
          </a:p>
        </c:txPr>
      </c:legendEntry>
      <c:legendEntry>
        <c:idx val="1"/>
        <c:txPr>
          <a:bodyPr/>
          <a:lstStyle/>
          <a:p>
            <a:pPr>
              <a:defRPr sz="1400" b="1"/>
            </a:pPr>
            <a:endParaRPr lang="ru-RU"/>
          </a:p>
        </c:txPr>
      </c:legendEntry>
      <c:legendEntry>
        <c:idx val="2"/>
        <c:txPr>
          <a:bodyPr/>
          <a:lstStyle/>
          <a:p>
            <a:pPr>
              <a:defRPr sz="1400" b="1"/>
            </a:pPr>
            <a:endParaRPr lang="ru-RU"/>
          </a:p>
        </c:txPr>
      </c:legendEntry>
      <c:legendEntry>
        <c:idx val="3"/>
        <c:txPr>
          <a:bodyPr/>
          <a:lstStyle/>
          <a:p>
            <a:pPr>
              <a:defRPr sz="1400" b="1"/>
            </a:pPr>
            <a:endParaRPr lang="ru-RU"/>
          </a:p>
        </c:txPr>
      </c:legendEntry>
      <c:legendEntry>
        <c:idx val="4"/>
        <c:txPr>
          <a:bodyPr/>
          <a:lstStyle/>
          <a:p>
            <a:pPr>
              <a:defRPr b="1"/>
            </a:pPr>
            <a:endParaRPr lang="ru-RU"/>
          </a:p>
        </c:txPr>
      </c:legendEntry>
      <c:legendEntry>
        <c:idx val="5"/>
        <c:txPr>
          <a:bodyPr/>
          <a:lstStyle/>
          <a:p>
            <a:pPr>
              <a:defRPr sz="1400" b="1"/>
            </a:pPr>
            <a:endParaRPr lang="ru-RU"/>
          </a:p>
        </c:txPr>
      </c:legendEntry>
      <c:layout>
        <c:manualLayout>
          <c:xMode val="edge"/>
          <c:yMode val="edge"/>
          <c:x val="0.52582494395209645"/>
          <c:y val="0"/>
          <c:w val="0.47191392796633708"/>
          <c:h val="1"/>
        </c:manualLayout>
      </c:layout>
      <c:overlay val="0"/>
    </c:legend>
    <c:plotVisOnly val="1"/>
    <c:dispBlanksAs val="gap"/>
    <c:showDLblsOverMax val="0"/>
  </c:chart>
  <c:txPr>
    <a:bodyPr/>
    <a:lstStyle/>
    <a:p>
      <a:pPr>
        <a:defRPr sz="1800"/>
      </a:pPr>
      <a:endParaRPr lang="ru-RU"/>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a:pPr>
            <a:r>
              <a:rPr lang="ru-RU" dirty="0" smtClean="0"/>
              <a:t>2024 </a:t>
            </a:r>
            <a:r>
              <a:rPr lang="ru-RU" dirty="0"/>
              <a:t>год</a:t>
            </a:r>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5"/>
          <c:dLbls>
            <c:dLbl>
              <c:idx val="0"/>
              <c:layout/>
              <c:tx>
                <c:rich>
                  <a:bodyPr/>
                  <a:lstStyle/>
                  <a:p>
                    <a:r>
                      <a:rPr lang="en-US" dirty="0" smtClean="0"/>
                      <a:t>19%</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37E1-4F64-AEA9-B9CDE79169C0}"/>
                </c:ext>
              </c:extLst>
            </c:dLbl>
            <c:dLbl>
              <c:idx val="1"/>
              <c:layout/>
              <c:tx>
                <c:rich>
                  <a:bodyPr/>
                  <a:lstStyle/>
                  <a:p>
                    <a:r>
                      <a:rPr lang="en-US" dirty="0" smtClean="0"/>
                      <a:t>81</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37E1-4F64-AEA9-B9CDE79169C0}"/>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Лист1!$A$2:$A$3</c:f>
              <c:strCache>
                <c:ptCount val="2"/>
                <c:pt idx="0">
                  <c:v>Непрограммные расходы</c:v>
                </c:pt>
                <c:pt idx="1">
                  <c:v>Программные расходы</c:v>
                </c:pt>
              </c:strCache>
            </c:strRef>
          </c:cat>
          <c:val>
            <c:numRef>
              <c:f>Лист1!$B$2:$B$3</c:f>
              <c:numCache>
                <c:formatCode>General</c:formatCode>
                <c:ptCount val="2"/>
                <c:pt idx="0">
                  <c:v>19.8</c:v>
                </c:pt>
                <c:pt idx="1">
                  <c:v>80.2</c:v>
                </c:pt>
              </c:numCache>
            </c:numRef>
          </c:val>
          <c:extLst>
            <c:ext xmlns:c16="http://schemas.microsoft.com/office/drawing/2014/chart" uri="{C3380CC4-5D6E-409C-BE32-E72D297353CC}">
              <c16:uniqueId val="{00000002-37E1-4F64-AEA9-B9CDE79169C0}"/>
            </c:ext>
          </c:extLst>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txPr>
    <a:bodyPr/>
    <a:lstStyle/>
    <a:p>
      <a:pPr>
        <a:defRPr sz="1800"/>
      </a:pPr>
      <a:endParaRPr lang="ru-RU"/>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2AEB58-57B6-44CB-A46A-62EA71D01476}" type="doc">
      <dgm:prSet loTypeId="urn:microsoft.com/office/officeart/2005/8/layout/process2" loCatId="process" qsTypeId="urn:microsoft.com/office/officeart/2005/8/quickstyle/simple1" qsCatId="simple" csTypeId="urn:microsoft.com/office/officeart/2005/8/colors/colorful2" csCatId="colorful" phldr="1"/>
      <dgm:spPr/>
    </dgm:pt>
    <dgm:pt modelId="{7B5A7473-620A-476F-8F9E-54FD9981FE48}">
      <dgm:prSet phldrT="[Текст]"/>
      <dgm:spPr/>
      <dgm:t>
        <a:bodyPr/>
        <a:lstStyle/>
        <a:p>
          <a:r>
            <a:rPr lang="ru-RU" dirty="0" smtClean="0"/>
            <a:t>Расходы бюджета – выплачиваемые из бюджета денежные средства в соответствии с установленными  действующим законодательством расходными обязательствами</a:t>
          </a:r>
          <a:endParaRPr lang="ru-RU" dirty="0"/>
        </a:p>
      </dgm:t>
    </dgm:pt>
    <dgm:pt modelId="{C6F5D513-4DD9-47C6-8B7F-C66187373456}" type="parTrans" cxnId="{FD5DBB4B-B9EC-4E07-B6F7-998FEF433F12}">
      <dgm:prSet/>
      <dgm:spPr/>
      <dgm:t>
        <a:bodyPr/>
        <a:lstStyle/>
        <a:p>
          <a:endParaRPr lang="ru-RU"/>
        </a:p>
      </dgm:t>
    </dgm:pt>
    <dgm:pt modelId="{73A91851-B735-4C48-882F-5899F1C19905}" type="sibTrans" cxnId="{FD5DBB4B-B9EC-4E07-B6F7-998FEF433F12}">
      <dgm:prSet/>
      <dgm:spPr/>
      <dgm:t>
        <a:bodyPr/>
        <a:lstStyle/>
        <a:p>
          <a:endParaRPr lang="ru-RU"/>
        </a:p>
      </dgm:t>
    </dgm:pt>
    <dgm:pt modelId="{9554A095-90B8-4B34-B571-D9DC0485B74A}" type="pres">
      <dgm:prSet presAssocID="{2D2AEB58-57B6-44CB-A46A-62EA71D01476}" presName="linearFlow" presStyleCnt="0">
        <dgm:presLayoutVars>
          <dgm:resizeHandles val="exact"/>
        </dgm:presLayoutVars>
      </dgm:prSet>
      <dgm:spPr/>
    </dgm:pt>
    <dgm:pt modelId="{78AE505A-343D-4423-BADC-CCE48212C198}" type="pres">
      <dgm:prSet presAssocID="{7B5A7473-620A-476F-8F9E-54FD9981FE48}" presName="node" presStyleLbl="node1" presStyleIdx="0" presStyleCnt="1" custScaleX="275621">
        <dgm:presLayoutVars>
          <dgm:bulletEnabled val="1"/>
        </dgm:presLayoutVars>
      </dgm:prSet>
      <dgm:spPr/>
      <dgm:t>
        <a:bodyPr/>
        <a:lstStyle/>
        <a:p>
          <a:endParaRPr lang="ru-RU"/>
        </a:p>
      </dgm:t>
    </dgm:pt>
  </dgm:ptLst>
  <dgm:cxnLst>
    <dgm:cxn modelId="{FD5DBB4B-B9EC-4E07-B6F7-998FEF433F12}" srcId="{2D2AEB58-57B6-44CB-A46A-62EA71D01476}" destId="{7B5A7473-620A-476F-8F9E-54FD9981FE48}" srcOrd="0" destOrd="0" parTransId="{C6F5D513-4DD9-47C6-8B7F-C66187373456}" sibTransId="{73A91851-B735-4C48-882F-5899F1C19905}"/>
    <dgm:cxn modelId="{0902EB55-6A7B-4C5D-8CCF-FE1606572B13}" type="presOf" srcId="{7B5A7473-620A-476F-8F9E-54FD9981FE48}" destId="{78AE505A-343D-4423-BADC-CCE48212C198}" srcOrd="0" destOrd="0" presId="urn:microsoft.com/office/officeart/2005/8/layout/process2"/>
    <dgm:cxn modelId="{2C0CA200-0095-4FF1-8F45-D7FDF1112866}" type="presOf" srcId="{2D2AEB58-57B6-44CB-A46A-62EA71D01476}" destId="{9554A095-90B8-4B34-B571-D9DC0485B74A}" srcOrd="0" destOrd="0" presId="urn:microsoft.com/office/officeart/2005/8/layout/process2"/>
    <dgm:cxn modelId="{4BE8D44C-E076-4139-A1AD-D4B53C2786C2}" type="presParOf" srcId="{9554A095-90B8-4B34-B571-D9DC0485B74A}" destId="{78AE505A-343D-4423-BADC-CCE48212C198}"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DD324A-63CB-41C8-B652-7EDB9F51E221}" type="doc">
      <dgm:prSet loTypeId="urn:microsoft.com/office/officeart/2005/8/layout/hierarchy1" loCatId="hierarchy" qsTypeId="urn:microsoft.com/office/officeart/2005/8/quickstyle/simple1" qsCatId="simple" csTypeId="urn:microsoft.com/office/officeart/2005/8/colors/colorful4" csCatId="colorful" phldr="1"/>
      <dgm:spPr/>
      <dgm:t>
        <a:bodyPr/>
        <a:lstStyle/>
        <a:p>
          <a:endParaRPr lang="ru-RU"/>
        </a:p>
      </dgm:t>
    </dgm:pt>
    <dgm:pt modelId="{E3711338-04EB-45DF-8208-6500A1A23DE9}">
      <dgm:prSet phldrT="[Текст]"/>
      <dgm:spPr/>
      <dgm:t>
        <a:bodyPr/>
        <a:lstStyle/>
        <a:p>
          <a:r>
            <a:rPr lang="ru-RU" dirty="0" smtClean="0"/>
            <a:t>Расходные обязательства</a:t>
          </a:r>
          <a:endParaRPr lang="ru-RU" dirty="0"/>
        </a:p>
      </dgm:t>
    </dgm:pt>
    <dgm:pt modelId="{06234DF0-1F65-4FBB-B659-6F0F412A7B54}" type="parTrans" cxnId="{FB0EC462-78EB-48A6-A6AD-A63E32A6ECB2}">
      <dgm:prSet/>
      <dgm:spPr/>
      <dgm:t>
        <a:bodyPr/>
        <a:lstStyle/>
        <a:p>
          <a:endParaRPr lang="ru-RU"/>
        </a:p>
      </dgm:t>
    </dgm:pt>
    <dgm:pt modelId="{A75BE160-9564-4953-939B-5685E1E7DFD5}" type="sibTrans" cxnId="{FB0EC462-78EB-48A6-A6AD-A63E32A6ECB2}">
      <dgm:prSet/>
      <dgm:spPr/>
      <dgm:t>
        <a:bodyPr/>
        <a:lstStyle/>
        <a:p>
          <a:endParaRPr lang="ru-RU"/>
        </a:p>
      </dgm:t>
    </dgm:pt>
    <dgm:pt modelId="{EA4CA143-9B88-4B93-9E0C-E59CE5D02E1D}">
      <dgm:prSet phldrT="[Текст]"/>
      <dgm:spPr/>
      <dgm:t>
        <a:bodyPr/>
        <a:lstStyle/>
        <a:p>
          <a:r>
            <a:rPr lang="ru-RU" dirty="0" smtClean="0"/>
            <a:t>Публичные  -  установленные официальными  нормативно-правовыми документами</a:t>
          </a:r>
          <a:endParaRPr lang="ru-RU" dirty="0"/>
        </a:p>
      </dgm:t>
    </dgm:pt>
    <dgm:pt modelId="{47D7F343-9700-4CF3-B9E7-BC5DCBE057D0}" type="parTrans" cxnId="{05D9DD36-2FF2-4C36-98C7-92A404E3F27E}">
      <dgm:prSet/>
      <dgm:spPr/>
      <dgm:t>
        <a:bodyPr/>
        <a:lstStyle/>
        <a:p>
          <a:endParaRPr lang="ru-RU"/>
        </a:p>
      </dgm:t>
    </dgm:pt>
    <dgm:pt modelId="{D6B4EE8E-9E73-4CC2-8616-DC4035F00696}" type="sibTrans" cxnId="{05D9DD36-2FF2-4C36-98C7-92A404E3F27E}">
      <dgm:prSet/>
      <dgm:spPr/>
      <dgm:t>
        <a:bodyPr/>
        <a:lstStyle/>
        <a:p>
          <a:endParaRPr lang="ru-RU"/>
        </a:p>
      </dgm:t>
    </dgm:pt>
    <dgm:pt modelId="{48D660AA-09A6-4267-AF97-FF2ED8C3843E}">
      <dgm:prSet phldrT="[Текст]"/>
      <dgm:spPr/>
      <dgm:t>
        <a:bodyPr/>
        <a:lstStyle/>
        <a:p>
          <a:r>
            <a:rPr lang="ru-RU" dirty="0" smtClean="0"/>
            <a:t>Гражданско-правовые - в части оплаты по трудовым договорам, муниципальным контрактам,  соглашениям  и т.д.</a:t>
          </a:r>
          <a:endParaRPr lang="ru-RU" dirty="0"/>
        </a:p>
      </dgm:t>
    </dgm:pt>
    <dgm:pt modelId="{A110615A-57AA-4591-8F04-0CC806C86FF6}" type="parTrans" cxnId="{3CCFDAD7-22F3-4D77-AE2C-F2F078DA9142}">
      <dgm:prSet/>
      <dgm:spPr/>
      <dgm:t>
        <a:bodyPr/>
        <a:lstStyle/>
        <a:p>
          <a:endParaRPr lang="ru-RU"/>
        </a:p>
      </dgm:t>
    </dgm:pt>
    <dgm:pt modelId="{08B58392-2D28-47DB-B394-4751D0A8EDC4}" type="sibTrans" cxnId="{3CCFDAD7-22F3-4D77-AE2C-F2F078DA9142}">
      <dgm:prSet/>
      <dgm:spPr/>
      <dgm:t>
        <a:bodyPr/>
        <a:lstStyle/>
        <a:p>
          <a:endParaRPr lang="ru-RU"/>
        </a:p>
      </dgm:t>
    </dgm:pt>
    <dgm:pt modelId="{B0177BB0-61FB-4414-A95E-195F48D18A55}" type="pres">
      <dgm:prSet presAssocID="{53DD324A-63CB-41C8-B652-7EDB9F51E221}" presName="hierChild1" presStyleCnt="0">
        <dgm:presLayoutVars>
          <dgm:chPref val="1"/>
          <dgm:dir/>
          <dgm:animOne val="branch"/>
          <dgm:animLvl val="lvl"/>
          <dgm:resizeHandles/>
        </dgm:presLayoutVars>
      </dgm:prSet>
      <dgm:spPr/>
      <dgm:t>
        <a:bodyPr/>
        <a:lstStyle/>
        <a:p>
          <a:endParaRPr lang="ru-RU"/>
        </a:p>
      </dgm:t>
    </dgm:pt>
    <dgm:pt modelId="{9559E228-A8BE-41D3-929B-D5E9818F0C1F}" type="pres">
      <dgm:prSet presAssocID="{E3711338-04EB-45DF-8208-6500A1A23DE9}" presName="hierRoot1" presStyleCnt="0"/>
      <dgm:spPr/>
    </dgm:pt>
    <dgm:pt modelId="{A8B755FF-A2FB-403A-9C74-73A1E5A30D22}" type="pres">
      <dgm:prSet presAssocID="{E3711338-04EB-45DF-8208-6500A1A23DE9}" presName="composite" presStyleCnt="0"/>
      <dgm:spPr/>
    </dgm:pt>
    <dgm:pt modelId="{804B9F44-53C5-4039-AEE2-E821DC6A4274}" type="pres">
      <dgm:prSet presAssocID="{E3711338-04EB-45DF-8208-6500A1A23DE9}" presName="background" presStyleLbl="node0" presStyleIdx="0" presStyleCnt="1"/>
      <dgm:spPr/>
    </dgm:pt>
    <dgm:pt modelId="{CB0D96F4-4D45-4182-9E11-E0CA015347AB}" type="pres">
      <dgm:prSet presAssocID="{E3711338-04EB-45DF-8208-6500A1A23DE9}" presName="text" presStyleLbl="fgAcc0" presStyleIdx="0" presStyleCnt="1" custScaleX="306571" custScaleY="84323">
        <dgm:presLayoutVars>
          <dgm:chPref val="3"/>
        </dgm:presLayoutVars>
      </dgm:prSet>
      <dgm:spPr/>
      <dgm:t>
        <a:bodyPr/>
        <a:lstStyle/>
        <a:p>
          <a:endParaRPr lang="ru-RU"/>
        </a:p>
      </dgm:t>
    </dgm:pt>
    <dgm:pt modelId="{75AD61F4-C52D-4625-B5D0-F4285DC474FF}" type="pres">
      <dgm:prSet presAssocID="{E3711338-04EB-45DF-8208-6500A1A23DE9}" presName="hierChild2" presStyleCnt="0"/>
      <dgm:spPr/>
    </dgm:pt>
    <dgm:pt modelId="{7D16BE0E-54A2-408D-BE9D-38AFC3564F90}" type="pres">
      <dgm:prSet presAssocID="{47D7F343-9700-4CF3-B9E7-BC5DCBE057D0}" presName="Name10" presStyleLbl="parChTrans1D2" presStyleIdx="0" presStyleCnt="2"/>
      <dgm:spPr/>
      <dgm:t>
        <a:bodyPr/>
        <a:lstStyle/>
        <a:p>
          <a:endParaRPr lang="ru-RU"/>
        </a:p>
      </dgm:t>
    </dgm:pt>
    <dgm:pt modelId="{5D56D913-5C54-4A5A-8CF0-6D4CA114A3C8}" type="pres">
      <dgm:prSet presAssocID="{EA4CA143-9B88-4B93-9E0C-E59CE5D02E1D}" presName="hierRoot2" presStyleCnt="0"/>
      <dgm:spPr/>
    </dgm:pt>
    <dgm:pt modelId="{3024CD42-5B40-4405-9AE0-17C4D85A7BF0}" type="pres">
      <dgm:prSet presAssocID="{EA4CA143-9B88-4B93-9E0C-E59CE5D02E1D}" presName="composite2" presStyleCnt="0"/>
      <dgm:spPr/>
    </dgm:pt>
    <dgm:pt modelId="{6E0069E8-A132-4CA1-A680-597EFDC124B3}" type="pres">
      <dgm:prSet presAssocID="{EA4CA143-9B88-4B93-9E0C-E59CE5D02E1D}" presName="background2" presStyleLbl="node2" presStyleIdx="0" presStyleCnt="2"/>
      <dgm:spPr/>
    </dgm:pt>
    <dgm:pt modelId="{D62C82B5-B92C-4684-AE8A-45F914381EC6}" type="pres">
      <dgm:prSet presAssocID="{EA4CA143-9B88-4B93-9E0C-E59CE5D02E1D}" presName="text2" presStyleLbl="fgAcc2" presStyleIdx="0" presStyleCnt="2" custScaleX="215244" custScaleY="179366">
        <dgm:presLayoutVars>
          <dgm:chPref val="3"/>
        </dgm:presLayoutVars>
      </dgm:prSet>
      <dgm:spPr/>
      <dgm:t>
        <a:bodyPr/>
        <a:lstStyle/>
        <a:p>
          <a:endParaRPr lang="ru-RU"/>
        </a:p>
      </dgm:t>
    </dgm:pt>
    <dgm:pt modelId="{A0144D6F-82B0-4CE9-921E-548F3D46901A}" type="pres">
      <dgm:prSet presAssocID="{EA4CA143-9B88-4B93-9E0C-E59CE5D02E1D}" presName="hierChild3" presStyleCnt="0"/>
      <dgm:spPr/>
    </dgm:pt>
    <dgm:pt modelId="{19DDAA21-A11B-4EE2-A49B-9F565E54DA96}" type="pres">
      <dgm:prSet presAssocID="{A110615A-57AA-4591-8F04-0CC806C86FF6}" presName="Name10" presStyleLbl="parChTrans1D2" presStyleIdx="1" presStyleCnt="2"/>
      <dgm:spPr/>
      <dgm:t>
        <a:bodyPr/>
        <a:lstStyle/>
        <a:p>
          <a:endParaRPr lang="ru-RU"/>
        </a:p>
      </dgm:t>
    </dgm:pt>
    <dgm:pt modelId="{5C1E0E6F-B681-4403-8136-A594AFD516CD}" type="pres">
      <dgm:prSet presAssocID="{48D660AA-09A6-4267-AF97-FF2ED8C3843E}" presName="hierRoot2" presStyleCnt="0"/>
      <dgm:spPr/>
    </dgm:pt>
    <dgm:pt modelId="{AF59201C-694F-465A-A430-3E370EE73A35}" type="pres">
      <dgm:prSet presAssocID="{48D660AA-09A6-4267-AF97-FF2ED8C3843E}" presName="composite2" presStyleCnt="0"/>
      <dgm:spPr/>
    </dgm:pt>
    <dgm:pt modelId="{4E81BBCB-3900-4BC3-9B61-6D8D46666ACC}" type="pres">
      <dgm:prSet presAssocID="{48D660AA-09A6-4267-AF97-FF2ED8C3843E}" presName="background2" presStyleLbl="node2" presStyleIdx="1" presStyleCnt="2"/>
      <dgm:spPr/>
    </dgm:pt>
    <dgm:pt modelId="{C91F82D9-BD6E-4240-AF30-12744B7EED07}" type="pres">
      <dgm:prSet presAssocID="{48D660AA-09A6-4267-AF97-FF2ED8C3843E}" presName="text2" presStyleLbl="fgAcc2" presStyleIdx="1" presStyleCnt="2" custScaleX="187385" custScaleY="178329">
        <dgm:presLayoutVars>
          <dgm:chPref val="3"/>
        </dgm:presLayoutVars>
      </dgm:prSet>
      <dgm:spPr/>
      <dgm:t>
        <a:bodyPr/>
        <a:lstStyle/>
        <a:p>
          <a:endParaRPr lang="ru-RU"/>
        </a:p>
      </dgm:t>
    </dgm:pt>
    <dgm:pt modelId="{61DB2D2D-470D-4821-AACC-737ECBD920CD}" type="pres">
      <dgm:prSet presAssocID="{48D660AA-09A6-4267-AF97-FF2ED8C3843E}" presName="hierChild3" presStyleCnt="0"/>
      <dgm:spPr/>
    </dgm:pt>
  </dgm:ptLst>
  <dgm:cxnLst>
    <dgm:cxn modelId="{0118E06F-DCA5-4736-A5ED-B04EFE35D061}" type="presOf" srcId="{48D660AA-09A6-4267-AF97-FF2ED8C3843E}" destId="{C91F82D9-BD6E-4240-AF30-12744B7EED07}" srcOrd="0" destOrd="0" presId="urn:microsoft.com/office/officeart/2005/8/layout/hierarchy1"/>
    <dgm:cxn modelId="{05D9DD36-2FF2-4C36-98C7-92A404E3F27E}" srcId="{E3711338-04EB-45DF-8208-6500A1A23DE9}" destId="{EA4CA143-9B88-4B93-9E0C-E59CE5D02E1D}" srcOrd="0" destOrd="0" parTransId="{47D7F343-9700-4CF3-B9E7-BC5DCBE057D0}" sibTransId="{D6B4EE8E-9E73-4CC2-8616-DC4035F00696}"/>
    <dgm:cxn modelId="{352FE112-7932-4BB0-95CE-FC6E7DABA640}" type="presOf" srcId="{A110615A-57AA-4591-8F04-0CC806C86FF6}" destId="{19DDAA21-A11B-4EE2-A49B-9F565E54DA96}" srcOrd="0" destOrd="0" presId="urn:microsoft.com/office/officeart/2005/8/layout/hierarchy1"/>
    <dgm:cxn modelId="{187BAF7A-DD10-4DDC-B728-59C0F016C031}" type="presOf" srcId="{E3711338-04EB-45DF-8208-6500A1A23DE9}" destId="{CB0D96F4-4D45-4182-9E11-E0CA015347AB}" srcOrd="0" destOrd="0" presId="urn:microsoft.com/office/officeart/2005/8/layout/hierarchy1"/>
    <dgm:cxn modelId="{FB0EC462-78EB-48A6-A6AD-A63E32A6ECB2}" srcId="{53DD324A-63CB-41C8-B652-7EDB9F51E221}" destId="{E3711338-04EB-45DF-8208-6500A1A23DE9}" srcOrd="0" destOrd="0" parTransId="{06234DF0-1F65-4FBB-B659-6F0F412A7B54}" sibTransId="{A75BE160-9564-4953-939B-5685E1E7DFD5}"/>
    <dgm:cxn modelId="{6D6E0C3B-CCB9-4A07-B6B6-240F1E840E93}" type="presOf" srcId="{EA4CA143-9B88-4B93-9E0C-E59CE5D02E1D}" destId="{D62C82B5-B92C-4684-AE8A-45F914381EC6}" srcOrd="0" destOrd="0" presId="urn:microsoft.com/office/officeart/2005/8/layout/hierarchy1"/>
    <dgm:cxn modelId="{E7D21287-F3C9-4F80-9506-9A5FCE81D9DC}" type="presOf" srcId="{53DD324A-63CB-41C8-B652-7EDB9F51E221}" destId="{B0177BB0-61FB-4414-A95E-195F48D18A55}" srcOrd="0" destOrd="0" presId="urn:microsoft.com/office/officeart/2005/8/layout/hierarchy1"/>
    <dgm:cxn modelId="{3CCFDAD7-22F3-4D77-AE2C-F2F078DA9142}" srcId="{E3711338-04EB-45DF-8208-6500A1A23DE9}" destId="{48D660AA-09A6-4267-AF97-FF2ED8C3843E}" srcOrd="1" destOrd="0" parTransId="{A110615A-57AA-4591-8F04-0CC806C86FF6}" sibTransId="{08B58392-2D28-47DB-B394-4751D0A8EDC4}"/>
    <dgm:cxn modelId="{6700AEE0-1CE0-4C67-94DC-109862C95009}" type="presOf" srcId="{47D7F343-9700-4CF3-B9E7-BC5DCBE057D0}" destId="{7D16BE0E-54A2-408D-BE9D-38AFC3564F90}" srcOrd="0" destOrd="0" presId="urn:microsoft.com/office/officeart/2005/8/layout/hierarchy1"/>
    <dgm:cxn modelId="{F6CB5622-23E6-4BE2-82D0-DD99BBCA68E1}" type="presParOf" srcId="{B0177BB0-61FB-4414-A95E-195F48D18A55}" destId="{9559E228-A8BE-41D3-929B-D5E9818F0C1F}" srcOrd="0" destOrd="0" presId="urn:microsoft.com/office/officeart/2005/8/layout/hierarchy1"/>
    <dgm:cxn modelId="{9E59BDF0-BE85-493F-8548-9471641D95E3}" type="presParOf" srcId="{9559E228-A8BE-41D3-929B-D5E9818F0C1F}" destId="{A8B755FF-A2FB-403A-9C74-73A1E5A30D22}" srcOrd="0" destOrd="0" presId="urn:microsoft.com/office/officeart/2005/8/layout/hierarchy1"/>
    <dgm:cxn modelId="{F54CE3B7-C0F0-4168-8EE5-6591BE26CF0D}" type="presParOf" srcId="{A8B755FF-A2FB-403A-9C74-73A1E5A30D22}" destId="{804B9F44-53C5-4039-AEE2-E821DC6A4274}" srcOrd="0" destOrd="0" presId="urn:microsoft.com/office/officeart/2005/8/layout/hierarchy1"/>
    <dgm:cxn modelId="{9D6345C9-C07E-4EF8-B33E-E652F1D009C9}" type="presParOf" srcId="{A8B755FF-A2FB-403A-9C74-73A1E5A30D22}" destId="{CB0D96F4-4D45-4182-9E11-E0CA015347AB}" srcOrd="1" destOrd="0" presId="urn:microsoft.com/office/officeart/2005/8/layout/hierarchy1"/>
    <dgm:cxn modelId="{2C1855AF-13E9-4AD0-A6A7-8D83E053D367}" type="presParOf" srcId="{9559E228-A8BE-41D3-929B-D5E9818F0C1F}" destId="{75AD61F4-C52D-4625-B5D0-F4285DC474FF}" srcOrd="1" destOrd="0" presId="urn:microsoft.com/office/officeart/2005/8/layout/hierarchy1"/>
    <dgm:cxn modelId="{89FC5C21-E517-49DB-9851-B5426D6B3D27}" type="presParOf" srcId="{75AD61F4-C52D-4625-B5D0-F4285DC474FF}" destId="{7D16BE0E-54A2-408D-BE9D-38AFC3564F90}" srcOrd="0" destOrd="0" presId="urn:microsoft.com/office/officeart/2005/8/layout/hierarchy1"/>
    <dgm:cxn modelId="{7E576BF2-5EFB-41E6-A089-6FA29DF1B340}" type="presParOf" srcId="{75AD61F4-C52D-4625-B5D0-F4285DC474FF}" destId="{5D56D913-5C54-4A5A-8CF0-6D4CA114A3C8}" srcOrd="1" destOrd="0" presId="urn:microsoft.com/office/officeart/2005/8/layout/hierarchy1"/>
    <dgm:cxn modelId="{875A46E3-BE43-4770-AA6E-51DF02B5E9B6}" type="presParOf" srcId="{5D56D913-5C54-4A5A-8CF0-6D4CA114A3C8}" destId="{3024CD42-5B40-4405-9AE0-17C4D85A7BF0}" srcOrd="0" destOrd="0" presId="urn:microsoft.com/office/officeart/2005/8/layout/hierarchy1"/>
    <dgm:cxn modelId="{B125855D-2E42-49D1-8FBC-168866AE7DB0}" type="presParOf" srcId="{3024CD42-5B40-4405-9AE0-17C4D85A7BF0}" destId="{6E0069E8-A132-4CA1-A680-597EFDC124B3}" srcOrd="0" destOrd="0" presId="urn:microsoft.com/office/officeart/2005/8/layout/hierarchy1"/>
    <dgm:cxn modelId="{E794DEF0-05A1-42B1-A64E-AE87FFB49DB6}" type="presParOf" srcId="{3024CD42-5B40-4405-9AE0-17C4D85A7BF0}" destId="{D62C82B5-B92C-4684-AE8A-45F914381EC6}" srcOrd="1" destOrd="0" presId="urn:microsoft.com/office/officeart/2005/8/layout/hierarchy1"/>
    <dgm:cxn modelId="{B9D4281C-5961-4C61-84C7-0893F8E0AF9D}" type="presParOf" srcId="{5D56D913-5C54-4A5A-8CF0-6D4CA114A3C8}" destId="{A0144D6F-82B0-4CE9-921E-548F3D46901A}" srcOrd="1" destOrd="0" presId="urn:microsoft.com/office/officeart/2005/8/layout/hierarchy1"/>
    <dgm:cxn modelId="{BE68BFBE-0C9F-4B0F-B078-27C78F164FB4}" type="presParOf" srcId="{75AD61F4-C52D-4625-B5D0-F4285DC474FF}" destId="{19DDAA21-A11B-4EE2-A49B-9F565E54DA96}" srcOrd="2" destOrd="0" presId="urn:microsoft.com/office/officeart/2005/8/layout/hierarchy1"/>
    <dgm:cxn modelId="{B8D4D982-C682-4BF4-8968-2457A8ECE313}" type="presParOf" srcId="{75AD61F4-C52D-4625-B5D0-F4285DC474FF}" destId="{5C1E0E6F-B681-4403-8136-A594AFD516CD}" srcOrd="3" destOrd="0" presId="urn:microsoft.com/office/officeart/2005/8/layout/hierarchy1"/>
    <dgm:cxn modelId="{5120E939-4B3D-4D05-9AA2-11F56D61CC32}" type="presParOf" srcId="{5C1E0E6F-B681-4403-8136-A594AFD516CD}" destId="{AF59201C-694F-465A-A430-3E370EE73A35}" srcOrd="0" destOrd="0" presId="urn:microsoft.com/office/officeart/2005/8/layout/hierarchy1"/>
    <dgm:cxn modelId="{509AF7DE-FE2F-4B86-AF2E-D7DB3585D2E2}" type="presParOf" srcId="{AF59201C-694F-465A-A430-3E370EE73A35}" destId="{4E81BBCB-3900-4BC3-9B61-6D8D46666ACC}" srcOrd="0" destOrd="0" presId="urn:microsoft.com/office/officeart/2005/8/layout/hierarchy1"/>
    <dgm:cxn modelId="{C8D6CF66-1731-44BB-881D-0A96B1BA5B7A}" type="presParOf" srcId="{AF59201C-694F-465A-A430-3E370EE73A35}" destId="{C91F82D9-BD6E-4240-AF30-12744B7EED07}" srcOrd="1" destOrd="0" presId="urn:microsoft.com/office/officeart/2005/8/layout/hierarchy1"/>
    <dgm:cxn modelId="{F800D7AB-01F6-4C60-B795-656ACAB58D36}" type="presParOf" srcId="{5C1E0E6F-B681-4403-8136-A594AFD516CD}" destId="{61DB2D2D-470D-4821-AACC-737ECBD920CD}"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8D3145-781B-45DA-8864-17F5FC8B3607}" type="doc">
      <dgm:prSet loTypeId="urn:microsoft.com/office/officeart/2005/8/layout/hProcess6" loCatId="process" qsTypeId="urn:microsoft.com/office/officeart/2005/8/quickstyle/simple1" qsCatId="simple" csTypeId="urn:microsoft.com/office/officeart/2005/8/colors/colorful1#1" csCatId="colorful" phldr="1"/>
      <dgm:spPr/>
      <dgm:t>
        <a:bodyPr/>
        <a:lstStyle/>
        <a:p>
          <a:endParaRPr lang="ru-RU"/>
        </a:p>
      </dgm:t>
    </dgm:pt>
    <dgm:pt modelId="{CAA99B81-DCD0-4797-9B6D-AA50E3CAFE25}">
      <dgm:prSet phldrT="[Текст]" custT="1"/>
      <dgm:spPr/>
      <dgm:t>
        <a:bodyPr/>
        <a:lstStyle/>
        <a:p>
          <a:r>
            <a:rPr lang="ru-RU" sz="1400" dirty="0" smtClean="0"/>
            <a:t>191 091,1 </a:t>
          </a:r>
          <a:r>
            <a:rPr lang="ru-RU" sz="1400" b="1" dirty="0" smtClean="0">
              <a:solidFill>
                <a:schemeClr val="tx1">
                  <a:lumMod val="85000"/>
                  <a:lumOff val="15000"/>
                </a:schemeClr>
              </a:solidFill>
            </a:rPr>
            <a:t>тыс. руб</a:t>
          </a:r>
          <a:r>
            <a:rPr lang="ru-RU" sz="1400" dirty="0" smtClean="0"/>
            <a:t>.</a:t>
          </a:r>
          <a:endParaRPr lang="ru-RU" sz="1400" dirty="0"/>
        </a:p>
      </dgm:t>
    </dgm:pt>
    <dgm:pt modelId="{9870409A-2998-4A46-B441-3893C73BC193}" type="parTrans" cxnId="{6B73BE8C-0996-4100-A249-79DD0E14467E}">
      <dgm:prSet/>
      <dgm:spPr/>
      <dgm:t>
        <a:bodyPr/>
        <a:lstStyle/>
        <a:p>
          <a:endParaRPr lang="ru-RU"/>
        </a:p>
      </dgm:t>
    </dgm:pt>
    <dgm:pt modelId="{562A9B64-6EE8-4671-A154-9D1E8D87C5FA}" type="sibTrans" cxnId="{6B73BE8C-0996-4100-A249-79DD0E14467E}">
      <dgm:prSet/>
      <dgm:spPr/>
      <dgm:t>
        <a:bodyPr/>
        <a:lstStyle/>
        <a:p>
          <a:endParaRPr lang="ru-RU"/>
        </a:p>
      </dgm:t>
    </dgm:pt>
    <dgm:pt modelId="{5E1A1E53-95DC-469A-B2B0-E5F0D2EB0561}">
      <dgm:prSet phldrT="[Текст]" custT="1"/>
      <dgm:spPr/>
      <dgm:t>
        <a:bodyPr/>
        <a:lstStyle/>
        <a:p>
          <a:r>
            <a:rPr lang="ru-RU" sz="1000" dirty="0" smtClean="0"/>
            <a:t> </a:t>
          </a:r>
          <a:r>
            <a:rPr lang="ru-RU" sz="1400" dirty="0" smtClean="0"/>
            <a:t>Первоначально      утвержденный бюджет</a:t>
          </a:r>
          <a:endParaRPr lang="ru-RU" sz="1400" dirty="0"/>
        </a:p>
      </dgm:t>
    </dgm:pt>
    <dgm:pt modelId="{DC044FE0-9610-4CDB-ACB7-E3A7FB182AA7}" type="parTrans" cxnId="{4A7729A9-61A3-4C36-A24E-13CF56414B2A}">
      <dgm:prSet/>
      <dgm:spPr/>
      <dgm:t>
        <a:bodyPr/>
        <a:lstStyle/>
        <a:p>
          <a:endParaRPr lang="ru-RU"/>
        </a:p>
      </dgm:t>
    </dgm:pt>
    <dgm:pt modelId="{F6547E6A-3D67-4870-8D45-63CCF670EF73}" type="sibTrans" cxnId="{4A7729A9-61A3-4C36-A24E-13CF56414B2A}">
      <dgm:prSet/>
      <dgm:spPr/>
      <dgm:t>
        <a:bodyPr/>
        <a:lstStyle/>
        <a:p>
          <a:endParaRPr lang="ru-RU"/>
        </a:p>
      </dgm:t>
    </dgm:pt>
    <dgm:pt modelId="{D7824A31-8C01-47DA-AF36-104C4D761E8A}">
      <dgm:prSet phldrT="[Текст]" custT="1"/>
      <dgm:spPr/>
      <dgm:t>
        <a:bodyPr/>
        <a:lstStyle/>
        <a:p>
          <a:r>
            <a:rPr lang="ru-RU" sz="1400" dirty="0" smtClean="0"/>
            <a:t>276 215,1</a:t>
          </a:r>
        </a:p>
        <a:p>
          <a:r>
            <a:rPr lang="ru-RU" sz="1400" b="1" dirty="0" smtClean="0">
              <a:solidFill>
                <a:schemeClr val="tx1">
                  <a:lumMod val="85000"/>
                  <a:lumOff val="15000"/>
                </a:schemeClr>
              </a:solidFill>
            </a:rPr>
            <a:t>тыс. руб.</a:t>
          </a:r>
          <a:endParaRPr lang="ru-RU" sz="1400" b="1" dirty="0">
            <a:solidFill>
              <a:schemeClr val="tx1">
                <a:lumMod val="85000"/>
                <a:lumOff val="15000"/>
              </a:schemeClr>
            </a:solidFill>
          </a:endParaRPr>
        </a:p>
      </dgm:t>
    </dgm:pt>
    <dgm:pt modelId="{F3A0A14D-E757-4AEE-9CDB-00EE6BBEC96A}" type="parTrans" cxnId="{7ED685E4-2134-4FD0-BB42-547823AD5027}">
      <dgm:prSet/>
      <dgm:spPr/>
      <dgm:t>
        <a:bodyPr/>
        <a:lstStyle/>
        <a:p>
          <a:endParaRPr lang="ru-RU"/>
        </a:p>
      </dgm:t>
    </dgm:pt>
    <dgm:pt modelId="{C8E4CEBC-1517-46D4-BEE2-A89AD4AFAD25}" type="sibTrans" cxnId="{7ED685E4-2134-4FD0-BB42-547823AD5027}">
      <dgm:prSet/>
      <dgm:spPr/>
      <dgm:t>
        <a:bodyPr/>
        <a:lstStyle/>
        <a:p>
          <a:endParaRPr lang="ru-RU"/>
        </a:p>
      </dgm:t>
    </dgm:pt>
    <dgm:pt modelId="{3E7417A8-9E2C-4FA6-880E-3BEF17086D74}">
      <dgm:prSet phldrT="[Текст]"/>
      <dgm:spPr/>
      <dgm:t>
        <a:bodyPr/>
        <a:lstStyle/>
        <a:p>
          <a:r>
            <a:rPr lang="ru-RU" dirty="0" smtClean="0"/>
            <a:t>  Уточненный  бюджет</a:t>
          </a:r>
          <a:endParaRPr lang="ru-RU" dirty="0"/>
        </a:p>
      </dgm:t>
    </dgm:pt>
    <dgm:pt modelId="{DDF0C31A-837E-4422-9875-528BCB51A41B}" type="parTrans" cxnId="{6B01276A-A0AA-4EDD-8AB3-8296033A063D}">
      <dgm:prSet/>
      <dgm:spPr/>
      <dgm:t>
        <a:bodyPr/>
        <a:lstStyle/>
        <a:p>
          <a:endParaRPr lang="ru-RU"/>
        </a:p>
      </dgm:t>
    </dgm:pt>
    <dgm:pt modelId="{40B5AD01-C8B8-4D4B-94BD-5EAB990E6E6B}" type="sibTrans" cxnId="{6B01276A-A0AA-4EDD-8AB3-8296033A063D}">
      <dgm:prSet/>
      <dgm:spPr/>
      <dgm:t>
        <a:bodyPr/>
        <a:lstStyle/>
        <a:p>
          <a:endParaRPr lang="ru-RU"/>
        </a:p>
      </dgm:t>
    </dgm:pt>
    <dgm:pt modelId="{592AD3F6-2296-4E18-8773-21984C27FF3B}">
      <dgm:prSet phldrT="[Текст]" custT="1"/>
      <dgm:spPr/>
      <dgm:t>
        <a:bodyPr/>
        <a:lstStyle/>
        <a:p>
          <a:r>
            <a:rPr lang="ru-RU" sz="1400" dirty="0" smtClean="0"/>
            <a:t>251 492,2</a:t>
          </a:r>
        </a:p>
        <a:p>
          <a:r>
            <a:rPr lang="ru-RU" sz="1400" b="1" dirty="0" smtClean="0">
              <a:solidFill>
                <a:schemeClr val="tx1">
                  <a:lumMod val="85000"/>
                  <a:lumOff val="15000"/>
                </a:schemeClr>
              </a:solidFill>
            </a:rPr>
            <a:t>тыс. руб.</a:t>
          </a:r>
          <a:endParaRPr lang="ru-RU" sz="1400" b="1" dirty="0">
            <a:solidFill>
              <a:schemeClr val="tx1">
                <a:lumMod val="85000"/>
                <a:lumOff val="15000"/>
              </a:schemeClr>
            </a:solidFill>
          </a:endParaRPr>
        </a:p>
      </dgm:t>
    </dgm:pt>
    <dgm:pt modelId="{BBDDD183-FBD4-4B49-8795-0EF50FD2CB4D}" type="parTrans" cxnId="{1BF92371-B75C-4BA9-AE8D-D487B347D335}">
      <dgm:prSet/>
      <dgm:spPr/>
      <dgm:t>
        <a:bodyPr/>
        <a:lstStyle/>
        <a:p>
          <a:endParaRPr lang="ru-RU"/>
        </a:p>
      </dgm:t>
    </dgm:pt>
    <dgm:pt modelId="{2F2E99BD-A2A0-4D48-A302-49E8074BF324}" type="sibTrans" cxnId="{1BF92371-B75C-4BA9-AE8D-D487B347D335}">
      <dgm:prSet/>
      <dgm:spPr/>
      <dgm:t>
        <a:bodyPr/>
        <a:lstStyle/>
        <a:p>
          <a:endParaRPr lang="ru-RU"/>
        </a:p>
      </dgm:t>
    </dgm:pt>
    <dgm:pt modelId="{F96A9A65-025F-461A-93F6-D38FDE21A711}">
      <dgm:prSet phldrT="[Текст]"/>
      <dgm:spPr/>
      <dgm:t>
        <a:bodyPr/>
        <a:lstStyle/>
        <a:p>
          <a:r>
            <a:rPr lang="ru-RU" dirty="0" smtClean="0"/>
            <a:t>Кассовое  исполнение 91%</a:t>
          </a:r>
          <a:endParaRPr lang="ru-RU" dirty="0"/>
        </a:p>
      </dgm:t>
    </dgm:pt>
    <dgm:pt modelId="{4B35B062-B8D2-4BEA-B9FF-B277B66209D8}" type="parTrans" cxnId="{059CDEB6-6945-4ABD-B5CE-FE7AB8907371}">
      <dgm:prSet/>
      <dgm:spPr/>
      <dgm:t>
        <a:bodyPr/>
        <a:lstStyle/>
        <a:p>
          <a:endParaRPr lang="ru-RU"/>
        </a:p>
      </dgm:t>
    </dgm:pt>
    <dgm:pt modelId="{87079885-CF77-449E-829E-116A24B8DE5B}" type="sibTrans" cxnId="{059CDEB6-6945-4ABD-B5CE-FE7AB8907371}">
      <dgm:prSet/>
      <dgm:spPr/>
      <dgm:t>
        <a:bodyPr/>
        <a:lstStyle/>
        <a:p>
          <a:endParaRPr lang="ru-RU"/>
        </a:p>
      </dgm:t>
    </dgm:pt>
    <dgm:pt modelId="{6BA37B7A-454A-4FD5-BB2B-23B8E380220C}" type="pres">
      <dgm:prSet presAssocID="{478D3145-781B-45DA-8864-17F5FC8B3607}" presName="theList" presStyleCnt="0">
        <dgm:presLayoutVars>
          <dgm:dir/>
          <dgm:animLvl val="lvl"/>
          <dgm:resizeHandles val="exact"/>
        </dgm:presLayoutVars>
      </dgm:prSet>
      <dgm:spPr/>
      <dgm:t>
        <a:bodyPr/>
        <a:lstStyle/>
        <a:p>
          <a:endParaRPr lang="ru-RU"/>
        </a:p>
      </dgm:t>
    </dgm:pt>
    <dgm:pt modelId="{B48FD7B4-E370-458A-97CE-7EF3975555C7}" type="pres">
      <dgm:prSet presAssocID="{CAA99B81-DCD0-4797-9B6D-AA50E3CAFE25}" presName="compNode" presStyleCnt="0"/>
      <dgm:spPr/>
    </dgm:pt>
    <dgm:pt modelId="{42B3B8A4-2F62-414B-A016-162588440E4C}" type="pres">
      <dgm:prSet presAssocID="{CAA99B81-DCD0-4797-9B6D-AA50E3CAFE25}" presName="noGeometry" presStyleCnt="0"/>
      <dgm:spPr/>
    </dgm:pt>
    <dgm:pt modelId="{1D0D5DAB-25DE-4080-A60C-B89F4D1C4083}" type="pres">
      <dgm:prSet presAssocID="{CAA99B81-DCD0-4797-9B6D-AA50E3CAFE25}" presName="childTextVisible" presStyleLbl="bgAccFollowNode1" presStyleIdx="0" presStyleCnt="3" custScaleX="177815" custScaleY="178627">
        <dgm:presLayoutVars>
          <dgm:bulletEnabled val="1"/>
        </dgm:presLayoutVars>
      </dgm:prSet>
      <dgm:spPr/>
      <dgm:t>
        <a:bodyPr/>
        <a:lstStyle/>
        <a:p>
          <a:endParaRPr lang="ru-RU"/>
        </a:p>
      </dgm:t>
    </dgm:pt>
    <dgm:pt modelId="{745C6645-3F2F-41E9-9BE8-E5B52EA8D886}" type="pres">
      <dgm:prSet presAssocID="{CAA99B81-DCD0-4797-9B6D-AA50E3CAFE25}" presName="childTextHidden" presStyleLbl="bgAccFollowNode1" presStyleIdx="0" presStyleCnt="3"/>
      <dgm:spPr/>
      <dgm:t>
        <a:bodyPr/>
        <a:lstStyle/>
        <a:p>
          <a:endParaRPr lang="ru-RU"/>
        </a:p>
      </dgm:t>
    </dgm:pt>
    <dgm:pt modelId="{06E13296-92F7-4AD3-B6B7-AD2F0B38659C}" type="pres">
      <dgm:prSet presAssocID="{CAA99B81-DCD0-4797-9B6D-AA50E3CAFE25}" presName="parentText" presStyleLbl="node1" presStyleIdx="0" presStyleCnt="3" custScaleX="186056" custScaleY="141781" custLinFactY="-48005" custLinFactNeighborX="19075" custLinFactNeighborY="-100000">
        <dgm:presLayoutVars>
          <dgm:chMax val="1"/>
          <dgm:bulletEnabled val="1"/>
        </dgm:presLayoutVars>
      </dgm:prSet>
      <dgm:spPr/>
      <dgm:t>
        <a:bodyPr/>
        <a:lstStyle/>
        <a:p>
          <a:endParaRPr lang="ru-RU"/>
        </a:p>
      </dgm:t>
    </dgm:pt>
    <dgm:pt modelId="{653B48EB-9E22-4861-A264-E81DCCC0FD50}" type="pres">
      <dgm:prSet presAssocID="{CAA99B81-DCD0-4797-9B6D-AA50E3CAFE25}" presName="aSpace" presStyleCnt="0"/>
      <dgm:spPr/>
    </dgm:pt>
    <dgm:pt modelId="{CC4EE307-A76D-41BF-A0C9-A796901C5104}" type="pres">
      <dgm:prSet presAssocID="{D7824A31-8C01-47DA-AF36-104C4D761E8A}" presName="compNode" presStyleCnt="0"/>
      <dgm:spPr/>
    </dgm:pt>
    <dgm:pt modelId="{8E0764AB-1A07-4451-9B73-C920090E8755}" type="pres">
      <dgm:prSet presAssocID="{D7824A31-8C01-47DA-AF36-104C4D761E8A}" presName="noGeometry" presStyleCnt="0"/>
      <dgm:spPr/>
    </dgm:pt>
    <dgm:pt modelId="{153A9539-13EE-420E-A8D1-A18CC55C821B}" type="pres">
      <dgm:prSet presAssocID="{D7824A31-8C01-47DA-AF36-104C4D761E8A}" presName="childTextVisible" presStyleLbl="bgAccFollowNode1" presStyleIdx="1" presStyleCnt="3" custScaleX="181736" custScaleY="201519" custLinFactNeighborX="-6206" custLinFactNeighborY="-1067">
        <dgm:presLayoutVars>
          <dgm:bulletEnabled val="1"/>
        </dgm:presLayoutVars>
      </dgm:prSet>
      <dgm:spPr/>
      <dgm:t>
        <a:bodyPr/>
        <a:lstStyle/>
        <a:p>
          <a:endParaRPr lang="ru-RU"/>
        </a:p>
      </dgm:t>
    </dgm:pt>
    <dgm:pt modelId="{D8B54C71-F293-4A3D-85D6-35EC7BCA0680}" type="pres">
      <dgm:prSet presAssocID="{D7824A31-8C01-47DA-AF36-104C4D761E8A}" presName="childTextHidden" presStyleLbl="bgAccFollowNode1" presStyleIdx="1" presStyleCnt="3"/>
      <dgm:spPr/>
      <dgm:t>
        <a:bodyPr/>
        <a:lstStyle/>
        <a:p>
          <a:endParaRPr lang="ru-RU"/>
        </a:p>
      </dgm:t>
    </dgm:pt>
    <dgm:pt modelId="{2A17024C-CDF6-4C15-A793-73D753F7987E}" type="pres">
      <dgm:prSet presAssocID="{D7824A31-8C01-47DA-AF36-104C4D761E8A}" presName="parentText" presStyleLbl="node1" presStyleIdx="1" presStyleCnt="3" custScaleX="180396" custScaleY="144941" custLinFactY="-31530" custLinFactNeighborX="-13920" custLinFactNeighborY="-100000">
        <dgm:presLayoutVars>
          <dgm:chMax val="1"/>
          <dgm:bulletEnabled val="1"/>
        </dgm:presLayoutVars>
      </dgm:prSet>
      <dgm:spPr/>
      <dgm:t>
        <a:bodyPr/>
        <a:lstStyle/>
        <a:p>
          <a:endParaRPr lang="ru-RU"/>
        </a:p>
      </dgm:t>
    </dgm:pt>
    <dgm:pt modelId="{F59D459A-8EBE-440D-99C9-8DD09325ACFA}" type="pres">
      <dgm:prSet presAssocID="{D7824A31-8C01-47DA-AF36-104C4D761E8A}" presName="aSpace" presStyleCnt="0"/>
      <dgm:spPr/>
    </dgm:pt>
    <dgm:pt modelId="{6F38BEFA-EFB4-4230-A1C0-DEAAF6222A34}" type="pres">
      <dgm:prSet presAssocID="{592AD3F6-2296-4E18-8773-21984C27FF3B}" presName="compNode" presStyleCnt="0"/>
      <dgm:spPr/>
    </dgm:pt>
    <dgm:pt modelId="{E2AD048F-89A6-4A7F-A5AE-0F0034E79D67}" type="pres">
      <dgm:prSet presAssocID="{592AD3F6-2296-4E18-8773-21984C27FF3B}" presName="noGeometry" presStyleCnt="0"/>
      <dgm:spPr/>
    </dgm:pt>
    <dgm:pt modelId="{DD21639E-DFCB-450C-AFFA-9D8689181912}" type="pres">
      <dgm:prSet presAssocID="{592AD3F6-2296-4E18-8773-21984C27FF3B}" presName="childTextVisible" presStyleLbl="bgAccFollowNode1" presStyleIdx="2" presStyleCnt="3" custScaleX="174639" custScaleY="192189">
        <dgm:presLayoutVars>
          <dgm:bulletEnabled val="1"/>
        </dgm:presLayoutVars>
      </dgm:prSet>
      <dgm:spPr/>
      <dgm:t>
        <a:bodyPr/>
        <a:lstStyle/>
        <a:p>
          <a:endParaRPr lang="ru-RU"/>
        </a:p>
      </dgm:t>
    </dgm:pt>
    <dgm:pt modelId="{1578E166-BE57-415A-86BB-0C3008EBE27E}" type="pres">
      <dgm:prSet presAssocID="{592AD3F6-2296-4E18-8773-21984C27FF3B}" presName="childTextHidden" presStyleLbl="bgAccFollowNode1" presStyleIdx="2" presStyleCnt="3"/>
      <dgm:spPr/>
      <dgm:t>
        <a:bodyPr/>
        <a:lstStyle/>
        <a:p>
          <a:endParaRPr lang="ru-RU"/>
        </a:p>
      </dgm:t>
    </dgm:pt>
    <dgm:pt modelId="{BB251D8B-AB44-4400-BC72-36FEF2A839FA}" type="pres">
      <dgm:prSet presAssocID="{592AD3F6-2296-4E18-8773-21984C27FF3B}" presName="parentText" presStyleLbl="node1" presStyleIdx="2" presStyleCnt="3" custScaleX="179503" custScaleY="150316" custLinFactY="-24375" custLinFactNeighborX="-3221" custLinFactNeighborY="-100000">
        <dgm:presLayoutVars>
          <dgm:chMax val="1"/>
          <dgm:bulletEnabled val="1"/>
        </dgm:presLayoutVars>
      </dgm:prSet>
      <dgm:spPr/>
      <dgm:t>
        <a:bodyPr/>
        <a:lstStyle/>
        <a:p>
          <a:endParaRPr lang="ru-RU"/>
        </a:p>
      </dgm:t>
    </dgm:pt>
  </dgm:ptLst>
  <dgm:cxnLst>
    <dgm:cxn modelId="{BA384F04-9029-4C2B-85B7-C77F25A6B0F6}" type="presOf" srcId="{F96A9A65-025F-461A-93F6-D38FDE21A711}" destId="{DD21639E-DFCB-450C-AFFA-9D8689181912}" srcOrd="0" destOrd="0" presId="urn:microsoft.com/office/officeart/2005/8/layout/hProcess6"/>
    <dgm:cxn modelId="{3E591691-F8B1-48FA-898E-CC7A6098A17B}" type="presOf" srcId="{592AD3F6-2296-4E18-8773-21984C27FF3B}" destId="{BB251D8B-AB44-4400-BC72-36FEF2A839FA}" srcOrd="0" destOrd="0" presId="urn:microsoft.com/office/officeart/2005/8/layout/hProcess6"/>
    <dgm:cxn modelId="{1BF92371-B75C-4BA9-AE8D-D487B347D335}" srcId="{478D3145-781B-45DA-8864-17F5FC8B3607}" destId="{592AD3F6-2296-4E18-8773-21984C27FF3B}" srcOrd="2" destOrd="0" parTransId="{BBDDD183-FBD4-4B49-8795-0EF50FD2CB4D}" sibTransId="{2F2E99BD-A2A0-4D48-A302-49E8074BF324}"/>
    <dgm:cxn modelId="{DDF2D472-E2BC-4155-B0D0-8F479CCABA91}" type="presOf" srcId="{3E7417A8-9E2C-4FA6-880E-3BEF17086D74}" destId="{153A9539-13EE-420E-A8D1-A18CC55C821B}" srcOrd="0" destOrd="0" presId="urn:microsoft.com/office/officeart/2005/8/layout/hProcess6"/>
    <dgm:cxn modelId="{6B73BE8C-0996-4100-A249-79DD0E14467E}" srcId="{478D3145-781B-45DA-8864-17F5FC8B3607}" destId="{CAA99B81-DCD0-4797-9B6D-AA50E3CAFE25}" srcOrd="0" destOrd="0" parTransId="{9870409A-2998-4A46-B441-3893C73BC193}" sibTransId="{562A9B64-6EE8-4671-A154-9D1E8D87C5FA}"/>
    <dgm:cxn modelId="{4A7729A9-61A3-4C36-A24E-13CF56414B2A}" srcId="{CAA99B81-DCD0-4797-9B6D-AA50E3CAFE25}" destId="{5E1A1E53-95DC-469A-B2B0-E5F0D2EB0561}" srcOrd="0" destOrd="0" parTransId="{DC044FE0-9610-4CDB-ACB7-E3A7FB182AA7}" sibTransId="{F6547E6A-3D67-4870-8D45-63CCF670EF73}"/>
    <dgm:cxn modelId="{AD1F1D5C-63E3-44AC-8628-26D19B86E20C}" type="presOf" srcId="{CAA99B81-DCD0-4797-9B6D-AA50E3CAFE25}" destId="{06E13296-92F7-4AD3-B6B7-AD2F0B38659C}" srcOrd="0" destOrd="0" presId="urn:microsoft.com/office/officeart/2005/8/layout/hProcess6"/>
    <dgm:cxn modelId="{059CDEB6-6945-4ABD-B5CE-FE7AB8907371}" srcId="{592AD3F6-2296-4E18-8773-21984C27FF3B}" destId="{F96A9A65-025F-461A-93F6-D38FDE21A711}" srcOrd="0" destOrd="0" parTransId="{4B35B062-B8D2-4BEA-B9FF-B277B66209D8}" sibTransId="{87079885-CF77-449E-829E-116A24B8DE5B}"/>
    <dgm:cxn modelId="{8A69041B-8BE9-43A2-B2F1-AD4B311D7A0E}" type="presOf" srcId="{5E1A1E53-95DC-469A-B2B0-E5F0D2EB0561}" destId="{745C6645-3F2F-41E9-9BE8-E5B52EA8D886}" srcOrd="1" destOrd="0" presId="urn:microsoft.com/office/officeart/2005/8/layout/hProcess6"/>
    <dgm:cxn modelId="{7ED685E4-2134-4FD0-BB42-547823AD5027}" srcId="{478D3145-781B-45DA-8864-17F5FC8B3607}" destId="{D7824A31-8C01-47DA-AF36-104C4D761E8A}" srcOrd="1" destOrd="0" parTransId="{F3A0A14D-E757-4AEE-9CDB-00EE6BBEC96A}" sibTransId="{C8E4CEBC-1517-46D4-BEE2-A89AD4AFAD25}"/>
    <dgm:cxn modelId="{B685AB2D-0532-4737-AE2A-AD47E15F78DB}" type="presOf" srcId="{F96A9A65-025F-461A-93F6-D38FDE21A711}" destId="{1578E166-BE57-415A-86BB-0C3008EBE27E}" srcOrd="1" destOrd="0" presId="urn:microsoft.com/office/officeart/2005/8/layout/hProcess6"/>
    <dgm:cxn modelId="{082AD5DF-A1E7-40DC-8AFE-9693371E8A32}" type="presOf" srcId="{478D3145-781B-45DA-8864-17F5FC8B3607}" destId="{6BA37B7A-454A-4FD5-BB2B-23B8E380220C}" srcOrd="0" destOrd="0" presId="urn:microsoft.com/office/officeart/2005/8/layout/hProcess6"/>
    <dgm:cxn modelId="{42AB0793-D298-4878-9411-6B02150EEDB3}" type="presOf" srcId="{3E7417A8-9E2C-4FA6-880E-3BEF17086D74}" destId="{D8B54C71-F293-4A3D-85D6-35EC7BCA0680}" srcOrd="1" destOrd="0" presId="urn:microsoft.com/office/officeart/2005/8/layout/hProcess6"/>
    <dgm:cxn modelId="{6B01276A-A0AA-4EDD-8AB3-8296033A063D}" srcId="{D7824A31-8C01-47DA-AF36-104C4D761E8A}" destId="{3E7417A8-9E2C-4FA6-880E-3BEF17086D74}" srcOrd="0" destOrd="0" parTransId="{DDF0C31A-837E-4422-9875-528BCB51A41B}" sibTransId="{40B5AD01-C8B8-4D4B-94BD-5EAB990E6E6B}"/>
    <dgm:cxn modelId="{452429B9-4335-4C28-AE4A-CFD315838311}" type="presOf" srcId="{D7824A31-8C01-47DA-AF36-104C4D761E8A}" destId="{2A17024C-CDF6-4C15-A793-73D753F7987E}" srcOrd="0" destOrd="0" presId="urn:microsoft.com/office/officeart/2005/8/layout/hProcess6"/>
    <dgm:cxn modelId="{A11614CF-1287-4FE5-AD5C-656339856B56}" type="presOf" srcId="{5E1A1E53-95DC-469A-B2B0-E5F0D2EB0561}" destId="{1D0D5DAB-25DE-4080-A60C-B89F4D1C4083}" srcOrd="0" destOrd="0" presId="urn:microsoft.com/office/officeart/2005/8/layout/hProcess6"/>
    <dgm:cxn modelId="{4C17ACBF-51C3-4B98-8A9A-331E817A8B85}" type="presParOf" srcId="{6BA37B7A-454A-4FD5-BB2B-23B8E380220C}" destId="{B48FD7B4-E370-458A-97CE-7EF3975555C7}" srcOrd="0" destOrd="0" presId="urn:microsoft.com/office/officeart/2005/8/layout/hProcess6"/>
    <dgm:cxn modelId="{C94A98F0-2C31-4E64-921C-8A752A37D3C8}" type="presParOf" srcId="{B48FD7B4-E370-458A-97CE-7EF3975555C7}" destId="{42B3B8A4-2F62-414B-A016-162588440E4C}" srcOrd="0" destOrd="0" presId="urn:microsoft.com/office/officeart/2005/8/layout/hProcess6"/>
    <dgm:cxn modelId="{23768C52-CEB5-4122-B5A2-6B85E13BD504}" type="presParOf" srcId="{B48FD7B4-E370-458A-97CE-7EF3975555C7}" destId="{1D0D5DAB-25DE-4080-A60C-B89F4D1C4083}" srcOrd="1" destOrd="0" presId="urn:microsoft.com/office/officeart/2005/8/layout/hProcess6"/>
    <dgm:cxn modelId="{ED576DE2-73DA-4E16-B44D-2107BFF39333}" type="presParOf" srcId="{B48FD7B4-E370-458A-97CE-7EF3975555C7}" destId="{745C6645-3F2F-41E9-9BE8-E5B52EA8D886}" srcOrd="2" destOrd="0" presId="urn:microsoft.com/office/officeart/2005/8/layout/hProcess6"/>
    <dgm:cxn modelId="{521AB73C-0DF5-4230-B834-F64FAF3784D1}" type="presParOf" srcId="{B48FD7B4-E370-458A-97CE-7EF3975555C7}" destId="{06E13296-92F7-4AD3-B6B7-AD2F0B38659C}" srcOrd="3" destOrd="0" presId="urn:microsoft.com/office/officeart/2005/8/layout/hProcess6"/>
    <dgm:cxn modelId="{C09D4971-D069-461C-B186-BA75D0B1EB92}" type="presParOf" srcId="{6BA37B7A-454A-4FD5-BB2B-23B8E380220C}" destId="{653B48EB-9E22-4861-A264-E81DCCC0FD50}" srcOrd="1" destOrd="0" presId="urn:microsoft.com/office/officeart/2005/8/layout/hProcess6"/>
    <dgm:cxn modelId="{1A920019-E643-4A5F-87CC-D82A77CB9AA4}" type="presParOf" srcId="{6BA37B7A-454A-4FD5-BB2B-23B8E380220C}" destId="{CC4EE307-A76D-41BF-A0C9-A796901C5104}" srcOrd="2" destOrd="0" presId="urn:microsoft.com/office/officeart/2005/8/layout/hProcess6"/>
    <dgm:cxn modelId="{50F7B5D5-8ACD-4A01-B9BE-2CE63F21EE31}" type="presParOf" srcId="{CC4EE307-A76D-41BF-A0C9-A796901C5104}" destId="{8E0764AB-1A07-4451-9B73-C920090E8755}" srcOrd="0" destOrd="0" presId="urn:microsoft.com/office/officeart/2005/8/layout/hProcess6"/>
    <dgm:cxn modelId="{592556CF-04D1-4D43-9DDB-4D4C625C7C1B}" type="presParOf" srcId="{CC4EE307-A76D-41BF-A0C9-A796901C5104}" destId="{153A9539-13EE-420E-A8D1-A18CC55C821B}" srcOrd="1" destOrd="0" presId="urn:microsoft.com/office/officeart/2005/8/layout/hProcess6"/>
    <dgm:cxn modelId="{B9BF5FFD-910B-4E59-BC8D-B9F0A5650F9A}" type="presParOf" srcId="{CC4EE307-A76D-41BF-A0C9-A796901C5104}" destId="{D8B54C71-F293-4A3D-85D6-35EC7BCA0680}" srcOrd="2" destOrd="0" presId="urn:microsoft.com/office/officeart/2005/8/layout/hProcess6"/>
    <dgm:cxn modelId="{F61B531A-EC21-4213-895F-096A7D9D5E65}" type="presParOf" srcId="{CC4EE307-A76D-41BF-A0C9-A796901C5104}" destId="{2A17024C-CDF6-4C15-A793-73D753F7987E}" srcOrd="3" destOrd="0" presId="urn:microsoft.com/office/officeart/2005/8/layout/hProcess6"/>
    <dgm:cxn modelId="{0A10D8C5-59AD-452C-A662-9D05C505F720}" type="presParOf" srcId="{6BA37B7A-454A-4FD5-BB2B-23B8E380220C}" destId="{F59D459A-8EBE-440D-99C9-8DD09325ACFA}" srcOrd="3" destOrd="0" presId="urn:microsoft.com/office/officeart/2005/8/layout/hProcess6"/>
    <dgm:cxn modelId="{1A311EB5-633C-44E9-A802-68AE6EE45C33}" type="presParOf" srcId="{6BA37B7A-454A-4FD5-BB2B-23B8E380220C}" destId="{6F38BEFA-EFB4-4230-A1C0-DEAAF6222A34}" srcOrd="4" destOrd="0" presId="urn:microsoft.com/office/officeart/2005/8/layout/hProcess6"/>
    <dgm:cxn modelId="{30CCB969-3F5B-498D-92A3-3ACBAEECB17C}" type="presParOf" srcId="{6F38BEFA-EFB4-4230-A1C0-DEAAF6222A34}" destId="{E2AD048F-89A6-4A7F-A5AE-0F0034E79D67}" srcOrd="0" destOrd="0" presId="urn:microsoft.com/office/officeart/2005/8/layout/hProcess6"/>
    <dgm:cxn modelId="{34F1B924-02E3-4D2F-A8EA-DD0381A13A33}" type="presParOf" srcId="{6F38BEFA-EFB4-4230-A1C0-DEAAF6222A34}" destId="{DD21639E-DFCB-450C-AFFA-9D8689181912}" srcOrd="1" destOrd="0" presId="urn:microsoft.com/office/officeart/2005/8/layout/hProcess6"/>
    <dgm:cxn modelId="{121EA3CE-E680-4466-84CD-78C6500B4CA4}" type="presParOf" srcId="{6F38BEFA-EFB4-4230-A1C0-DEAAF6222A34}" destId="{1578E166-BE57-415A-86BB-0C3008EBE27E}" srcOrd="2" destOrd="0" presId="urn:microsoft.com/office/officeart/2005/8/layout/hProcess6"/>
    <dgm:cxn modelId="{C3A23609-A2B2-41EF-9CC3-CD6F465EC2EF}" type="presParOf" srcId="{6F38BEFA-EFB4-4230-A1C0-DEAAF6222A34}" destId="{BB251D8B-AB44-4400-BC72-36FEF2A839FA}"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E505A-343D-4423-BADC-CCE48212C198}">
      <dsp:nvSpPr>
        <dsp:cNvPr id="0" name=""/>
        <dsp:cNvSpPr/>
      </dsp:nvSpPr>
      <dsp:spPr>
        <a:xfrm>
          <a:off x="0" y="816"/>
          <a:ext cx="7128792" cy="167032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200" kern="1200" dirty="0" smtClean="0"/>
            <a:t>Расходы бюджета – выплачиваемые из бюджета денежные средства в соответствии с установленными  действующим законодательством расходными обязательствами</a:t>
          </a:r>
          <a:endParaRPr lang="ru-RU" sz="2200" kern="1200" dirty="0"/>
        </a:p>
      </dsp:txBody>
      <dsp:txXfrm>
        <a:off x="48922" y="49738"/>
        <a:ext cx="7030948" cy="15724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DAA21-A11B-4EE2-A49B-9F565E54DA96}">
      <dsp:nvSpPr>
        <dsp:cNvPr id="0" name=""/>
        <dsp:cNvSpPr/>
      </dsp:nvSpPr>
      <dsp:spPr>
        <a:xfrm>
          <a:off x="3029105" y="872605"/>
          <a:ext cx="1689887" cy="413933"/>
        </a:xfrm>
        <a:custGeom>
          <a:avLst/>
          <a:gdLst/>
          <a:ahLst/>
          <a:cxnLst/>
          <a:rect l="0" t="0" r="0" b="0"/>
          <a:pathLst>
            <a:path>
              <a:moveTo>
                <a:pt x="0" y="0"/>
              </a:moveTo>
              <a:lnTo>
                <a:pt x="0" y="282083"/>
              </a:lnTo>
              <a:lnTo>
                <a:pt x="1689887" y="282083"/>
              </a:lnTo>
              <a:lnTo>
                <a:pt x="1689887" y="41393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16BE0E-54A2-408D-BE9D-38AFC3564F90}">
      <dsp:nvSpPr>
        <dsp:cNvPr id="0" name=""/>
        <dsp:cNvSpPr/>
      </dsp:nvSpPr>
      <dsp:spPr>
        <a:xfrm>
          <a:off x="1537472" y="872605"/>
          <a:ext cx="1491633" cy="413933"/>
        </a:xfrm>
        <a:custGeom>
          <a:avLst/>
          <a:gdLst/>
          <a:ahLst/>
          <a:cxnLst/>
          <a:rect l="0" t="0" r="0" b="0"/>
          <a:pathLst>
            <a:path>
              <a:moveTo>
                <a:pt x="1491633" y="0"/>
              </a:moveTo>
              <a:lnTo>
                <a:pt x="1491633" y="282083"/>
              </a:lnTo>
              <a:lnTo>
                <a:pt x="0" y="282083"/>
              </a:lnTo>
              <a:lnTo>
                <a:pt x="0" y="41393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4B9F44-53C5-4039-AEE2-E821DC6A4274}">
      <dsp:nvSpPr>
        <dsp:cNvPr id="0" name=""/>
        <dsp:cNvSpPr/>
      </dsp:nvSpPr>
      <dsp:spPr>
        <a:xfrm>
          <a:off x="847446" y="110517"/>
          <a:ext cx="4363318" cy="7620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0D96F4-4D45-4182-9E11-E0CA015347AB}">
      <dsp:nvSpPr>
        <dsp:cNvPr id="0" name=""/>
        <dsp:cNvSpPr/>
      </dsp:nvSpPr>
      <dsp:spPr>
        <a:xfrm>
          <a:off x="1005586" y="260750"/>
          <a:ext cx="4363318" cy="7620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Расходные обязательства</a:t>
          </a:r>
          <a:endParaRPr lang="ru-RU" sz="1600" kern="1200" dirty="0"/>
        </a:p>
      </dsp:txBody>
      <dsp:txXfrm>
        <a:off x="1027907" y="283071"/>
        <a:ext cx="4318676" cy="717446"/>
      </dsp:txXfrm>
    </dsp:sp>
    <dsp:sp modelId="{6E0069E8-A132-4CA1-A680-597EFDC124B3}">
      <dsp:nvSpPr>
        <dsp:cNvPr id="0" name=""/>
        <dsp:cNvSpPr/>
      </dsp:nvSpPr>
      <dsp:spPr>
        <a:xfrm>
          <a:off x="5725" y="1286538"/>
          <a:ext cx="3063493" cy="162106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2C82B5-B92C-4684-AE8A-45F914381EC6}">
      <dsp:nvSpPr>
        <dsp:cNvPr id="0" name=""/>
        <dsp:cNvSpPr/>
      </dsp:nvSpPr>
      <dsp:spPr>
        <a:xfrm>
          <a:off x="163866" y="1436772"/>
          <a:ext cx="3063493" cy="162106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Публичные  -  установленные официальными  нормативно-правовыми документами</a:t>
          </a:r>
          <a:endParaRPr lang="ru-RU" sz="1600" kern="1200" dirty="0"/>
        </a:p>
      </dsp:txBody>
      <dsp:txXfrm>
        <a:off x="211345" y="1484251"/>
        <a:ext cx="2968535" cy="1526104"/>
      </dsp:txXfrm>
    </dsp:sp>
    <dsp:sp modelId="{4E81BBCB-3900-4BC3-9B61-6D8D46666ACC}">
      <dsp:nvSpPr>
        <dsp:cNvPr id="0" name=""/>
        <dsp:cNvSpPr/>
      </dsp:nvSpPr>
      <dsp:spPr>
        <a:xfrm>
          <a:off x="3385500" y="1286538"/>
          <a:ext cx="2666985" cy="161169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1F82D9-BD6E-4240-AF30-12744B7EED07}">
      <dsp:nvSpPr>
        <dsp:cNvPr id="0" name=""/>
        <dsp:cNvSpPr/>
      </dsp:nvSpPr>
      <dsp:spPr>
        <a:xfrm>
          <a:off x="3543640" y="1436772"/>
          <a:ext cx="2666985" cy="161169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Гражданско-правовые - в части оплаты по трудовым договорам, муниципальным контрактам,  соглашениям  и т.д.</a:t>
          </a:r>
          <a:endParaRPr lang="ru-RU" sz="1600" kern="1200" dirty="0"/>
        </a:p>
      </dsp:txBody>
      <dsp:txXfrm>
        <a:off x="3590845" y="1483977"/>
        <a:ext cx="2572575" cy="15172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D5DAB-25DE-4080-A60C-B89F4D1C4083}">
      <dsp:nvSpPr>
        <dsp:cNvPr id="0" name=""/>
        <dsp:cNvSpPr/>
      </dsp:nvSpPr>
      <dsp:spPr>
        <a:xfrm>
          <a:off x="115290" y="898784"/>
          <a:ext cx="2645047" cy="2322662"/>
        </a:xfrm>
        <a:prstGeom prst="rightArrow">
          <a:avLst>
            <a:gd name="adj1" fmla="val 70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lvl="0" algn="ctr" defTabSz="444500">
            <a:lnSpc>
              <a:spcPct val="90000"/>
            </a:lnSpc>
            <a:spcBef>
              <a:spcPct val="0"/>
            </a:spcBef>
            <a:spcAft>
              <a:spcPct val="35000"/>
            </a:spcAft>
          </a:pPr>
          <a:r>
            <a:rPr lang="ru-RU" sz="1000" kern="1200" dirty="0" smtClean="0"/>
            <a:t> </a:t>
          </a:r>
          <a:r>
            <a:rPr lang="ru-RU" sz="1400" kern="1200" dirty="0" smtClean="0"/>
            <a:t>Первоначально      утвержденный бюджет</a:t>
          </a:r>
          <a:endParaRPr lang="ru-RU" sz="1400" kern="1200" dirty="0"/>
        </a:p>
      </dsp:txBody>
      <dsp:txXfrm>
        <a:off x="776552" y="1247183"/>
        <a:ext cx="1289460" cy="1625864"/>
      </dsp:txXfrm>
    </dsp:sp>
    <dsp:sp modelId="{06E13296-92F7-4AD3-B6B7-AD2F0B38659C}">
      <dsp:nvSpPr>
        <dsp:cNvPr id="0" name=""/>
        <dsp:cNvSpPr/>
      </dsp:nvSpPr>
      <dsp:spPr>
        <a:xfrm>
          <a:off x="144014" y="432050"/>
          <a:ext cx="1383817" cy="105451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191 091,1 </a:t>
          </a:r>
          <a:r>
            <a:rPr lang="ru-RU" sz="1400" b="1" kern="1200" dirty="0" smtClean="0">
              <a:solidFill>
                <a:schemeClr val="tx1">
                  <a:lumMod val="85000"/>
                  <a:lumOff val="15000"/>
                </a:schemeClr>
              </a:solidFill>
            </a:rPr>
            <a:t>тыс. руб</a:t>
          </a:r>
          <a:r>
            <a:rPr lang="ru-RU" sz="1400" kern="1200" dirty="0" smtClean="0"/>
            <a:t>.</a:t>
          </a:r>
          <a:endParaRPr lang="ru-RU" sz="1400" kern="1200" dirty="0"/>
        </a:p>
      </dsp:txBody>
      <dsp:txXfrm>
        <a:off x="346669" y="586480"/>
        <a:ext cx="978507" cy="745655"/>
      </dsp:txXfrm>
    </dsp:sp>
    <dsp:sp modelId="{153A9539-13EE-420E-A8D1-A18CC55C821B}">
      <dsp:nvSpPr>
        <dsp:cNvPr id="0" name=""/>
        <dsp:cNvSpPr/>
      </dsp:nvSpPr>
      <dsp:spPr>
        <a:xfrm>
          <a:off x="2823929" y="736079"/>
          <a:ext cx="2703373" cy="2620324"/>
        </a:xfrm>
        <a:prstGeom prst="rightArrow">
          <a:avLst>
            <a:gd name="adj1" fmla="val 70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10795" rIns="21590" bIns="10795" numCol="1" spcCol="1270" anchor="ctr" anchorCtr="0">
          <a:noAutofit/>
        </a:bodyPr>
        <a:lstStyle/>
        <a:p>
          <a:pPr lvl="0" algn="ctr" defTabSz="755650">
            <a:lnSpc>
              <a:spcPct val="90000"/>
            </a:lnSpc>
            <a:spcBef>
              <a:spcPct val="0"/>
            </a:spcBef>
            <a:spcAft>
              <a:spcPct val="35000"/>
            </a:spcAft>
          </a:pPr>
          <a:r>
            <a:rPr lang="ru-RU" sz="1700" kern="1200" dirty="0" smtClean="0"/>
            <a:t>  Уточненный  бюджет</a:t>
          </a:r>
          <a:endParaRPr lang="ru-RU" sz="1700" kern="1200" dirty="0"/>
        </a:p>
      </dsp:txBody>
      <dsp:txXfrm>
        <a:off x="3499772" y="1129128"/>
        <a:ext cx="1317895" cy="1834226"/>
      </dsp:txXfrm>
    </dsp:sp>
    <dsp:sp modelId="{2A17024C-CDF6-4C15-A793-73D753F7987E}">
      <dsp:nvSpPr>
        <dsp:cNvPr id="0" name=""/>
        <dsp:cNvSpPr/>
      </dsp:nvSpPr>
      <dsp:spPr>
        <a:xfrm>
          <a:off x="2749776" y="542833"/>
          <a:ext cx="1341720" cy="107801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276 215,1</a:t>
          </a:r>
        </a:p>
        <a:p>
          <a:pPr lvl="0" algn="ctr" defTabSz="622300">
            <a:lnSpc>
              <a:spcPct val="90000"/>
            </a:lnSpc>
            <a:spcBef>
              <a:spcPct val="0"/>
            </a:spcBef>
            <a:spcAft>
              <a:spcPct val="35000"/>
            </a:spcAft>
          </a:pPr>
          <a:r>
            <a:rPr lang="ru-RU" sz="1400" b="1" kern="1200" dirty="0" smtClean="0">
              <a:solidFill>
                <a:schemeClr val="tx1">
                  <a:lumMod val="85000"/>
                  <a:lumOff val="15000"/>
                </a:schemeClr>
              </a:solidFill>
            </a:rPr>
            <a:t>тыс. руб.</a:t>
          </a:r>
          <a:endParaRPr lang="ru-RU" sz="1400" b="1" kern="1200" dirty="0">
            <a:solidFill>
              <a:schemeClr val="tx1">
                <a:lumMod val="85000"/>
                <a:lumOff val="15000"/>
              </a:schemeClr>
            </a:solidFill>
          </a:endParaRPr>
        </a:p>
      </dsp:txBody>
      <dsp:txXfrm>
        <a:off x="2946266" y="700705"/>
        <a:ext cx="948740" cy="762274"/>
      </dsp:txXfrm>
    </dsp:sp>
    <dsp:sp modelId="{DD21639E-DFCB-450C-AFFA-9D8689181912}">
      <dsp:nvSpPr>
        <dsp:cNvPr id="0" name=""/>
        <dsp:cNvSpPr/>
      </dsp:nvSpPr>
      <dsp:spPr>
        <a:xfrm>
          <a:off x="5824990" y="810612"/>
          <a:ext cx="2597803" cy="2499007"/>
        </a:xfrm>
        <a:prstGeom prst="rightArrow">
          <a:avLst>
            <a:gd name="adj1" fmla="val 70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lvl="0" algn="ctr" defTabSz="711200">
            <a:lnSpc>
              <a:spcPct val="90000"/>
            </a:lnSpc>
            <a:spcBef>
              <a:spcPct val="0"/>
            </a:spcBef>
            <a:spcAft>
              <a:spcPct val="35000"/>
            </a:spcAft>
          </a:pPr>
          <a:r>
            <a:rPr lang="ru-RU" sz="1600" kern="1200" dirty="0" smtClean="0"/>
            <a:t>Кассовое  исполнение 91%</a:t>
          </a:r>
          <a:endParaRPr lang="ru-RU" sz="1600" kern="1200" dirty="0"/>
        </a:p>
      </dsp:txBody>
      <dsp:txXfrm>
        <a:off x="6474441" y="1185463"/>
        <a:ext cx="1266429" cy="1749305"/>
      </dsp:txXfrm>
    </dsp:sp>
    <dsp:sp modelId="{BB251D8B-AB44-4400-BC72-36FEF2A839FA}">
      <dsp:nvSpPr>
        <dsp:cNvPr id="0" name=""/>
        <dsp:cNvSpPr/>
      </dsp:nvSpPr>
      <dsp:spPr>
        <a:xfrm>
          <a:off x="5688632" y="576061"/>
          <a:ext cx="1335078" cy="111799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251 492,2</a:t>
          </a:r>
        </a:p>
        <a:p>
          <a:pPr lvl="0" algn="ctr" defTabSz="622300">
            <a:lnSpc>
              <a:spcPct val="90000"/>
            </a:lnSpc>
            <a:spcBef>
              <a:spcPct val="0"/>
            </a:spcBef>
            <a:spcAft>
              <a:spcPct val="35000"/>
            </a:spcAft>
          </a:pPr>
          <a:r>
            <a:rPr lang="ru-RU" sz="1400" b="1" kern="1200" dirty="0" smtClean="0">
              <a:solidFill>
                <a:schemeClr val="tx1">
                  <a:lumMod val="85000"/>
                  <a:lumOff val="15000"/>
                </a:schemeClr>
              </a:solidFill>
            </a:rPr>
            <a:t>тыс. руб.</a:t>
          </a:r>
          <a:endParaRPr lang="ru-RU" sz="1400" b="1" kern="1200" dirty="0">
            <a:solidFill>
              <a:schemeClr val="tx1">
                <a:lumMod val="85000"/>
                <a:lumOff val="15000"/>
              </a:schemeClr>
            </a:solidFill>
          </a:endParaRPr>
        </a:p>
      </dsp:txBody>
      <dsp:txXfrm>
        <a:off x="5884150" y="739788"/>
        <a:ext cx="944042" cy="7905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0.62612</cdr:x>
      <cdr:y>0.17857</cdr:y>
    </cdr:from>
    <cdr:to>
      <cdr:x>0.73828</cdr:x>
      <cdr:y>0.32143</cdr:y>
    </cdr:to>
    <cdr:sp macro="" textlink="">
      <cdr:nvSpPr>
        <cdr:cNvPr id="3" name="Прямая со стрелкой 2"/>
        <cdr:cNvSpPr/>
      </cdr:nvSpPr>
      <cdr:spPr>
        <a:xfrm xmlns:a="http://schemas.openxmlformats.org/drawingml/2006/main" flipH="1">
          <a:off x="2411759" y="720074"/>
          <a:ext cx="432035" cy="57607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dr:relSizeAnchor xmlns:cdr="http://schemas.openxmlformats.org/drawingml/2006/chartDrawing">
    <cdr:from>
      <cdr:x>0.64481</cdr:x>
      <cdr:y>0.19643</cdr:y>
    </cdr:from>
    <cdr:to>
      <cdr:x>0.65668</cdr:x>
      <cdr:y>0.26786</cdr:y>
    </cdr:to>
    <cdr:sp macro="" textlink="">
      <cdr:nvSpPr>
        <cdr:cNvPr id="5" name="Прямая со стрелкой 4"/>
        <cdr:cNvSpPr/>
      </cdr:nvSpPr>
      <cdr:spPr>
        <a:xfrm xmlns:a="http://schemas.openxmlformats.org/drawingml/2006/main">
          <a:off x="2483756" y="792094"/>
          <a:ext cx="45719" cy="288026"/>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userShapes>
</file>

<file path=ppt/drawings/drawing2.xml><?xml version="1.0" encoding="utf-8"?>
<c:userShapes xmlns:c="http://schemas.openxmlformats.org/drawingml/2006/chart">
  <cdr:relSizeAnchor xmlns:cdr="http://schemas.openxmlformats.org/drawingml/2006/chartDrawing">
    <cdr:from>
      <cdr:x>0.47436</cdr:x>
      <cdr:y>0.29049</cdr:y>
    </cdr:from>
    <cdr:to>
      <cdr:x>0.51282</cdr:x>
      <cdr:y>0.3268</cdr:y>
    </cdr:to>
    <cdr:sp macro="" textlink="">
      <cdr:nvSpPr>
        <cdr:cNvPr id="5" name="Прямая со стрелкой 4"/>
        <cdr:cNvSpPr/>
      </cdr:nvSpPr>
      <cdr:spPr>
        <a:xfrm xmlns:a="http://schemas.openxmlformats.org/drawingml/2006/main" flipH="1">
          <a:off x="2664296" y="1728192"/>
          <a:ext cx="216024" cy="216024"/>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E94DE3-01E8-43B7-8B24-CBCC4BA2DCF0}" type="datetimeFigureOut">
              <a:rPr lang="ru-RU" smtClean="0"/>
              <a:pPr/>
              <a:t>27.02.2025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DF84B1-DC69-4B37-A464-47B51B25266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4</a:t>
            </a:fld>
            <a:endParaRPr lang="ru-RU"/>
          </a:p>
        </p:txBody>
      </p:sp>
    </p:spTree>
    <p:extLst>
      <p:ext uri="{BB962C8B-B14F-4D97-AF65-F5344CB8AC3E}">
        <p14:creationId xmlns:p14="http://schemas.microsoft.com/office/powerpoint/2010/main" val="751496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31</a:t>
            </a:fld>
            <a:endParaRPr lang="ru-RU"/>
          </a:p>
        </p:txBody>
      </p:sp>
    </p:spTree>
    <p:extLst>
      <p:ext uri="{BB962C8B-B14F-4D97-AF65-F5344CB8AC3E}">
        <p14:creationId xmlns:p14="http://schemas.microsoft.com/office/powerpoint/2010/main" val="4142028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11</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15</a:t>
            </a:fld>
            <a:endParaRPr lang="ru-RU"/>
          </a:p>
        </p:txBody>
      </p:sp>
    </p:spTree>
    <p:extLst>
      <p:ext uri="{BB962C8B-B14F-4D97-AF65-F5344CB8AC3E}">
        <p14:creationId xmlns:p14="http://schemas.microsoft.com/office/powerpoint/2010/main" val="717820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18</a:t>
            </a:fld>
            <a:endParaRPr lang="ru-RU"/>
          </a:p>
        </p:txBody>
      </p:sp>
    </p:spTree>
    <p:extLst>
      <p:ext uri="{BB962C8B-B14F-4D97-AF65-F5344CB8AC3E}">
        <p14:creationId xmlns:p14="http://schemas.microsoft.com/office/powerpoint/2010/main" val="802029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19</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21</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22</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FDF84B1-DC69-4B37-A464-47B51B252665}" type="slidenum">
              <a:rPr lang="ru-RU" smtClean="0"/>
              <a:pPr/>
              <a:t>23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fontAlgn="base">
              <a:spcBef>
                <a:spcPct val="0"/>
              </a:spcBef>
              <a:spcAft>
                <a:spcPct val="0"/>
              </a:spcAft>
              <a:defRPr/>
            </a:pPr>
            <a:fld id="{B68C4FF4-6EE1-4A76-9B8F-B2F594D6C874}"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CBF7A747-1B53-4B3F-B8D2-D8AB0E128148}"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fontAlgn="base">
              <a:spcBef>
                <a:spcPct val="0"/>
              </a:spcBef>
              <a:spcAft>
                <a:spcPct val="0"/>
              </a:spcAft>
              <a:defRPr/>
            </a:pPr>
            <a:fld id="{F24BD201-5F9C-4593-BEFD-74C971F0B552}"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4B22E6F0-797A-404D-B2F0-96032D2C16E5}"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fontAlgn="base">
              <a:spcBef>
                <a:spcPct val="0"/>
              </a:spcBef>
              <a:spcAft>
                <a:spcPct val="0"/>
              </a:spcAft>
              <a:defRPr/>
            </a:pPr>
            <a:fld id="{637A3035-02C7-4538-A480-C6887B19F5A6}"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D518664C-3B03-4311-A452-8E87A1DF2E36}"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fontAlgn="base">
              <a:spcBef>
                <a:spcPct val="0"/>
              </a:spcBef>
              <a:spcAft>
                <a:spcPct val="0"/>
              </a:spcAft>
              <a:defRPr/>
            </a:pPr>
            <a:fld id="{3152DDE1-E9F2-4B50-AB95-1A36B28481DE}"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A087BA6C-DE82-4922-A007-5CB817EE4E20}"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fontAlgn="base">
              <a:spcBef>
                <a:spcPct val="0"/>
              </a:spcBef>
              <a:spcAft>
                <a:spcPct val="0"/>
              </a:spcAft>
              <a:defRPr/>
            </a:pPr>
            <a:fld id="{D5011FA9-72D4-4D0D-AA04-5200C8F96D1C}"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p:txBody>
          <a:bodyPr/>
          <a:lstStyle/>
          <a:p>
            <a:pPr fontAlgn="base">
              <a:spcBef>
                <a:spcPct val="0"/>
              </a:spcBef>
              <a:spcAft>
                <a:spcPct val="0"/>
              </a:spcAft>
              <a:defRPr/>
            </a:pPr>
            <a:fld id="{64CBFCBB-F7D8-4AD9-B5F9-93687358CA6B}"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fontAlgn="base">
              <a:spcBef>
                <a:spcPct val="0"/>
              </a:spcBef>
              <a:spcAft>
                <a:spcPct val="0"/>
              </a:spcAft>
              <a:defRPr/>
            </a:pPr>
            <a:fld id="{F18AA105-3B9A-485F-A7BD-B3B1C1BFF994}"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6" name="Нижний колонтитул 5"/>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6"/>
          <p:cNvSpPr>
            <a:spLocks noGrp="1"/>
          </p:cNvSpPr>
          <p:nvPr>
            <p:ph type="sldNum" sz="quarter" idx="12"/>
          </p:nvPr>
        </p:nvSpPr>
        <p:spPr/>
        <p:txBody>
          <a:bodyPr/>
          <a:lstStyle/>
          <a:p>
            <a:pPr fontAlgn="base">
              <a:spcBef>
                <a:spcPct val="0"/>
              </a:spcBef>
              <a:spcAft>
                <a:spcPct val="0"/>
              </a:spcAft>
              <a:defRPr/>
            </a:pPr>
            <a:fld id="{29217202-91A5-4841-8837-12B3422A9C13}"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fontAlgn="base">
              <a:spcBef>
                <a:spcPct val="0"/>
              </a:spcBef>
              <a:spcAft>
                <a:spcPct val="0"/>
              </a:spcAft>
              <a:defRPr/>
            </a:pPr>
            <a:fld id="{B003E727-7E97-4B76-A273-97C117DFD6DE}"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8" name="Нижний колонтитул 7"/>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9" name="Номер слайда 8"/>
          <p:cNvSpPr>
            <a:spLocks noGrp="1"/>
          </p:cNvSpPr>
          <p:nvPr>
            <p:ph type="sldNum" sz="quarter" idx="12"/>
          </p:nvPr>
        </p:nvSpPr>
        <p:spPr/>
        <p:txBody>
          <a:bodyPr/>
          <a:lstStyle/>
          <a:p>
            <a:pPr fontAlgn="base">
              <a:spcBef>
                <a:spcPct val="0"/>
              </a:spcBef>
              <a:spcAft>
                <a:spcPct val="0"/>
              </a:spcAft>
              <a:defRPr/>
            </a:pPr>
            <a:fld id="{09F140D1-42AB-456C-B3EB-2E58162D29C5}"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fontAlgn="base">
              <a:spcBef>
                <a:spcPct val="0"/>
              </a:spcBef>
              <a:spcAft>
                <a:spcPct val="0"/>
              </a:spcAft>
              <a:defRPr/>
            </a:pPr>
            <a:fld id="{C62FDA9A-A9AF-4522-BA4E-959710ABA8F2}"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4" name="Нижний колонтитул 3"/>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5" name="Номер слайда 4"/>
          <p:cNvSpPr>
            <a:spLocks noGrp="1"/>
          </p:cNvSpPr>
          <p:nvPr>
            <p:ph type="sldNum" sz="quarter" idx="12"/>
          </p:nvPr>
        </p:nvSpPr>
        <p:spPr/>
        <p:txBody>
          <a:bodyPr/>
          <a:lstStyle/>
          <a:p>
            <a:pPr fontAlgn="base">
              <a:spcBef>
                <a:spcPct val="0"/>
              </a:spcBef>
              <a:spcAft>
                <a:spcPct val="0"/>
              </a:spcAft>
              <a:defRPr/>
            </a:pPr>
            <a:fld id="{27C4C3DF-49FF-4AA4-A1AB-8615103FAECA}"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fontAlgn="base">
              <a:spcBef>
                <a:spcPct val="0"/>
              </a:spcBef>
              <a:spcAft>
                <a:spcPct val="0"/>
              </a:spcAft>
              <a:defRPr/>
            </a:pPr>
            <a:fld id="{981C31E6-6AC6-4E62-806B-D0CB1E8C6262}"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3" name="Нижний колонтитул 2"/>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4" name="Номер слайда 3"/>
          <p:cNvSpPr>
            <a:spLocks noGrp="1"/>
          </p:cNvSpPr>
          <p:nvPr>
            <p:ph type="sldNum" sz="quarter" idx="12"/>
          </p:nvPr>
        </p:nvSpPr>
        <p:spPr/>
        <p:txBody>
          <a:bodyPr/>
          <a:lstStyle/>
          <a:p>
            <a:pPr fontAlgn="base">
              <a:spcBef>
                <a:spcPct val="0"/>
              </a:spcBef>
              <a:spcAft>
                <a:spcPct val="0"/>
              </a:spcAft>
              <a:defRPr/>
            </a:pPr>
            <a:fld id="{B1B0E188-B191-46AC-99B7-5113417AE6AB}"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fontAlgn="base">
              <a:spcBef>
                <a:spcPct val="0"/>
              </a:spcBef>
              <a:spcAft>
                <a:spcPct val="0"/>
              </a:spcAft>
              <a:defRPr/>
            </a:pPr>
            <a:fld id="{F9E59BE0-226E-4980-AAF5-F1A9DF7C7AE8}"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6" name="Нижний колонтитул 5"/>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6"/>
          <p:cNvSpPr>
            <a:spLocks noGrp="1"/>
          </p:cNvSpPr>
          <p:nvPr>
            <p:ph type="sldNum" sz="quarter" idx="12"/>
          </p:nvPr>
        </p:nvSpPr>
        <p:spPr/>
        <p:txBody>
          <a:bodyPr/>
          <a:lstStyle/>
          <a:p>
            <a:pPr fontAlgn="base">
              <a:spcBef>
                <a:spcPct val="0"/>
              </a:spcBef>
              <a:spcAft>
                <a:spcPct val="0"/>
              </a:spcAft>
              <a:defRPr/>
            </a:pPr>
            <a:fld id="{8ED8319C-EFFD-43A6-A723-9E31BBA50F68}"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fontAlgn="base">
              <a:spcBef>
                <a:spcPct val="0"/>
              </a:spcBef>
              <a:spcAft>
                <a:spcPct val="0"/>
              </a:spcAft>
              <a:defRPr/>
            </a:pPr>
            <a:fld id="{8194FB44-2B3A-4EA5-B708-4FEB9F41BBF1}" type="datetimeFigureOut">
              <a:rPr lang="ru-RU" smtClean="0">
                <a:solidFill>
                  <a:prstClr val="black"/>
                </a:solidFill>
                <a:latin typeface="Arial" charset="0"/>
                <a:cs typeface="Arial" charset="0"/>
              </a:rPr>
              <a:pPr fontAlgn="base">
                <a:spcBef>
                  <a:spcPct val="0"/>
                </a:spcBef>
                <a:spcAft>
                  <a:spcPct val="0"/>
                </a:spcAft>
                <a:defRPr/>
              </a:pPr>
              <a:t>27.02.2025</a:t>
            </a:fld>
            <a:endParaRPr lang="ru-RU">
              <a:solidFill>
                <a:prstClr val="black"/>
              </a:solidFill>
              <a:latin typeface="Arial" charset="0"/>
              <a:cs typeface="Arial" charset="0"/>
            </a:endParaRPr>
          </a:p>
        </p:txBody>
      </p:sp>
      <p:sp>
        <p:nvSpPr>
          <p:cNvPr id="6" name="Нижний колонтитул 5"/>
          <p:cNvSpPr>
            <a:spLocks noGrp="1"/>
          </p:cNvSpPr>
          <p:nvPr>
            <p:ph type="ftr" sz="quarter" idx="11"/>
          </p:nvPr>
        </p:nvSpPr>
        <p:spPr/>
        <p:txBody>
          <a:body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6"/>
          <p:cNvSpPr>
            <a:spLocks noGrp="1"/>
          </p:cNvSpPr>
          <p:nvPr>
            <p:ph type="sldNum" sz="quarter" idx="12"/>
          </p:nvPr>
        </p:nvSpPr>
        <p:spPr/>
        <p:txBody>
          <a:bodyPr/>
          <a:lstStyle/>
          <a:p>
            <a:pPr fontAlgn="base">
              <a:spcBef>
                <a:spcPct val="0"/>
              </a:spcBef>
              <a:spcAft>
                <a:spcPct val="0"/>
              </a:spcAft>
              <a:defRPr/>
            </a:pPr>
            <a:fld id="{27C51498-F984-481A-8E8C-4DDFA9BC9183}" type="slidenum">
              <a:rPr lang="ru-RU" smtClean="0">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9CB88-5E1A-4FAC-892A-60949ACB1F6F}" type="datetimeFigureOut">
              <a:rPr lang="en-US" smtClean="0"/>
              <a:pPr/>
              <a:t>2/27/2025</a:t>
            </a:fld>
            <a:endParaRPr lang="en-US"/>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974DF9-AD47-4691-BA21-BBFCE3637A9A}" type="slidenum">
              <a:rPr kumimoji="0" lang="en-US" smtClean="0"/>
              <a:pPr/>
              <a:t>‹#›</a:t>
            </a:fld>
            <a:endParaRPr kumimoji="0"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chart" Target="../charts/char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1268760"/>
            <a:ext cx="7200800" cy="2308324"/>
          </a:xfrm>
          <a:prstGeom prst="rect">
            <a:avLst/>
          </a:prstGeom>
          <a:noFill/>
        </p:spPr>
        <p:txBody>
          <a:bodyPr wrap="square">
            <a:spAutoFit/>
          </a:bodyPr>
          <a:lstStyle/>
          <a:p>
            <a:pPr algn="ctr" fontAlgn="base">
              <a:spcBef>
                <a:spcPct val="0"/>
              </a:spcBef>
              <a:spcAft>
                <a:spcPct val="0"/>
              </a:spcAft>
              <a:defRPr/>
            </a:pPr>
            <a:r>
              <a:rPr lang="ru-RU" sz="7200" b="1" dirty="0" smtClean="0">
                <a:ln w="19050">
                  <a:solidFill>
                    <a:prstClr val="white"/>
                  </a:solidFill>
                  <a:prstDash val="solid"/>
                </a:ln>
                <a:solidFill>
                  <a:schemeClr val="accent2">
                    <a:lumMod val="75000"/>
                  </a:schemeClr>
                </a:solidFill>
                <a:effectLst>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rPr>
              <a:t>БЮДЖЕТ ДЛЯ ГРАЖДАН</a:t>
            </a:r>
            <a:endParaRPr lang="ru-RU" sz="7200" b="1" dirty="0">
              <a:ln w="19050">
                <a:solidFill>
                  <a:prstClr val="white"/>
                </a:solidFill>
                <a:prstDash val="solid"/>
              </a:ln>
              <a:solidFill>
                <a:schemeClr val="accent2">
                  <a:lumMod val="75000"/>
                </a:schemeClr>
              </a:solidFill>
              <a:effectLst>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99592" y="3429001"/>
            <a:ext cx="7776864" cy="923330"/>
          </a:xfrm>
          <a:prstGeom prst="rect">
            <a:avLst/>
          </a:prstGeom>
        </p:spPr>
        <p:txBody>
          <a:bodyPr wrap="square">
            <a:spAutoFit/>
          </a:bodyPr>
          <a:lstStyle/>
          <a:p>
            <a:pPr algn="ctr"/>
            <a:r>
              <a:rPr lang="ru-RU" b="1" dirty="0" smtClean="0"/>
              <a:t>Годовой  отчет об исполнении бюджета</a:t>
            </a:r>
            <a:endParaRPr lang="ru-RU" dirty="0" smtClean="0"/>
          </a:p>
          <a:p>
            <a:pPr algn="ctr"/>
            <a:r>
              <a:rPr lang="ru-RU" b="1" dirty="0" smtClean="0"/>
              <a:t>МО </a:t>
            </a:r>
            <a:r>
              <a:rPr lang="ru-RU" b="1" dirty="0" err="1" smtClean="0"/>
              <a:t>Мгинское</a:t>
            </a:r>
            <a:r>
              <a:rPr lang="ru-RU" b="1" dirty="0" smtClean="0"/>
              <a:t> городское поселение</a:t>
            </a:r>
            <a:endParaRPr lang="ru-RU" dirty="0" smtClean="0"/>
          </a:p>
          <a:p>
            <a:pPr algn="ctr"/>
            <a:r>
              <a:rPr lang="ru-RU" b="1" dirty="0" smtClean="0"/>
              <a:t>Кировского муниципального района Ленинградской области за 202</a:t>
            </a:r>
            <a:r>
              <a:rPr lang="en-US" b="1" dirty="0" smtClean="0"/>
              <a:t>4</a:t>
            </a:r>
            <a:r>
              <a:rPr lang="ru-RU" b="1" dirty="0" smtClean="0"/>
              <a:t> год</a:t>
            </a:r>
            <a:endParaRPr lang="ru-RU" dirty="0"/>
          </a:p>
        </p:txBody>
      </p:sp>
      <p:pic>
        <p:nvPicPr>
          <p:cNvPr id="6" name="Рисунок 5" descr="https://images.vector-images.com/47/mga_pos_coa.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7904" y="4581128"/>
            <a:ext cx="1666875" cy="1962150"/>
          </a:xfrm>
          <a:prstGeom prst="rect">
            <a:avLst/>
          </a:prstGeom>
          <a:noFill/>
          <a:ln>
            <a:noFill/>
          </a:ln>
        </p:spPr>
      </p:pic>
    </p:spTree>
    <p:extLst>
      <p:ext uri="{BB962C8B-B14F-4D97-AF65-F5344CB8AC3E}">
        <p14:creationId xmlns:p14="http://schemas.microsoft.com/office/powerpoint/2010/main" val="2587982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054233390"/>
              </p:ext>
            </p:extLst>
          </p:nvPr>
        </p:nvGraphicFramePr>
        <p:xfrm>
          <a:off x="395535" y="980727"/>
          <a:ext cx="8352929" cy="5065343"/>
        </p:xfrm>
        <a:graphic>
          <a:graphicData uri="http://schemas.openxmlformats.org/drawingml/2006/table">
            <a:tbl>
              <a:tblPr>
                <a:tableStyleId>{69C7853C-536D-4A76-A0AE-DD22124D55A5}</a:tableStyleId>
              </a:tblPr>
              <a:tblGrid>
                <a:gridCol w="6120681">
                  <a:extLst>
                    <a:ext uri="{9D8B030D-6E8A-4147-A177-3AD203B41FA5}">
                      <a16:colId xmlns:a16="http://schemas.microsoft.com/office/drawing/2014/main" val="20000"/>
                    </a:ext>
                  </a:extLst>
                </a:gridCol>
                <a:gridCol w="1133177">
                  <a:extLst>
                    <a:ext uri="{9D8B030D-6E8A-4147-A177-3AD203B41FA5}">
                      <a16:colId xmlns:a16="http://schemas.microsoft.com/office/drawing/2014/main" val="20001"/>
                    </a:ext>
                  </a:extLst>
                </a:gridCol>
                <a:gridCol w="1099071">
                  <a:extLst>
                    <a:ext uri="{9D8B030D-6E8A-4147-A177-3AD203B41FA5}">
                      <a16:colId xmlns:a16="http://schemas.microsoft.com/office/drawing/2014/main" val="20002"/>
                    </a:ext>
                  </a:extLst>
                </a:gridCol>
              </a:tblGrid>
              <a:tr h="32213">
                <a:tc>
                  <a:txBody>
                    <a:bodyPr/>
                    <a:lstStyle/>
                    <a:p>
                      <a:pPr indent="450215" algn="ctr" fontAlgn="auto" hangingPunct="1">
                        <a:spcAft>
                          <a:spcPts val="0"/>
                        </a:spcAft>
                      </a:pPr>
                      <a:r>
                        <a:rPr lang="ru-RU" sz="200" dirty="0"/>
                        <a:t> Наименование показателя</a:t>
                      </a:r>
                      <a:endParaRPr lang="ru-RU" sz="200" dirty="0">
                        <a:latin typeface="Times New Roman"/>
                        <a:ea typeface="Times New Roman"/>
                        <a:cs typeface="Times New Roman"/>
                      </a:endParaRPr>
                    </a:p>
                  </a:txBody>
                  <a:tcPr marL="13932" marR="13932" marT="0" marB="0" anchor="ctr"/>
                </a:tc>
                <a:tc>
                  <a:txBody>
                    <a:bodyPr/>
                    <a:lstStyle/>
                    <a:p>
                      <a:pPr indent="450215" algn="ctr" fontAlgn="auto" hangingPunct="1">
                        <a:spcAft>
                          <a:spcPts val="0"/>
                        </a:spcAft>
                      </a:pPr>
                      <a:r>
                        <a:rPr lang="ru-RU" sz="200"/>
                        <a:t>утверждено</a:t>
                      </a:r>
                      <a:endParaRPr lang="ru-RU" sz="200">
                        <a:latin typeface="Times New Roman"/>
                        <a:ea typeface="Times New Roman"/>
                        <a:cs typeface="Times New Roman"/>
                      </a:endParaRPr>
                    </a:p>
                  </a:txBody>
                  <a:tcPr marL="13932" marR="13932" marT="0" marB="0" anchor="ctr"/>
                </a:tc>
                <a:tc>
                  <a:txBody>
                    <a:bodyPr/>
                    <a:lstStyle/>
                    <a:p>
                      <a:pPr indent="450215" algn="ctr" fontAlgn="auto" hangingPunct="1">
                        <a:spcAft>
                          <a:spcPts val="0"/>
                        </a:spcAft>
                      </a:pPr>
                      <a:r>
                        <a:rPr lang="ru-RU" sz="200"/>
                        <a:t>исполнено</a:t>
                      </a:r>
                      <a:endParaRPr lang="ru-RU" sz="200">
                        <a:latin typeface="Times New Roman"/>
                        <a:ea typeface="Times New Roman"/>
                        <a:cs typeface="Times New Roman"/>
                      </a:endParaRPr>
                    </a:p>
                  </a:txBody>
                  <a:tcPr marL="13932" marR="13932" marT="0" marB="0" anchor="ctr"/>
                </a:tc>
                <a:extLst>
                  <a:ext uri="{0D108BD9-81ED-4DB2-BD59-A6C34878D82A}">
                    <a16:rowId xmlns:a16="http://schemas.microsoft.com/office/drawing/2014/main" val="10000"/>
                  </a:ext>
                </a:extLst>
              </a:tr>
              <a:tr h="322127">
                <a:tc>
                  <a:txBody>
                    <a:bodyPr/>
                    <a:lstStyle/>
                    <a:p>
                      <a:pPr marL="0" indent="228600" algn="l" defTabSz="914400" rtl="0" eaLnBrk="1" fontAlgn="auto" latinLnBrk="0" hangingPunct="1">
                        <a:spcAft>
                          <a:spcPts val="0"/>
                        </a:spcAft>
                      </a:pPr>
                      <a:endParaRPr lang="ru-RU" sz="1000" kern="1200" dirty="0">
                        <a:solidFill>
                          <a:schemeClr val="dk1"/>
                        </a:solidFill>
                        <a:latin typeface="+mn-lt"/>
                        <a:ea typeface="+mn-ea"/>
                        <a:cs typeface="+mn-cs"/>
                      </a:endParaRPr>
                    </a:p>
                  </a:txBody>
                  <a:tcPr marL="13932" marR="13932" marT="0" marB="0" anchor="b"/>
                </a:tc>
                <a:tc>
                  <a:txBody>
                    <a:bodyPr/>
                    <a:lstStyle/>
                    <a:p>
                      <a:pPr marL="0" indent="450215" algn="ctr" defTabSz="914400" rtl="0" eaLnBrk="1" fontAlgn="auto" latinLnBrk="0" hangingPunct="1">
                        <a:spcAft>
                          <a:spcPts val="0"/>
                        </a:spcAft>
                      </a:pPr>
                      <a:r>
                        <a:rPr lang="ru-RU" sz="1000" kern="1200" dirty="0" smtClean="0"/>
                        <a:t>ПЛАН</a:t>
                      </a:r>
                    </a:p>
                    <a:p>
                      <a:pPr marL="0" indent="450215" algn="ctr" defTabSz="914400" rtl="0" eaLnBrk="1" fontAlgn="auto" latinLnBrk="0" hangingPunct="1">
                        <a:spcAft>
                          <a:spcPts val="0"/>
                        </a:spcAft>
                      </a:pPr>
                      <a:r>
                        <a:rPr lang="ru-RU" sz="1000" kern="1200" dirty="0" smtClean="0"/>
                        <a:t> в тыс. руб.</a:t>
                      </a:r>
                      <a:endParaRPr lang="ru-RU" sz="1000" kern="1200" dirty="0">
                        <a:solidFill>
                          <a:schemeClr val="dk1"/>
                        </a:solidFill>
                        <a:latin typeface="+mn-lt"/>
                        <a:ea typeface="+mn-ea"/>
                        <a:cs typeface="+mn-cs"/>
                      </a:endParaRPr>
                    </a:p>
                  </a:txBody>
                  <a:tcPr marL="13932" marR="13932" marT="0" marB="0" anchor="b"/>
                </a:tc>
                <a:tc>
                  <a:txBody>
                    <a:bodyPr/>
                    <a:lstStyle/>
                    <a:p>
                      <a:pPr marL="0" indent="450215" algn="ctr" defTabSz="914400" rtl="0" eaLnBrk="1" fontAlgn="auto" latinLnBrk="0" hangingPunct="1">
                        <a:spcAft>
                          <a:spcPts val="0"/>
                        </a:spcAft>
                      </a:pPr>
                      <a:r>
                        <a:rPr lang="ru-RU" sz="1000" kern="1200" dirty="0" smtClean="0"/>
                        <a:t>ФАКТ</a:t>
                      </a:r>
                    </a:p>
                    <a:p>
                      <a:pPr marL="0" indent="450215" algn="ctr" defTabSz="914400" rtl="0" eaLnBrk="1" fontAlgn="auto" latinLnBrk="0" hangingPunct="1">
                        <a:spcAft>
                          <a:spcPts val="0"/>
                        </a:spcAft>
                      </a:pPr>
                      <a:r>
                        <a:rPr lang="ru-RU" sz="1000" kern="1200" dirty="0" smtClean="0"/>
                        <a:t> в тыс. руб.</a:t>
                      </a:r>
                      <a:endParaRPr lang="ru-RU" sz="1000" kern="1200" dirty="0" smtClean="0">
                        <a:solidFill>
                          <a:schemeClr val="dk1"/>
                        </a:solidFill>
                        <a:latin typeface="+mn-lt"/>
                        <a:ea typeface="+mn-ea"/>
                        <a:cs typeface="+mn-cs"/>
                      </a:endParaRPr>
                    </a:p>
                  </a:txBody>
                  <a:tcPr marL="13932" marR="13932" marT="0" marB="0" anchor="b"/>
                </a:tc>
                <a:extLst>
                  <a:ext uri="{0D108BD9-81ED-4DB2-BD59-A6C34878D82A}">
                    <a16:rowId xmlns:a16="http://schemas.microsoft.com/office/drawing/2014/main" val="10001"/>
                  </a:ext>
                </a:extLst>
              </a:tr>
              <a:tr h="161064">
                <a:tc>
                  <a:txBody>
                    <a:bodyPr/>
                    <a:lstStyle/>
                    <a:p>
                      <a:pPr marL="0" indent="228600" algn="l" defTabSz="914400" rtl="0" eaLnBrk="1" fontAlgn="auto" latinLnBrk="0" hangingPunct="1">
                        <a:spcAft>
                          <a:spcPts val="0"/>
                        </a:spcAft>
                      </a:pPr>
                      <a:endParaRPr lang="ru-RU" sz="1000" kern="1200" dirty="0">
                        <a:solidFill>
                          <a:schemeClr val="dk1"/>
                        </a:solidFill>
                        <a:latin typeface="+mn-lt"/>
                        <a:ea typeface="+mn-ea"/>
                        <a:cs typeface="+mn-cs"/>
                      </a:endParaRPr>
                    </a:p>
                  </a:txBody>
                  <a:tcPr marL="13932" marR="13932" marT="0" marB="0" anchor="b"/>
                </a:tc>
                <a:tc>
                  <a:txBody>
                    <a:bodyPr/>
                    <a:lstStyle/>
                    <a:p>
                      <a:pPr marL="0" indent="450215" algn="ctr" defTabSz="914400" rtl="0" eaLnBrk="1" fontAlgn="auto" latinLnBrk="0" hangingPunct="1">
                        <a:spcAft>
                          <a:spcPts val="0"/>
                        </a:spcAft>
                      </a:pPr>
                      <a:endParaRPr lang="ru-RU" sz="1000" kern="1200" dirty="0">
                        <a:solidFill>
                          <a:schemeClr val="dk1"/>
                        </a:solidFill>
                        <a:latin typeface="+mn-lt"/>
                        <a:ea typeface="+mn-ea"/>
                        <a:cs typeface="+mn-cs"/>
                      </a:endParaRPr>
                    </a:p>
                  </a:txBody>
                  <a:tcPr marL="13932" marR="13932" marT="0" marB="0" anchor="b"/>
                </a:tc>
                <a:tc>
                  <a:txBody>
                    <a:bodyPr/>
                    <a:lstStyle/>
                    <a:p>
                      <a:pPr marL="0" indent="450215" algn="ctr" defTabSz="914400" rtl="0" eaLnBrk="1" fontAlgn="auto" latinLnBrk="0" hangingPunct="1">
                        <a:spcAft>
                          <a:spcPts val="0"/>
                        </a:spcAft>
                      </a:pPr>
                      <a:endParaRPr lang="ru-RU" sz="1000" kern="1200" dirty="0" smtClean="0">
                        <a:solidFill>
                          <a:schemeClr val="dk1"/>
                        </a:solidFill>
                        <a:latin typeface="+mn-lt"/>
                        <a:ea typeface="+mn-ea"/>
                        <a:cs typeface="+mn-cs"/>
                      </a:endParaRPr>
                    </a:p>
                  </a:txBody>
                  <a:tcPr marL="13932" marR="13932" marT="0" marB="0" anchor="b"/>
                </a:tc>
                <a:extLst>
                  <a:ext uri="{0D108BD9-81ED-4DB2-BD59-A6C34878D82A}">
                    <a16:rowId xmlns:a16="http://schemas.microsoft.com/office/drawing/2014/main" val="10002"/>
                  </a:ext>
                </a:extLst>
              </a:tr>
              <a:tr h="161064">
                <a:tc>
                  <a:txBody>
                    <a:bodyPr/>
                    <a:lstStyle/>
                    <a:p>
                      <a:pPr marL="0" indent="228600" algn="l" defTabSz="914400" rtl="0" eaLnBrk="1" fontAlgn="auto" latinLnBrk="0" hangingPunct="1">
                        <a:spcAft>
                          <a:spcPts val="0"/>
                        </a:spcAft>
                      </a:pPr>
                      <a:r>
                        <a:rPr lang="ru-RU" sz="1000" kern="1200" dirty="0" smtClean="0"/>
                        <a:t>НАЛОГОВЫЕ </a:t>
                      </a:r>
                      <a:r>
                        <a:rPr lang="ru-RU" sz="1000" kern="1200" dirty="0"/>
                        <a:t>И НЕНАЛОГОВЫЕ ДОХОДЫ</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116 382,3</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117 235,3</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3"/>
                  </a:ext>
                </a:extLst>
              </a:tr>
              <a:tr h="187629">
                <a:tc>
                  <a:txBody>
                    <a:bodyPr/>
                    <a:lstStyle/>
                    <a:p>
                      <a:pPr marL="0" indent="228600" algn="l" defTabSz="914400" rtl="0" eaLnBrk="1" fontAlgn="auto" latinLnBrk="0" hangingPunct="1">
                        <a:spcAft>
                          <a:spcPts val="0"/>
                        </a:spcAft>
                      </a:pPr>
                      <a:r>
                        <a:rPr lang="ru-RU" sz="1000" kern="1200" dirty="0" smtClean="0"/>
                        <a:t>Налог </a:t>
                      </a:r>
                      <a:r>
                        <a:rPr lang="ru-RU" sz="1000" kern="1200" dirty="0"/>
                        <a:t>на доходы физических лиц</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i="1">
                          <a:solidFill>
                            <a:srgbClr val="000000"/>
                          </a:solidFill>
                          <a:effectLst/>
                          <a:latin typeface="Times New Roman" panose="02020603050405020304" pitchFamily="18" charset="0"/>
                          <a:ea typeface="Times New Roman" panose="02020603050405020304" pitchFamily="18" charset="0"/>
                        </a:rPr>
                        <a:t>23 494,6</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i="1" dirty="0">
                          <a:solidFill>
                            <a:srgbClr val="000000"/>
                          </a:solidFill>
                          <a:effectLst/>
                          <a:latin typeface="Times New Roman" panose="02020603050405020304" pitchFamily="18" charset="0"/>
                          <a:ea typeface="Times New Roman" panose="02020603050405020304" pitchFamily="18" charset="0"/>
                        </a:rPr>
                        <a:t>25 564,6</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4"/>
                  </a:ext>
                </a:extLst>
              </a:tr>
              <a:tr h="161064">
                <a:tc>
                  <a:txBody>
                    <a:bodyPr/>
                    <a:lstStyle/>
                    <a:p>
                      <a:pPr marL="0" indent="228600" algn="l" defTabSz="914400" rtl="0" eaLnBrk="1" fontAlgn="auto" latinLnBrk="0" hangingPunct="1">
                        <a:spcAft>
                          <a:spcPts val="0"/>
                        </a:spcAft>
                      </a:pPr>
                      <a:r>
                        <a:rPr lang="ru-RU" sz="1000" kern="1200" dirty="0" smtClean="0"/>
                        <a:t>Акцизы </a:t>
                      </a:r>
                      <a:r>
                        <a:rPr lang="ru-RU" sz="1000" kern="1200" dirty="0"/>
                        <a:t>по подакцизным товарам (продукции), производимым на территории Российской Федерации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5 214,7</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6 010,5</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5"/>
                  </a:ext>
                </a:extLst>
              </a:tr>
              <a:tr h="161064">
                <a:tc>
                  <a:txBody>
                    <a:bodyPr/>
                    <a:lstStyle/>
                    <a:p>
                      <a:pPr marL="0" indent="228600" algn="l" defTabSz="914400" rtl="0" eaLnBrk="1" fontAlgn="auto" latinLnBrk="0" hangingPunct="1">
                        <a:spcAft>
                          <a:spcPts val="0"/>
                        </a:spcAft>
                      </a:pPr>
                      <a:r>
                        <a:rPr lang="ru-RU" sz="1000" kern="1200" dirty="0" smtClean="0"/>
                        <a:t>Налог </a:t>
                      </a:r>
                      <a:r>
                        <a:rPr lang="ru-RU" sz="1000" kern="1200" dirty="0"/>
                        <a:t>на имущество физических лиц</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i="1">
                          <a:solidFill>
                            <a:srgbClr val="000000"/>
                          </a:solidFill>
                          <a:effectLst/>
                          <a:latin typeface="Times New Roman" panose="02020603050405020304" pitchFamily="18" charset="0"/>
                          <a:ea typeface="Times New Roman" panose="02020603050405020304" pitchFamily="18" charset="0"/>
                        </a:rPr>
                        <a:t>6 665,7</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i="1" dirty="0">
                          <a:solidFill>
                            <a:srgbClr val="000000"/>
                          </a:solidFill>
                          <a:effectLst/>
                          <a:latin typeface="Times New Roman" panose="02020603050405020304" pitchFamily="18" charset="0"/>
                          <a:ea typeface="Times New Roman" panose="02020603050405020304" pitchFamily="18" charset="0"/>
                        </a:rPr>
                        <a:t>8 054,2</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6"/>
                  </a:ext>
                </a:extLst>
              </a:tr>
              <a:tr h="161064">
                <a:tc>
                  <a:txBody>
                    <a:bodyPr/>
                    <a:lstStyle/>
                    <a:p>
                      <a:pPr marL="0" indent="228600" algn="l" defTabSz="914400" rtl="0" eaLnBrk="1" fontAlgn="auto" latinLnBrk="0" hangingPunct="1">
                        <a:spcAft>
                          <a:spcPts val="0"/>
                        </a:spcAft>
                      </a:pPr>
                      <a:r>
                        <a:rPr lang="ru-RU" sz="1000" kern="1200" dirty="0"/>
                        <a:t>  Земельный налог</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i="1">
                          <a:solidFill>
                            <a:srgbClr val="000000"/>
                          </a:solidFill>
                          <a:effectLst/>
                          <a:latin typeface="Times New Roman" panose="02020603050405020304" pitchFamily="18" charset="0"/>
                          <a:ea typeface="Times New Roman" panose="02020603050405020304" pitchFamily="18" charset="0"/>
                        </a:rPr>
                        <a:t>27 089,2</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i="1" dirty="0">
                          <a:solidFill>
                            <a:srgbClr val="000000"/>
                          </a:solidFill>
                          <a:effectLst/>
                          <a:latin typeface="Times New Roman" panose="02020603050405020304" pitchFamily="18" charset="0"/>
                          <a:ea typeface="Times New Roman" panose="02020603050405020304" pitchFamily="18" charset="0"/>
                        </a:rPr>
                        <a:t>29 363,8</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7"/>
                  </a:ext>
                </a:extLst>
              </a:tr>
              <a:tr h="161064">
                <a:tc>
                  <a:txBody>
                    <a:bodyPr/>
                    <a:lstStyle/>
                    <a:p>
                      <a:pPr marL="0" indent="228600" algn="l" defTabSz="914400" rtl="0" eaLnBrk="1" fontAlgn="auto" latinLnBrk="0" hangingPunct="1">
                        <a:spcAft>
                          <a:spcPts val="0"/>
                        </a:spcAft>
                      </a:pPr>
                      <a:r>
                        <a:rPr lang="ru-RU" sz="1000" kern="1200" dirty="0"/>
                        <a:t>  ГОСУДАРСТВЕННАЯ ПОШЛИНА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10,8</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8"/>
                  </a:ext>
                </a:extLst>
              </a:tr>
              <a:tr h="322127">
                <a:tc>
                  <a:txBody>
                    <a:bodyPr/>
                    <a:lstStyle/>
                    <a:p>
                      <a:pPr marL="0" indent="228600" algn="l" defTabSz="914400" rtl="0" eaLnBrk="1" fontAlgn="auto" latinLnBrk="0" hangingPunct="1">
                        <a:spcAft>
                          <a:spcPts val="0"/>
                        </a:spcAft>
                      </a:pPr>
                      <a:r>
                        <a:rPr lang="ru-RU" sz="1000" kern="1200" dirty="0" smtClean="0"/>
                        <a:t>ДОХОДЫ </a:t>
                      </a:r>
                      <a:r>
                        <a:rPr lang="ru-RU" sz="1000" kern="1200" dirty="0"/>
                        <a:t>ОТ ИСПОЛЬЗОВАНИЯ ИМУЩЕСТВА, НАХОДЯЩЕГОСЯ В ГОСУДАРСТВЕННОЙ И МУНИЦИПАЛЬНОЙ СОБСТВЕННОСТИ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23 366,3</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18 749,5</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9"/>
                  </a:ext>
                </a:extLst>
              </a:tr>
              <a:tr h="161064">
                <a:tc>
                  <a:txBody>
                    <a:bodyPr/>
                    <a:lstStyle/>
                    <a:p>
                      <a:pPr marL="0" indent="228600" algn="l" defTabSz="914400" rtl="0" eaLnBrk="1" fontAlgn="auto" latinLnBrk="0" hangingPunct="1">
                        <a:spcAft>
                          <a:spcPts val="0"/>
                        </a:spcAft>
                      </a:pPr>
                      <a:r>
                        <a:rPr lang="ru-RU" sz="1000" kern="1200" dirty="0"/>
                        <a:t> Доходы, получаемые в виде арендной платы за земельные </a:t>
                      </a:r>
                      <a:r>
                        <a:rPr lang="ru-RU" sz="1000" kern="1200" dirty="0" smtClean="0"/>
                        <a:t>участки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5 405,0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5 762,3</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0"/>
                  </a:ext>
                </a:extLst>
              </a:tr>
              <a:tr h="322127">
                <a:tc>
                  <a:txBody>
                    <a:bodyPr/>
                    <a:lstStyle/>
                    <a:p>
                      <a:pPr marL="0" indent="228600" algn="l" defTabSz="914400" rtl="0" eaLnBrk="1" fontAlgn="auto" latinLnBrk="0" hangingPunct="1">
                        <a:spcAft>
                          <a:spcPts val="0"/>
                        </a:spcAft>
                      </a:pPr>
                      <a:r>
                        <a:rPr lang="ru-RU" sz="1000" kern="1200" dirty="0"/>
                        <a:t>Доходы, получаемые в виде арендной платы, а также средства от продажи права на заключение договоров аренды за </a:t>
                      </a:r>
                      <a:r>
                        <a:rPr lang="ru-RU" sz="1000" kern="1200" dirty="0" smtClean="0"/>
                        <a:t>земли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600,0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600,0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1"/>
                  </a:ext>
                </a:extLst>
              </a:tr>
              <a:tr h="322127">
                <a:tc>
                  <a:txBody>
                    <a:bodyPr/>
                    <a:lstStyle/>
                    <a:p>
                      <a:pPr marL="0" indent="228600" algn="l" defTabSz="914400" rtl="0" eaLnBrk="1" fontAlgn="auto" latinLnBrk="0" hangingPunct="1">
                        <a:spcAft>
                          <a:spcPts val="0"/>
                        </a:spcAft>
                      </a:pPr>
                      <a:r>
                        <a:rPr lang="ru-RU" sz="1000" kern="1200" dirty="0"/>
                        <a:t>  Доходы от сдачи в аренду </a:t>
                      </a:r>
                      <a:r>
                        <a:rPr lang="ru-RU" sz="1000" kern="1200" dirty="0" smtClean="0"/>
                        <a:t>имущества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7 107,5</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1 891,6</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2"/>
                  </a:ext>
                </a:extLst>
              </a:tr>
              <a:tr h="322127">
                <a:tc>
                  <a:txBody>
                    <a:bodyPr/>
                    <a:lstStyle/>
                    <a:p>
                      <a:pPr marL="0" indent="228600" algn="l" defTabSz="914400" rtl="0" eaLnBrk="1" fontAlgn="auto" latinLnBrk="0" hangingPunct="1">
                        <a:spcAft>
                          <a:spcPts val="0"/>
                        </a:spcAft>
                      </a:pPr>
                      <a:r>
                        <a:rPr lang="ru-RU" sz="1000" kern="1200" dirty="0"/>
                        <a:t>  Прочие доходы от использования имущества и прав, находящихся в государственной и муниципальной </a:t>
                      </a:r>
                      <a:r>
                        <a:rPr lang="ru-RU" sz="1000" kern="1200" dirty="0" smtClean="0"/>
                        <a:t>собственности</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9 758,8</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9 880,0</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3"/>
                  </a:ext>
                </a:extLst>
              </a:tr>
              <a:tr h="161064">
                <a:tc>
                  <a:txBody>
                    <a:bodyPr/>
                    <a:lstStyle/>
                    <a:p>
                      <a:pPr marL="0" indent="228600" algn="l" defTabSz="914400" rtl="0" eaLnBrk="1" fontAlgn="auto" latinLnBrk="0" hangingPunct="1">
                        <a:spcAft>
                          <a:spcPts val="0"/>
                        </a:spcAft>
                      </a:pPr>
                      <a:r>
                        <a:rPr lang="ru-RU" sz="1000" kern="1200" dirty="0"/>
                        <a:t>  ДОХОДЫ ОТ ОКАЗАНИЯ ПЛАТНЫХ УСЛУГ (РАБОТ) И КОМПЕНСАЦИИ ЗАТРАТ ГОСУДАРСТВА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2 640,2</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2 674,5</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4"/>
                  </a:ext>
                </a:extLst>
              </a:tr>
              <a:tr h="161064">
                <a:tc>
                  <a:txBody>
                    <a:bodyPr/>
                    <a:lstStyle/>
                    <a:p>
                      <a:pPr marL="0" indent="228600" algn="l" defTabSz="914400" rtl="0" eaLnBrk="1" fontAlgn="auto" latinLnBrk="0" hangingPunct="1">
                        <a:spcAft>
                          <a:spcPts val="0"/>
                        </a:spcAft>
                      </a:pPr>
                      <a:r>
                        <a:rPr lang="ru-RU" sz="1000" kern="1200" dirty="0"/>
                        <a:t>  Прочие доходы от оказания платных услуг (работ)</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2 524,0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2 544,7</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5"/>
                  </a:ext>
                </a:extLst>
              </a:tr>
              <a:tr h="248340">
                <a:tc>
                  <a:txBody>
                    <a:bodyPr/>
                    <a:lstStyle/>
                    <a:p>
                      <a:pPr marL="0" indent="228600" algn="l" defTabSz="914400" rtl="0" eaLnBrk="1" fontAlgn="auto" latinLnBrk="0" hangingPunct="1">
                        <a:spcAft>
                          <a:spcPts val="0"/>
                        </a:spcAft>
                      </a:pPr>
                      <a:r>
                        <a:rPr lang="ru-RU" sz="1000" kern="1200" dirty="0"/>
                        <a:t> ДОХОДЫ ОТ ПРОДАЖИ МАТЕРИАЛЬНЫХ И НЕМАТЕРИАЛЬНЫХ АКТИВОВ</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25 856,4</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25 248,1</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6"/>
                  </a:ext>
                </a:extLst>
              </a:tr>
              <a:tr h="161064">
                <a:tc>
                  <a:txBody>
                    <a:bodyPr/>
                    <a:lstStyle/>
                    <a:p>
                      <a:pPr marL="0" indent="228600" algn="l" defTabSz="914400" rtl="0" eaLnBrk="1" fontAlgn="auto" latinLnBrk="0" hangingPunct="1">
                        <a:spcAft>
                          <a:spcPts val="0"/>
                        </a:spcAft>
                      </a:pPr>
                      <a:r>
                        <a:rPr lang="ru-RU" sz="1000" kern="1200" dirty="0"/>
                        <a:t>Доходы от реализации имущества, находящегося в собственности городских поселений </a:t>
                      </a:r>
                      <a:r>
                        <a:rPr lang="ru-RU" sz="1000" kern="1200" dirty="0" smtClean="0"/>
                        <a:t>у</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5 800,8</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5 847,9</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7"/>
                  </a:ext>
                </a:extLst>
              </a:tr>
              <a:tr h="161064">
                <a:tc>
                  <a:txBody>
                    <a:bodyPr/>
                    <a:lstStyle/>
                    <a:p>
                      <a:pPr marL="0" indent="228600" algn="l" defTabSz="914400" rtl="0" eaLnBrk="1" fontAlgn="auto" latinLnBrk="0" hangingPunct="1">
                        <a:spcAft>
                          <a:spcPts val="0"/>
                        </a:spcAft>
                      </a:pPr>
                      <a:r>
                        <a:rPr lang="ru-RU" sz="1000" kern="1200" dirty="0"/>
                        <a:t>  Доходы от продажи земельных участков, государственная собственность на которые </a:t>
                      </a:r>
                      <a:r>
                        <a:rPr lang="ru-RU" sz="1000" kern="1200" dirty="0" smtClean="0"/>
                        <a:t>разграничена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410,6</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410,6</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8"/>
                  </a:ext>
                </a:extLst>
              </a:tr>
              <a:tr h="322127">
                <a:tc>
                  <a:txBody>
                    <a:bodyPr/>
                    <a:lstStyle/>
                    <a:p>
                      <a:pPr marL="0" indent="228600" algn="l" defTabSz="914400" rtl="0" eaLnBrk="1" fontAlgn="auto" latinLnBrk="0" hangingPunct="1">
                        <a:spcAft>
                          <a:spcPts val="0"/>
                        </a:spcAft>
                      </a:pPr>
                      <a:r>
                        <a:rPr lang="ru-RU" sz="1000" kern="1200" dirty="0"/>
                        <a:t>  Доходы от продажи земельных участков, государственная собственность на которые не разграничена и которые расположены в границах городских поселений</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16 700,0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15 797,5</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19"/>
                  </a:ext>
                </a:extLst>
              </a:tr>
              <a:tr h="248439">
                <a:tc>
                  <a:txBody>
                    <a:bodyPr/>
                    <a:lstStyle/>
                    <a:p>
                      <a:pPr marL="0" indent="228600" algn="l" defTabSz="914400" rtl="0" eaLnBrk="1" fontAlgn="auto" latinLnBrk="0" hangingPunct="1">
                        <a:spcAft>
                          <a:spcPts val="0"/>
                        </a:spcAft>
                      </a:pPr>
                      <a:r>
                        <a:rPr lang="ru-RU" sz="1000" kern="1200" dirty="0"/>
                        <a:t>Плата за увеличение площади земельных </a:t>
                      </a:r>
                      <a:r>
                        <a:rPr lang="ru-RU" sz="1000" kern="1200" dirty="0" smtClean="0"/>
                        <a:t>участков</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2 945,0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3 192,1</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0"/>
                  </a:ext>
                </a:extLst>
              </a:tr>
              <a:tr h="161064">
                <a:tc>
                  <a:txBody>
                    <a:bodyPr/>
                    <a:lstStyle/>
                    <a:p>
                      <a:pPr marL="0" indent="228600" algn="l" defTabSz="914400" rtl="0" eaLnBrk="1" fontAlgn="auto" latinLnBrk="0" hangingPunct="1">
                        <a:spcAft>
                          <a:spcPts val="0"/>
                        </a:spcAft>
                      </a:pPr>
                      <a:r>
                        <a:rPr lang="ru-RU" sz="1000" kern="1200" dirty="0"/>
                        <a:t>  ШТРАФЫ, САНКЦИИ, ВОЗМЕЩЕНИЕ УЩЕРБА</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1 118,0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1 120,4</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1"/>
                  </a:ext>
                </a:extLst>
              </a:tr>
              <a:tr h="161064">
                <a:tc>
                  <a:txBody>
                    <a:bodyPr/>
                    <a:lstStyle/>
                    <a:p>
                      <a:pPr marL="0" indent="228600" algn="l" defTabSz="914400" rtl="0" eaLnBrk="1" fontAlgn="auto" latinLnBrk="0" hangingPunct="1">
                        <a:spcAft>
                          <a:spcPts val="0"/>
                        </a:spcAft>
                      </a:pPr>
                      <a:r>
                        <a:rPr lang="ru-RU" sz="1000" kern="1200" dirty="0"/>
                        <a:t>  ПРОЧИЕ НЕНАЛОГОВЫЕ ДОХОДЫ</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927,2</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438,9</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2"/>
                  </a:ext>
                </a:extLst>
              </a:tr>
              <a:tr h="161064">
                <a:tc>
                  <a:txBody>
                    <a:bodyPr/>
                    <a:lstStyle/>
                    <a:p>
                      <a:pPr marL="0" indent="228600" algn="l" defTabSz="914400" rtl="0" eaLnBrk="1" fontAlgn="auto" latinLnBrk="0" hangingPunct="1">
                        <a:spcAft>
                          <a:spcPts val="0"/>
                        </a:spcAft>
                      </a:pPr>
                      <a:r>
                        <a:rPr lang="ru-RU" sz="1000" kern="1200" dirty="0"/>
                        <a:t>  БЕЗВОЗМЕЗДНЫЕ ПОСТУПЛЕНИЯ</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134 065,0</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127 847,1</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3"/>
                  </a:ext>
                </a:extLst>
              </a:tr>
              <a:tr h="161064">
                <a:tc>
                  <a:txBody>
                    <a:bodyPr/>
                    <a:lstStyle/>
                    <a:p>
                      <a:pPr marL="0" indent="450215" algn="l" defTabSz="914400" rtl="0" eaLnBrk="1" fontAlgn="auto" latinLnBrk="0" hangingPunct="1">
                        <a:spcAft>
                          <a:spcPts val="0"/>
                        </a:spcAft>
                      </a:pPr>
                      <a:r>
                        <a:rPr lang="ru-RU" sz="1000" kern="1200" dirty="0"/>
                        <a:t>Доходы бюджета - всего</a:t>
                      </a:r>
                      <a:endParaRPr lang="ru-RU" sz="1000" kern="1200" dirty="0">
                        <a:solidFill>
                          <a:schemeClr val="dk1"/>
                        </a:solidFill>
                        <a:latin typeface="+mn-lt"/>
                        <a:ea typeface="+mn-ea"/>
                        <a:cs typeface="+mn-cs"/>
                      </a:endParaRPr>
                    </a:p>
                  </a:txBody>
                  <a:tcPr marL="13932" marR="13932" marT="0" marB="0" anchor="b"/>
                </a:tc>
                <a:tc>
                  <a:txBody>
                    <a:bodyPr/>
                    <a:lstStyle/>
                    <a:p>
                      <a:pPr indent="450215" algn="r" fontAlgn="auto" hangingPunct="1">
                        <a:spcAft>
                          <a:spcPts val="0"/>
                        </a:spcAft>
                      </a:pPr>
                      <a:r>
                        <a:rPr lang="ru-RU" sz="1000">
                          <a:solidFill>
                            <a:srgbClr val="000000"/>
                          </a:solidFill>
                          <a:effectLst/>
                          <a:latin typeface="Times New Roman" panose="02020603050405020304" pitchFamily="18" charset="0"/>
                          <a:ea typeface="Times New Roman" panose="02020603050405020304" pitchFamily="18" charset="0"/>
                        </a:rPr>
                        <a:t>250 447,2</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indent="450215" algn="r" fontAlgn="auto" hangingPunct="1">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245 082,4</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24"/>
                  </a:ext>
                </a:extLst>
              </a:tr>
            </a:tbl>
          </a:graphicData>
        </a:graphic>
      </p:graphicFrame>
      <p:sp>
        <p:nvSpPr>
          <p:cNvPr id="4" name="Прямоугольник 3"/>
          <p:cNvSpPr/>
          <p:nvPr/>
        </p:nvSpPr>
        <p:spPr>
          <a:xfrm>
            <a:off x="611560" y="116633"/>
            <a:ext cx="8136904" cy="646331"/>
          </a:xfrm>
          <a:prstGeom prst="rect">
            <a:avLst/>
          </a:prstGeom>
        </p:spPr>
        <p:txBody>
          <a:bodyPr wrap="square">
            <a:spAutoFit/>
          </a:bodyPr>
          <a:lstStyle/>
          <a:p>
            <a:pPr algn="ctr"/>
            <a:r>
              <a:rPr lang="ru-RU" dirty="0" smtClean="0"/>
              <a:t>НАЛОГОВЫЕ И НЕНАЛОГОВЫЕ ДОХОДЫ БЮДЖЕТА  МО МГИНСКОЕ ГОРОДСКОЕ  ПОСЕЛЕНИЕ</a:t>
            </a:r>
            <a:endParaRPr lang="ru-RU" dirty="0"/>
          </a:p>
        </p:txBody>
      </p:sp>
    </p:spTree>
    <p:extLst>
      <p:ext uri="{BB962C8B-B14F-4D97-AF65-F5344CB8AC3E}">
        <p14:creationId xmlns:p14="http://schemas.microsoft.com/office/powerpoint/2010/main" val="363581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7848872" cy="490066"/>
          </a:xfrm>
        </p:spPr>
        <p:txBody>
          <a:bodyPr>
            <a:normAutofit/>
          </a:bodyPr>
          <a:lstStyle/>
          <a:p>
            <a:r>
              <a:rPr lang="ru-RU" sz="2000" dirty="0" smtClean="0"/>
              <a:t>БЕЗВОЗМЕЗДНЫЕ ПОСТУПЛЕНИЯ </a:t>
            </a:r>
            <a:endParaRPr lang="ru-RU" sz="2000" dirty="0"/>
          </a:p>
        </p:txBody>
      </p:sp>
      <p:graphicFrame>
        <p:nvGraphicFramePr>
          <p:cNvPr id="3" name="Таблица 2"/>
          <p:cNvGraphicFramePr>
            <a:graphicFrameLocks noGrp="1"/>
          </p:cNvGraphicFramePr>
          <p:nvPr>
            <p:extLst>
              <p:ext uri="{D42A27DB-BD31-4B8C-83A1-F6EECF244321}">
                <p14:modId xmlns:p14="http://schemas.microsoft.com/office/powerpoint/2010/main" val="2017200279"/>
              </p:ext>
            </p:extLst>
          </p:nvPr>
        </p:nvGraphicFramePr>
        <p:xfrm>
          <a:off x="503039" y="836712"/>
          <a:ext cx="8461450" cy="4309867"/>
        </p:xfrm>
        <a:graphic>
          <a:graphicData uri="http://schemas.openxmlformats.org/drawingml/2006/table">
            <a:tbl>
              <a:tblPr>
                <a:tableStyleId>{35758FB7-9AC5-4552-8A53-C91805E547FA}</a:tableStyleId>
              </a:tblPr>
              <a:tblGrid>
                <a:gridCol w="5725145">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576065">
                  <a:extLst>
                    <a:ext uri="{9D8B030D-6E8A-4147-A177-3AD203B41FA5}">
                      <a16:colId xmlns:a16="http://schemas.microsoft.com/office/drawing/2014/main" val="20003"/>
                    </a:ext>
                  </a:extLst>
                </a:gridCol>
              </a:tblGrid>
              <a:tr h="496940">
                <a:tc>
                  <a:txBody>
                    <a:bodyPr/>
                    <a:lstStyle/>
                    <a:p>
                      <a:pPr algn="ctr">
                        <a:spcAft>
                          <a:spcPts val="0"/>
                        </a:spcAft>
                      </a:pPr>
                      <a:r>
                        <a:rPr lang="ru-RU" sz="1000" i="0" dirty="0">
                          <a:latin typeface="Times New Roman" panose="02020603050405020304" pitchFamily="18" charset="0"/>
                          <a:cs typeface="Times New Roman" panose="02020603050405020304" pitchFamily="18" charset="0"/>
                        </a:rPr>
                        <a:t>Наименование показателя</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algn="ctr">
                        <a:spcAft>
                          <a:spcPts val="0"/>
                        </a:spcAft>
                      </a:pPr>
                      <a:r>
                        <a:rPr lang="ru-RU" sz="1000" i="0" dirty="0" smtClean="0">
                          <a:latin typeface="Times New Roman" panose="02020603050405020304" pitchFamily="18" charset="0"/>
                          <a:cs typeface="Times New Roman" panose="02020603050405020304" pitchFamily="18" charset="0"/>
                        </a:rPr>
                        <a:t>План  в тыс. руб.</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algn="ctr">
                        <a:spcAft>
                          <a:spcPts val="0"/>
                        </a:spcAft>
                      </a:pPr>
                      <a:r>
                        <a:rPr lang="ru-RU" sz="1000" i="0" dirty="0">
                          <a:latin typeface="Times New Roman" panose="02020603050405020304" pitchFamily="18" charset="0"/>
                          <a:cs typeface="Times New Roman" panose="02020603050405020304" pitchFamily="18" charset="0"/>
                        </a:rPr>
                        <a:t>Исполнено        </a:t>
                      </a:r>
                      <a:r>
                        <a:rPr lang="ru-RU" sz="1000" i="0" dirty="0" smtClean="0">
                          <a:latin typeface="Times New Roman" panose="02020603050405020304" pitchFamily="18" charset="0"/>
                          <a:cs typeface="Times New Roman" panose="02020603050405020304" pitchFamily="18" charset="0"/>
                        </a:rPr>
                        <a:t>в</a:t>
                      </a:r>
                      <a:r>
                        <a:rPr lang="ru-RU" sz="1000" i="0" baseline="0" dirty="0" smtClean="0">
                          <a:latin typeface="Times New Roman" panose="02020603050405020304" pitchFamily="18" charset="0"/>
                          <a:cs typeface="Times New Roman" panose="02020603050405020304" pitchFamily="18" charset="0"/>
                        </a:rPr>
                        <a:t> тыс. руб.</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algn="ctr">
                        <a:spcAft>
                          <a:spcPts val="0"/>
                        </a:spcAft>
                      </a:pPr>
                      <a:r>
                        <a:rPr lang="ru-RU" sz="1000" i="0" dirty="0">
                          <a:latin typeface="Times New Roman" panose="02020603050405020304" pitchFamily="18" charset="0"/>
                          <a:cs typeface="Times New Roman" panose="02020603050405020304" pitchFamily="18" charset="0"/>
                        </a:rPr>
                        <a:t>% </a:t>
                      </a:r>
                      <a:r>
                        <a:rPr lang="ru-RU" sz="1000" i="0" dirty="0" smtClean="0">
                          <a:latin typeface="Times New Roman" panose="02020603050405020304" pitchFamily="18" charset="0"/>
                          <a:cs typeface="Times New Roman" panose="02020603050405020304" pitchFamily="18" charset="0"/>
                        </a:rPr>
                        <a:t>исполнения</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extLst>
                  <a:ext uri="{0D108BD9-81ED-4DB2-BD59-A6C34878D82A}">
                    <a16:rowId xmlns:a16="http://schemas.microsoft.com/office/drawing/2014/main" val="10000"/>
                  </a:ext>
                </a:extLst>
              </a:tr>
              <a:tr h="154517">
                <a:tc>
                  <a:txBody>
                    <a:bodyPr/>
                    <a:lstStyle/>
                    <a:p>
                      <a:pPr>
                        <a:spcAft>
                          <a:spcPts val="0"/>
                        </a:spcAft>
                      </a:pPr>
                      <a:r>
                        <a:rPr lang="ru-RU" sz="1000" i="0" dirty="0">
                          <a:latin typeface="Times New Roman" panose="02020603050405020304" pitchFamily="18" charset="0"/>
                          <a:cs typeface="Times New Roman" panose="02020603050405020304" pitchFamily="18" charset="0"/>
                        </a:rPr>
                        <a:t>Безвозмездные поступления  </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59 308,1</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52 651,2</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n-US" sz="800" b="0" i="0" dirty="0" smtClean="0">
                          <a:solidFill>
                            <a:srgbClr val="000000"/>
                          </a:solidFill>
                          <a:latin typeface="Times New Roman" panose="02020603050405020304" pitchFamily="18" charset="0"/>
                          <a:ea typeface="Times New Roman"/>
                          <a:cs typeface="Times New Roman" panose="02020603050405020304" pitchFamily="18" charset="0"/>
                        </a:rPr>
                        <a:t>88,8</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54517">
                <a:tc>
                  <a:txBody>
                    <a:bodyPr/>
                    <a:lstStyle/>
                    <a:p>
                      <a:pPr>
                        <a:spcAft>
                          <a:spcPts val="0"/>
                        </a:spcAft>
                      </a:pPr>
                      <a:r>
                        <a:rPr lang="ru-RU" sz="1000" i="0" dirty="0">
                          <a:latin typeface="Times New Roman" panose="02020603050405020304" pitchFamily="18" charset="0"/>
                          <a:cs typeface="Times New Roman" panose="02020603050405020304" pitchFamily="18" charset="0"/>
                        </a:rPr>
                        <a:t>Дотации бюджетам бюджетной системы Российской Федерации, в том числе:</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21 122,9</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21 122,9</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ru-RU" sz="800" b="0" i="0" dirty="0">
                          <a:solidFill>
                            <a:srgbClr val="000000"/>
                          </a:solidFill>
                          <a:latin typeface="Times New Roman" panose="02020603050405020304" pitchFamily="18" charset="0"/>
                          <a:ea typeface="Times New Roman"/>
                          <a:cs typeface="Times New Roman" panose="02020603050405020304" pitchFamily="18" charset="0"/>
                        </a:rPr>
                        <a:t>100,0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09033">
                <a:tc>
                  <a:txBody>
                    <a:bodyPr/>
                    <a:lstStyle/>
                    <a:p>
                      <a:pPr>
                        <a:spcAft>
                          <a:spcPts val="0"/>
                        </a:spcAft>
                      </a:pPr>
                      <a:r>
                        <a:rPr lang="ru-RU" sz="1000" i="0" dirty="0">
                          <a:latin typeface="Times New Roman" panose="02020603050405020304" pitchFamily="18" charset="0"/>
                          <a:cs typeface="Times New Roman" panose="02020603050405020304" pitchFamily="18" charset="0"/>
                        </a:rPr>
                        <a:t>Субсидии бюджетам городских поселений на </a:t>
                      </a:r>
                      <a:r>
                        <a:rPr lang="ru-RU" sz="1000" i="0" dirty="0" err="1">
                          <a:latin typeface="Times New Roman" panose="02020603050405020304" pitchFamily="18" charset="0"/>
                          <a:cs typeface="Times New Roman" panose="02020603050405020304" pitchFamily="18" charset="0"/>
                        </a:rPr>
                        <a:t>софинансирование</a:t>
                      </a:r>
                      <a:r>
                        <a:rPr lang="ru-RU" sz="1000" i="0" dirty="0">
                          <a:latin typeface="Times New Roman" panose="02020603050405020304" pitchFamily="18" charset="0"/>
                          <a:cs typeface="Times New Roman" panose="02020603050405020304" pitchFamily="18" charset="0"/>
                        </a:rPr>
                        <a:t> капитальных вложений в объекты муниципальной собственности</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b"/>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9 779,3</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2 959,8</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n-US" sz="800" b="0" i="0" dirty="0" smtClean="0">
                          <a:solidFill>
                            <a:srgbClr val="000000"/>
                          </a:solidFill>
                          <a:latin typeface="Times New Roman" panose="02020603050405020304" pitchFamily="18" charset="0"/>
                          <a:ea typeface="Times New Roman"/>
                          <a:cs typeface="Times New Roman" panose="02020603050405020304" pitchFamily="18" charset="0"/>
                        </a:rPr>
                        <a:t>30,3</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154517">
                <a:tc>
                  <a:txBody>
                    <a:bodyPr/>
                    <a:lstStyle/>
                    <a:p>
                      <a:pPr indent="450215" algn="l" fontAlgn="auto" hangingPunct="1">
                        <a:spcAft>
                          <a:spcPts val="0"/>
                        </a:spcAft>
                      </a:pPr>
                      <a:r>
                        <a:rPr lang="ru-RU" sz="100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Субсидии на поддержку государственных программ субъектов Российской федерации и муниципальных программ формирования современной городской среды</a:t>
                      </a:r>
                      <a:endParaRPr lang="ru-RU" sz="100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10 000,0</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10 000,0</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n-US" sz="800" b="0" i="0" dirty="0" smtClean="0">
                          <a:latin typeface="Times New Roman" panose="02020603050405020304" pitchFamily="18" charset="0"/>
                          <a:ea typeface="Times New Roman"/>
                          <a:cs typeface="Times New Roman" panose="02020603050405020304" pitchFamily="18" charset="0"/>
                        </a:rPr>
                        <a:t>100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158881183"/>
                  </a:ext>
                </a:extLst>
              </a:tr>
              <a:tr h="154517">
                <a:tc>
                  <a:txBody>
                    <a:bodyPr/>
                    <a:lstStyle/>
                    <a:p>
                      <a:pPr>
                        <a:spcAft>
                          <a:spcPts val="0"/>
                        </a:spcAft>
                      </a:pPr>
                      <a:r>
                        <a:rPr lang="ru-RU" sz="1000" i="0" dirty="0">
                          <a:latin typeface="Times New Roman" panose="02020603050405020304" pitchFamily="18" charset="0"/>
                          <a:cs typeface="Times New Roman" panose="02020603050405020304" pitchFamily="18" charset="0"/>
                        </a:rPr>
                        <a:t>Субсидии бюджетам городских поселений на осуществление дорожной </a:t>
                      </a:r>
                      <a:r>
                        <a:rPr lang="ru-RU" sz="1000" i="0" dirty="0" smtClean="0">
                          <a:latin typeface="Times New Roman" panose="02020603050405020304" pitchFamily="18" charset="0"/>
                          <a:cs typeface="Times New Roman" panose="02020603050405020304" pitchFamily="18" charset="0"/>
                        </a:rPr>
                        <a:t>деятельности</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b"/>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1 877,0</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1 877,0</a:t>
                      </a:r>
                      <a:endParaRPr lang="ru-RU" sz="800" b="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n-US" sz="800" b="0" i="0" dirty="0" smtClean="0">
                          <a:solidFill>
                            <a:srgbClr val="000000"/>
                          </a:solidFill>
                          <a:latin typeface="Times New Roman" panose="02020603050405020304" pitchFamily="18" charset="0"/>
                          <a:ea typeface="Times New Roman"/>
                          <a:cs typeface="Times New Roman" panose="02020603050405020304" pitchFamily="18" charset="0"/>
                        </a:rPr>
                        <a:t>100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242644">
                <a:tc>
                  <a:txBody>
                    <a:bodyPr/>
                    <a:lstStyle/>
                    <a:p>
                      <a:pPr>
                        <a:spcAft>
                          <a:spcPts val="0"/>
                        </a:spcAft>
                      </a:pPr>
                      <a:r>
                        <a:rPr lang="ru-RU" sz="1000" i="0" dirty="0">
                          <a:latin typeface="Times New Roman" panose="02020603050405020304" pitchFamily="18" charset="0"/>
                          <a:cs typeface="Times New Roman" panose="02020603050405020304" pitchFamily="18" charset="0"/>
                        </a:rPr>
                        <a:t>Прочие субсидии бюджетам городских  поселений, в том числе:</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b"/>
                </a:tc>
                <a:tc>
                  <a:txBody>
                    <a:bodyPr/>
                    <a:lstStyle/>
                    <a:p>
                      <a:pPr indent="450215" algn="ctr" fontAlgn="auto" hangingPunct="1">
                        <a:spcAft>
                          <a:spcPts val="0"/>
                        </a:spcAft>
                      </a:pPr>
                      <a:r>
                        <a:rPr lang="ru-RU" sz="800" b="0" i="0">
                          <a:effectLst/>
                          <a:latin typeface="Times New Roman" panose="02020603050405020304" pitchFamily="18" charset="0"/>
                          <a:ea typeface="Times New Roman" panose="02020603050405020304" pitchFamily="18" charset="0"/>
                        </a:rPr>
                        <a:t>13 238,1</a:t>
                      </a:r>
                    </a:p>
                  </a:txBody>
                  <a:tcPr marL="68580" marR="68580" marT="0" marB="0" anchor="ctr"/>
                </a:tc>
                <a:tc>
                  <a:txBody>
                    <a:bodyPr/>
                    <a:lstStyle/>
                    <a:p>
                      <a:pPr indent="450215" algn="ctr" fontAlgn="auto" hangingPunct="1">
                        <a:spcAft>
                          <a:spcPts val="0"/>
                        </a:spcAft>
                      </a:pPr>
                      <a:r>
                        <a:rPr lang="ru-RU" sz="800" b="0" i="0" dirty="0">
                          <a:effectLst/>
                          <a:latin typeface="Times New Roman" panose="02020603050405020304" pitchFamily="18" charset="0"/>
                          <a:ea typeface="Times New Roman" panose="02020603050405020304" pitchFamily="18" charset="0"/>
                        </a:rPr>
                        <a:t>13 238,1</a:t>
                      </a:r>
                    </a:p>
                  </a:txBody>
                  <a:tcPr marL="68580" marR="68580" marT="0" marB="0" anchor="ctr"/>
                </a:tc>
                <a:tc>
                  <a:txBody>
                    <a:bodyPr/>
                    <a:lstStyle/>
                    <a:p>
                      <a:pPr algn="ctr">
                        <a:spcAft>
                          <a:spcPts val="0"/>
                        </a:spcAft>
                      </a:pPr>
                      <a:r>
                        <a:rPr lang="ru-RU" sz="800" b="0" i="0" dirty="0" smtClean="0">
                          <a:solidFill>
                            <a:srgbClr val="000000"/>
                          </a:solidFill>
                          <a:latin typeface="Times New Roman" panose="02020603050405020304" pitchFamily="18" charset="0"/>
                          <a:ea typeface="Times New Roman"/>
                          <a:cs typeface="Times New Roman" panose="02020603050405020304" pitchFamily="18" charset="0"/>
                        </a:rPr>
                        <a:t>100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09033">
                <a:tc>
                  <a:txBody>
                    <a:bodyPr/>
                    <a:lstStyle/>
                    <a:p>
                      <a:pPr>
                        <a:spcAft>
                          <a:spcPts val="0"/>
                        </a:spcAft>
                      </a:pPr>
                      <a:r>
                        <a:rPr lang="ru-RU" sz="1000" i="0" dirty="0">
                          <a:latin typeface="Times New Roman" panose="02020603050405020304" pitchFamily="18" charset="0"/>
                          <a:cs typeface="Times New Roman" panose="02020603050405020304" pitchFamily="18" charset="0"/>
                        </a:rPr>
                        <a:t>на обеспечение выплат стимулирующего характера работникам муниципальных учреждений культуры Ленинградской области</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b"/>
                </a:tc>
                <a:tc>
                  <a:txBody>
                    <a:bodyPr/>
                    <a:lstStyle/>
                    <a:p>
                      <a:pPr indent="450215" algn="ctr" fontAlgn="auto" hangingPunct="1">
                        <a:spcAft>
                          <a:spcPts val="0"/>
                        </a:spcAft>
                      </a:pPr>
                      <a:r>
                        <a:rPr lang="ru-RU" sz="800" b="0" i="0">
                          <a:solidFill>
                            <a:srgbClr val="000000"/>
                          </a:solidFill>
                          <a:effectLst/>
                          <a:latin typeface="Times New Roman" panose="02020603050405020304" pitchFamily="18" charset="0"/>
                          <a:ea typeface="Times New Roman" panose="02020603050405020304" pitchFamily="18" charset="0"/>
                        </a:rPr>
                        <a:t>7 612,2</a:t>
                      </a:r>
                      <a:endParaRPr lang="ru-RU" sz="800" b="0" i="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0" dirty="0">
                          <a:solidFill>
                            <a:srgbClr val="000000"/>
                          </a:solidFill>
                          <a:effectLst/>
                          <a:latin typeface="Times New Roman" panose="02020603050405020304" pitchFamily="18" charset="0"/>
                          <a:ea typeface="Times New Roman" panose="02020603050405020304" pitchFamily="18" charset="0"/>
                        </a:rPr>
                        <a:t>7 612,2</a:t>
                      </a:r>
                      <a:endParaRPr lang="ru-RU" sz="800" b="0" i="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b="0" i="0" dirty="0">
                          <a:solidFill>
                            <a:srgbClr val="000000"/>
                          </a:solidFill>
                          <a:latin typeface="Times New Roman" panose="02020603050405020304" pitchFamily="18" charset="0"/>
                          <a:ea typeface="Times New Roman"/>
                          <a:cs typeface="Times New Roman" panose="02020603050405020304" pitchFamily="18" charset="0"/>
                        </a:rPr>
                        <a:t>100,0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463550">
                <a:tc>
                  <a:txBody>
                    <a:bodyPr/>
                    <a:lstStyle/>
                    <a:p>
                      <a:pPr>
                        <a:spcAft>
                          <a:spcPts val="0"/>
                        </a:spcAft>
                      </a:pPr>
                      <a:r>
                        <a:rPr lang="ru-RU" sz="1000" i="0" kern="1200" dirty="0" smtClean="0">
                          <a:solidFill>
                            <a:schemeClr val="dk1"/>
                          </a:solidFill>
                          <a:latin typeface="Times New Roman" panose="02020603050405020304" pitchFamily="18" charset="0"/>
                          <a:ea typeface="+mn-ea"/>
                          <a:cs typeface="Times New Roman" panose="02020603050405020304" pitchFamily="18" charset="0"/>
                        </a:rPr>
                        <a:t>на реализацию мероприятий по повышению надежности и энергетической эффективности в системах теплоснабжения</a:t>
                      </a:r>
                      <a:endParaRPr lang="ru-RU" sz="1000" i="0" kern="1200" dirty="0">
                        <a:solidFill>
                          <a:schemeClr val="dk1"/>
                        </a:solidFill>
                        <a:latin typeface="Times New Roman" panose="02020603050405020304" pitchFamily="18" charset="0"/>
                        <a:ea typeface="+mn-ea"/>
                        <a:cs typeface="Times New Roman" panose="02020603050405020304" pitchFamily="18" charset="0"/>
                      </a:endParaRPr>
                    </a:p>
                  </a:txBody>
                  <a:tcPr marL="16445" marR="16445" marT="0" marB="0" anchor="b"/>
                </a:tc>
                <a:tc>
                  <a:txBody>
                    <a:bodyPr/>
                    <a:lstStyle/>
                    <a:p>
                      <a:pPr indent="450215" algn="ctr" fontAlgn="auto" hangingPunct="1">
                        <a:spcAft>
                          <a:spcPts val="0"/>
                        </a:spcAft>
                      </a:pP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indent="450215" algn="ctr" fontAlgn="auto" hangingPunct="1">
                        <a:spcAft>
                          <a:spcPts val="0"/>
                        </a:spcAft>
                      </a:pP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154517">
                <a:tc>
                  <a:txBody>
                    <a:bodyPr/>
                    <a:lstStyle/>
                    <a:p>
                      <a:pPr>
                        <a:spcAft>
                          <a:spcPts val="0"/>
                        </a:spcAft>
                      </a:pPr>
                      <a:r>
                        <a:rPr lang="ru-RU" sz="1000" i="0" dirty="0">
                          <a:latin typeface="Times New Roman" panose="02020603050405020304" pitchFamily="18" charset="0"/>
                          <a:cs typeface="Times New Roman" panose="02020603050405020304" pitchFamily="18" charset="0"/>
                        </a:rPr>
                        <a:t> в рамках государственной программы "Охрана окружающей среды Ленинградской области"</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b"/>
                </a:tc>
                <a:tc>
                  <a:txBody>
                    <a:bodyPr/>
                    <a:lstStyle/>
                    <a:p>
                      <a:pPr indent="450215" algn="ctr" fontAlgn="auto" hangingPunct="1">
                        <a:spcAft>
                          <a:spcPts val="0"/>
                        </a:spcAft>
                      </a:pPr>
                      <a:r>
                        <a:rPr lang="ru-RU" sz="800" b="0" i="1">
                          <a:solidFill>
                            <a:srgbClr val="000000"/>
                          </a:solidFill>
                          <a:effectLst/>
                          <a:latin typeface="Times New Roman" panose="02020603050405020304" pitchFamily="18" charset="0"/>
                          <a:ea typeface="Times New Roman" panose="02020603050405020304" pitchFamily="18" charset="0"/>
                        </a:rPr>
                        <a:t>1 024,9</a:t>
                      </a:r>
                      <a:endParaRPr lang="ru-RU" sz="800" b="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1" dirty="0">
                          <a:solidFill>
                            <a:srgbClr val="000000"/>
                          </a:solidFill>
                          <a:effectLst/>
                          <a:latin typeface="Times New Roman" panose="02020603050405020304" pitchFamily="18" charset="0"/>
                          <a:ea typeface="Times New Roman" panose="02020603050405020304" pitchFamily="18" charset="0"/>
                        </a:rPr>
                        <a:t>1 024,9</a:t>
                      </a:r>
                      <a:endParaRPr lang="ru-RU" sz="800" b="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b="0" i="0" dirty="0">
                          <a:solidFill>
                            <a:srgbClr val="000000"/>
                          </a:solidFill>
                          <a:latin typeface="Times New Roman" panose="02020603050405020304" pitchFamily="18" charset="0"/>
                          <a:ea typeface="Times New Roman"/>
                          <a:cs typeface="Times New Roman" panose="02020603050405020304" pitchFamily="18" charset="0"/>
                        </a:rPr>
                        <a:t>100,0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309033">
                <a:tc>
                  <a:txBody>
                    <a:bodyPr/>
                    <a:lstStyle/>
                    <a:p>
                      <a:pPr>
                        <a:spcAft>
                          <a:spcPts val="0"/>
                        </a:spcAft>
                      </a:pPr>
                      <a:r>
                        <a:rPr lang="ru-RU" sz="1000" i="0" dirty="0">
                          <a:latin typeface="Times New Roman" panose="02020603050405020304" pitchFamily="18" charset="0"/>
                          <a:cs typeface="Times New Roman" panose="02020603050405020304" pitchFamily="18" charset="0"/>
                        </a:rPr>
                        <a:t>в рамках государственной программы Ленинградской области "Устойчивое общественное развитие в Ленинградской области"</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b"/>
                </a:tc>
                <a:tc>
                  <a:txBody>
                    <a:bodyPr/>
                    <a:lstStyle/>
                    <a:p>
                      <a:pPr indent="450215" algn="ctr" fontAlgn="auto" hangingPunct="1">
                        <a:spcAft>
                          <a:spcPts val="0"/>
                        </a:spcAft>
                      </a:pPr>
                      <a:r>
                        <a:rPr lang="ru-RU" sz="800" b="0" i="1">
                          <a:solidFill>
                            <a:srgbClr val="000000"/>
                          </a:solidFill>
                          <a:effectLst/>
                          <a:latin typeface="Times New Roman" panose="02020603050405020304" pitchFamily="18" charset="0"/>
                          <a:ea typeface="Times New Roman" panose="02020603050405020304" pitchFamily="18" charset="0"/>
                        </a:rPr>
                        <a:t>4 601,0</a:t>
                      </a:r>
                      <a:endParaRPr lang="ru-RU" sz="800" b="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1" dirty="0">
                          <a:solidFill>
                            <a:srgbClr val="000000"/>
                          </a:solidFill>
                          <a:effectLst/>
                          <a:latin typeface="Times New Roman" panose="02020603050405020304" pitchFamily="18" charset="0"/>
                          <a:ea typeface="Times New Roman" panose="02020603050405020304" pitchFamily="18" charset="0"/>
                        </a:rPr>
                        <a:t>4 601,0</a:t>
                      </a:r>
                      <a:endParaRPr lang="ru-RU" sz="800" b="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b="0" i="0" dirty="0" smtClean="0">
                          <a:solidFill>
                            <a:srgbClr val="000000"/>
                          </a:solidFill>
                          <a:latin typeface="Times New Roman" panose="02020603050405020304" pitchFamily="18" charset="0"/>
                          <a:ea typeface="Times New Roman"/>
                          <a:cs typeface="Times New Roman" panose="02020603050405020304" pitchFamily="18" charset="0"/>
                        </a:rPr>
                        <a:t>100,0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154517">
                <a:tc>
                  <a:txBody>
                    <a:bodyPr/>
                    <a:lstStyle/>
                    <a:p>
                      <a:pPr>
                        <a:spcAft>
                          <a:spcPts val="0"/>
                        </a:spcAft>
                      </a:pPr>
                      <a:r>
                        <a:rPr lang="ru-RU" sz="1000" i="0" dirty="0">
                          <a:latin typeface="Times New Roman" panose="02020603050405020304" pitchFamily="18" charset="0"/>
                          <a:cs typeface="Times New Roman" panose="02020603050405020304" pitchFamily="18" charset="0"/>
                        </a:rPr>
                        <a:t>Субвенции бюджетам субъектов РФ и муниципальных образований</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b"/>
                </a:tc>
                <a:tc>
                  <a:txBody>
                    <a:bodyPr/>
                    <a:lstStyle/>
                    <a:p>
                      <a:pPr indent="450215" algn="ctr" fontAlgn="auto" hangingPunct="1">
                        <a:spcAft>
                          <a:spcPts val="0"/>
                        </a:spcAft>
                      </a:pPr>
                      <a:r>
                        <a:rPr lang="ru-RU" sz="800" b="0" i="1">
                          <a:solidFill>
                            <a:srgbClr val="000000"/>
                          </a:solidFill>
                          <a:effectLst/>
                          <a:latin typeface="Times New Roman" panose="02020603050405020304" pitchFamily="18" charset="0"/>
                          <a:ea typeface="Times New Roman" panose="02020603050405020304" pitchFamily="18" charset="0"/>
                        </a:rPr>
                        <a:t>636,1</a:t>
                      </a:r>
                      <a:endParaRPr lang="ru-RU" sz="800" b="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1" dirty="0">
                          <a:solidFill>
                            <a:srgbClr val="000000"/>
                          </a:solidFill>
                          <a:effectLst/>
                          <a:latin typeface="Times New Roman" panose="02020603050405020304" pitchFamily="18" charset="0"/>
                          <a:ea typeface="Times New Roman" panose="02020603050405020304" pitchFamily="18" charset="0"/>
                        </a:rPr>
                        <a:t>636,1</a:t>
                      </a:r>
                      <a:endParaRPr lang="ru-RU" sz="800" b="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b="0" i="0" dirty="0">
                          <a:solidFill>
                            <a:srgbClr val="000000"/>
                          </a:solidFill>
                          <a:latin typeface="Times New Roman" panose="02020603050405020304" pitchFamily="18" charset="0"/>
                          <a:ea typeface="Times New Roman"/>
                          <a:cs typeface="Times New Roman" panose="02020603050405020304" pitchFamily="18" charset="0"/>
                        </a:rPr>
                        <a:t>100,0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329666">
                <a:tc>
                  <a:txBody>
                    <a:bodyPr/>
                    <a:lstStyle/>
                    <a:p>
                      <a:pPr>
                        <a:spcAft>
                          <a:spcPts val="0"/>
                        </a:spcAft>
                      </a:pPr>
                      <a:r>
                        <a:rPr lang="ru-RU" sz="1000" i="0" dirty="0">
                          <a:latin typeface="Times New Roman" panose="02020603050405020304" pitchFamily="18" charset="0"/>
                          <a:cs typeface="Times New Roman" panose="02020603050405020304" pitchFamily="18" charset="0"/>
                        </a:rPr>
                        <a:t>Иные межбюджетные трансферты</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indent="450215" algn="ctr" fontAlgn="auto" hangingPunct="1">
                        <a:spcAft>
                          <a:spcPts val="0"/>
                        </a:spcAft>
                      </a:pPr>
                      <a:r>
                        <a:rPr lang="ru-RU" sz="800" b="0" i="1">
                          <a:effectLst/>
                          <a:latin typeface="Times New Roman" panose="02020603050405020304" pitchFamily="18" charset="0"/>
                          <a:ea typeface="Times New Roman" panose="02020603050405020304" pitchFamily="18" charset="0"/>
                        </a:rPr>
                        <a:t>2 598,1</a:t>
                      </a:r>
                      <a:endParaRPr lang="ru-RU" sz="800" b="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1" dirty="0">
                          <a:effectLst/>
                          <a:latin typeface="Times New Roman" panose="02020603050405020304" pitchFamily="18" charset="0"/>
                          <a:ea typeface="Times New Roman" panose="02020603050405020304" pitchFamily="18" charset="0"/>
                        </a:rPr>
                        <a:t>2 740,1</a:t>
                      </a:r>
                      <a:endParaRPr lang="ru-RU" sz="800" b="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en-US" sz="800" b="0" i="0" dirty="0" smtClean="0">
                          <a:solidFill>
                            <a:srgbClr val="000000"/>
                          </a:solidFill>
                          <a:latin typeface="Times New Roman" panose="02020603050405020304" pitchFamily="18" charset="0"/>
                          <a:ea typeface="Times New Roman"/>
                          <a:cs typeface="Times New Roman" panose="02020603050405020304" pitchFamily="18" charset="0"/>
                        </a:rPr>
                        <a:t>105,5</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r h="309033">
                <a:tc>
                  <a:txBody>
                    <a:bodyPr/>
                    <a:lstStyle/>
                    <a:p>
                      <a:pPr>
                        <a:spcAft>
                          <a:spcPts val="0"/>
                        </a:spcAft>
                      </a:pPr>
                      <a:r>
                        <a:rPr lang="ru-RU" sz="1000" i="0" dirty="0">
                          <a:latin typeface="Times New Roman" panose="02020603050405020304" pitchFamily="18" charset="0"/>
                          <a:cs typeface="Times New Roman" panose="02020603050405020304" pitchFamily="18" charset="0"/>
                        </a:rPr>
                        <a:t>На содержание автомобильных дорог общего пользования местного значения Кировского муниципального района Ленинградской области</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b"/>
                </a:tc>
                <a:tc>
                  <a:txBody>
                    <a:bodyPr/>
                    <a:lstStyle/>
                    <a:p>
                      <a:pPr indent="450215" algn="ctr" fontAlgn="auto" hangingPunct="1">
                        <a:spcAft>
                          <a:spcPts val="0"/>
                        </a:spcAft>
                      </a:pPr>
                      <a:r>
                        <a:rPr lang="ru-RU" sz="900" b="1" i="1">
                          <a:effectLst/>
                          <a:latin typeface="Times New Roman" panose="02020603050405020304" pitchFamily="18" charset="0"/>
                          <a:ea typeface="Times New Roman" panose="02020603050405020304" pitchFamily="18" charset="0"/>
                        </a:rPr>
                        <a:t>2 598,1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900" b="1" i="1" dirty="0">
                          <a:effectLst/>
                          <a:latin typeface="Times New Roman" panose="02020603050405020304" pitchFamily="18" charset="0"/>
                          <a:ea typeface="Times New Roman" panose="02020603050405020304" pitchFamily="18" charset="0"/>
                        </a:rPr>
                        <a:t>2 740,1</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b="0" i="0" dirty="0">
                          <a:solidFill>
                            <a:srgbClr val="000000"/>
                          </a:solidFill>
                          <a:latin typeface="Times New Roman" panose="02020603050405020304" pitchFamily="18" charset="0"/>
                          <a:ea typeface="Times New Roman"/>
                          <a:cs typeface="Times New Roman" panose="02020603050405020304" pitchFamily="18" charset="0"/>
                        </a:rPr>
                        <a:t>100,0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12"/>
                  </a:ext>
                </a:extLst>
              </a:tr>
              <a:tr h="309033">
                <a:tc>
                  <a:txBody>
                    <a:bodyPr/>
                    <a:lstStyle/>
                    <a:p>
                      <a:pPr>
                        <a:spcAft>
                          <a:spcPts val="0"/>
                        </a:spcAft>
                      </a:pPr>
                      <a:r>
                        <a:rPr lang="ru-RU" sz="1000" i="0" kern="1200" dirty="0" smtClean="0">
                          <a:solidFill>
                            <a:schemeClr val="dk1"/>
                          </a:solidFill>
                          <a:latin typeface="Times New Roman" panose="02020603050405020304" pitchFamily="18" charset="0"/>
                          <a:ea typeface="+mn-ea"/>
                          <a:cs typeface="Times New Roman" panose="02020603050405020304" pitchFamily="18" charset="0"/>
                        </a:rPr>
                        <a:t>Прочие межбюджетные трансферты, передаваемые бюджетам городских поселений в том числе: грант за достижение показателей деятельности </a:t>
                      </a:r>
                      <a:r>
                        <a:rPr lang="ru-RU" sz="1000" i="0" kern="1200" dirty="0" err="1" smtClean="0">
                          <a:solidFill>
                            <a:schemeClr val="dk1"/>
                          </a:solidFill>
                          <a:latin typeface="Times New Roman" panose="02020603050405020304" pitchFamily="18" charset="0"/>
                          <a:ea typeface="+mn-ea"/>
                          <a:cs typeface="Times New Roman" panose="02020603050405020304" pitchFamily="18" charset="0"/>
                        </a:rPr>
                        <a:t>оргнанов</a:t>
                      </a:r>
                      <a:r>
                        <a:rPr lang="ru-RU" sz="1000" i="0" kern="1200" dirty="0" smtClean="0">
                          <a:solidFill>
                            <a:schemeClr val="dk1"/>
                          </a:solidFill>
                          <a:latin typeface="Times New Roman" panose="02020603050405020304" pitchFamily="18" charset="0"/>
                          <a:ea typeface="+mn-ea"/>
                          <a:cs typeface="Times New Roman" panose="02020603050405020304" pitchFamily="18" charset="0"/>
                        </a:rPr>
                        <a:t> исполнительной власти </a:t>
                      </a:r>
                      <a:r>
                        <a:rPr lang="ru-RU" sz="1000" i="0" kern="1200" dirty="0" err="1" smtClean="0">
                          <a:solidFill>
                            <a:schemeClr val="dk1"/>
                          </a:solidFill>
                          <a:latin typeface="Times New Roman" panose="02020603050405020304" pitchFamily="18" charset="0"/>
                          <a:ea typeface="+mn-ea"/>
                          <a:cs typeface="Times New Roman" panose="02020603050405020304" pitchFamily="18" charset="0"/>
                        </a:rPr>
                        <a:t>субъктов</a:t>
                      </a:r>
                      <a:r>
                        <a:rPr lang="ru-RU" sz="1000" i="0" kern="1200" dirty="0" smtClean="0">
                          <a:solidFill>
                            <a:schemeClr val="dk1"/>
                          </a:solidFill>
                          <a:latin typeface="Times New Roman" panose="02020603050405020304" pitchFamily="18" charset="0"/>
                          <a:ea typeface="+mn-ea"/>
                          <a:cs typeface="Times New Roman" panose="02020603050405020304" pitchFamily="18" charset="0"/>
                        </a:rPr>
                        <a:t> РФ</a:t>
                      </a:r>
                      <a:endParaRPr lang="ru-RU" sz="1000" i="0" kern="1200" dirty="0">
                        <a:solidFill>
                          <a:schemeClr val="dk1"/>
                        </a:solidFill>
                        <a:latin typeface="Times New Roman" panose="02020603050405020304" pitchFamily="18" charset="0"/>
                        <a:ea typeface="+mn-ea"/>
                        <a:cs typeface="Times New Roman" panose="02020603050405020304" pitchFamily="18" charset="0"/>
                      </a:endParaRPr>
                    </a:p>
                  </a:txBody>
                  <a:tcPr marL="16445" marR="16445" marT="0" marB="0" anchor="b"/>
                </a:tc>
                <a:tc>
                  <a:txBody>
                    <a:bodyPr/>
                    <a:lstStyle/>
                    <a:p>
                      <a:pPr indent="450215" algn="ctr" fontAlgn="auto" hangingPunct="1">
                        <a:spcAft>
                          <a:spcPts val="0"/>
                        </a:spcAft>
                      </a:pP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indent="450215" algn="ctr" fontAlgn="auto" hangingPunct="1">
                        <a:spcAft>
                          <a:spcPts val="0"/>
                        </a:spcAft>
                      </a:pP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13"/>
                  </a:ext>
                </a:extLst>
              </a:tr>
              <a:tr h="154517">
                <a:tc>
                  <a:txBody>
                    <a:bodyPr/>
                    <a:lstStyle/>
                    <a:p>
                      <a:pPr>
                        <a:spcAft>
                          <a:spcPts val="0"/>
                        </a:spcAft>
                      </a:pPr>
                      <a:r>
                        <a:rPr lang="ru-RU" sz="1000" i="0" dirty="0">
                          <a:latin typeface="Times New Roman" panose="02020603050405020304" pitchFamily="18" charset="0"/>
                          <a:cs typeface="Times New Roman" panose="02020603050405020304" pitchFamily="18" charset="0"/>
                        </a:rPr>
                        <a:t>Прочие безвозмездные поступления</a:t>
                      </a:r>
                      <a:endParaRPr lang="ru-RU" sz="1000" i="0" dirty="0">
                        <a:latin typeface="Times New Roman" panose="02020603050405020304" pitchFamily="18" charset="0"/>
                        <a:ea typeface="Times New Roman"/>
                        <a:cs typeface="Times New Roman" panose="02020603050405020304" pitchFamily="18" charset="0"/>
                      </a:endParaRPr>
                    </a:p>
                  </a:txBody>
                  <a:tcPr marL="16445" marR="16445" marT="0" marB="0" anchor="ctr"/>
                </a:tc>
                <a:tc>
                  <a:txBody>
                    <a:bodyPr/>
                    <a:lstStyle/>
                    <a:p>
                      <a:pPr indent="450215" algn="ctr" fontAlgn="auto" hangingPunct="1">
                        <a:spcAft>
                          <a:spcPts val="0"/>
                        </a:spcAft>
                      </a:pPr>
                      <a:r>
                        <a:rPr lang="ru-RU" sz="800" b="0" i="1">
                          <a:solidFill>
                            <a:srgbClr val="000000"/>
                          </a:solidFill>
                          <a:effectLst/>
                          <a:latin typeface="Times New Roman" panose="02020603050405020304" pitchFamily="18" charset="0"/>
                          <a:ea typeface="Times New Roman" panose="02020603050405020304" pitchFamily="18" charset="0"/>
                        </a:rPr>
                        <a:t>56,5</a:t>
                      </a:r>
                      <a:endParaRPr lang="ru-RU" sz="800" b="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450215" algn="ctr" fontAlgn="auto" hangingPunct="1">
                        <a:spcAft>
                          <a:spcPts val="0"/>
                        </a:spcAft>
                      </a:pPr>
                      <a:r>
                        <a:rPr lang="ru-RU" sz="800" b="0" i="1" dirty="0">
                          <a:solidFill>
                            <a:srgbClr val="000000"/>
                          </a:solidFill>
                          <a:effectLst/>
                          <a:latin typeface="Times New Roman" panose="02020603050405020304" pitchFamily="18" charset="0"/>
                          <a:ea typeface="Times New Roman" panose="02020603050405020304" pitchFamily="18" charset="0"/>
                        </a:rPr>
                        <a:t>56,5</a:t>
                      </a:r>
                      <a:endParaRPr lang="ru-RU" sz="800" b="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b="0" i="0" dirty="0">
                          <a:solidFill>
                            <a:srgbClr val="000000"/>
                          </a:solidFill>
                          <a:latin typeface="Times New Roman" panose="02020603050405020304" pitchFamily="18" charset="0"/>
                          <a:ea typeface="Times New Roman"/>
                          <a:cs typeface="Times New Roman" panose="02020603050405020304" pitchFamily="18" charset="0"/>
                        </a:rPr>
                        <a:t>100,0</a:t>
                      </a:r>
                      <a:endParaRPr lang="ru-RU" sz="800" b="0" i="0" dirty="0">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113507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820472" cy="369332"/>
          </a:xfrm>
          <a:prstGeom prst="rect">
            <a:avLst/>
          </a:prstGeom>
        </p:spPr>
        <p:txBody>
          <a:bodyPr wrap="square">
            <a:spAutoFit/>
          </a:bodyPr>
          <a:lstStyle/>
          <a:p>
            <a:r>
              <a:rPr lang="ru-RU" dirty="0" smtClean="0"/>
              <a:t>ФОРМИРОВАНИЕ РАСХОДНОЙ ЧАСТИ БЮДЖЕТА МО МГИНСКОЕ ГОРОДСКОЕ ПОСЕЛЕНИЕ</a:t>
            </a:r>
            <a:endParaRPr lang="ru-RU" dirty="0"/>
          </a:p>
        </p:txBody>
      </p:sp>
      <p:graphicFrame>
        <p:nvGraphicFramePr>
          <p:cNvPr id="3" name="Схема 2"/>
          <p:cNvGraphicFramePr/>
          <p:nvPr/>
        </p:nvGraphicFramePr>
        <p:xfrm>
          <a:off x="971600" y="1397000"/>
          <a:ext cx="7128792" cy="167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p:cNvGraphicFramePr/>
          <p:nvPr/>
        </p:nvGraphicFramePr>
        <p:xfrm>
          <a:off x="1524000" y="3356992"/>
          <a:ext cx="6216352" cy="31683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90312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dirty="0" smtClean="0"/>
              <a:t>Исполнение расходов бюджета</a:t>
            </a:r>
            <a:endParaRPr lang="ru-RU" dirty="0"/>
          </a:p>
        </p:txBody>
      </p:sp>
      <p:graphicFrame>
        <p:nvGraphicFramePr>
          <p:cNvPr id="3" name="Схема 2"/>
          <p:cNvGraphicFramePr/>
          <p:nvPr>
            <p:extLst>
              <p:ext uri="{D42A27DB-BD31-4B8C-83A1-F6EECF244321}">
                <p14:modId xmlns:p14="http://schemas.microsoft.com/office/powerpoint/2010/main" val="1594576229"/>
              </p:ext>
            </p:extLst>
          </p:nvPr>
        </p:nvGraphicFramePr>
        <p:xfrm>
          <a:off x="179512" y="1340768"/>
          <a:ext cx="8424936" cy="4120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4281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3428999"/>
            <a:ext cx="6318448" cy="369332"/>
          </a:xfrm>
          <a:prstGeom prst="rect">
            <a:avLst/>
          </a:prstGeom>
        </p:spPr>
        <p:txBody>
          <a:bodyPr wrap="square">
            <a:spAutoFit/>
          </a:bodyPr>
          <a:lstStyle/>
          <a:p>
            <a:endParaRPr lang="ru-RU" dirty="0"/>
          </a:p>
        </p:txBody>
      </p:sp>
      <p:sp>
        <p:nvSpPr>
          <p:cNvPr id="4" name="Прямоугольник 3"/>
          <p:cNvSpPr/>
          <p:nvPr/>
        </p:nvSpPr>
        <p:spPr>
          <a:xfrm>
            <a:off x="107504" y="260648"/>
            <a:ext cx="8712968" cy="523220"/>
          </a:xfrm>
          <a:prstGeom prst="rect">
            <a:avLst/>
          </a:prstGeom>
        </p:spPr>
        <p:txBody>
          <a:bodyPr wrap="square">
            <a:spAutoFit/>
          </a:bodyPr>
          <a:lstStyle/>
          <a:p>
            <a:pPr algn="ctr">
              <a:spcBef>
                <a:spcPct val="0"/>
              </a:spcBef>
            </a:pPr>
            <a:r>
              <a:rPr lang="ru-RU" sz="2800" dirty="0" smtClean="0">
                <a:latin typeface="+mj-lt"/>
                <a:ea typeface="+mj-ea"/>
                <a:cs typeface="+mj-cs"/>
              </a:rPr>
              <a:t>ФУНКЦИОНАЛЬНАЯ СТРУКТУРА РАСХОДОВ БЮДЖЕТА </a:t>
            </a:r>
          </a:p>
        </p:txBody>
      </p:sp>
      <p:graphicFrame>
        <p:nvGraphicFramePr>
          <p:cNvPr id="5" name="Диаграмма 4"/>
          <p:cNvGraphicFramePr/>
          <p:nvPr>
            <p:extLst>
              <p:ext uri="{D42A27DB-BD31-4B8C-83A1-F6EECF244321}">
                <p14:modId xmlns:p14="http://schemas.microsoft.com/office/powerpoint/2010/main" val="4226348286"/>
              </p:ext>
            </p:extLst>
          </p:nvPr>
        </p:nvGraphicFramePr>
        <p:xfrm>
          <a:off x="0" y="1772816"/>
          <a:ext cx="3851920"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Диаграмма 5"/>
          <p:cNvGraphicFramePr/>
          <p:nvPr>
            <p:extLst>
              <p:ext uri="{D42A27DB-BD31-4B8C-83A1-F6EECF244321}">
                <p14:modId xmlns:p14="http://schemas.microsoft.com/office/powerpoint/2010/main" val="313400291"/>
              </p:ext>
            </p:extLst>
          </p:nvPr>
        </p:nvGraphicFramePr>
        <p:xfrm>
          <a:off x="3275856" y="908720"/>
          <a:ext cx="5616624" cy="59492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46371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143000"/>
          </a:xfrm>
        </p:spPr>
        <p:txBody>
          <a:bodyPr>
            <a:normAutofit fontScale="90000"/>
          </a:bodyPr>
          <a:lstStyle/>
          <a:p>
            <a:r>
              <a:rPr lang="ru-RU" b="1" dirty="0" smtClean="0"/>
              <a:t/>
            </a:r>
            <a:br>
              <a:rPr lang="ru-RU" b="1" dirty="0" smtClean="0"/>
            </a:br>
            <a:r>
              <a:rPr lang="ru-RU" b="1" dirty="0" smtClean="0"/>
              <a:t/>
            </a:r>
            <a:br>
              <a:rPr lang="ru-RU" b="1" dirty="0" smtClean="0"/>
            </a:br>
            <a:r>
              <a:rPr lang="ru-RU" b="1" dirty="0" smtClean="0"/>
              <a:t> </a:t>
            </a:r>
            <a:r>
              <a:rPr lang="ru-RU" sz="4000" b="1" dirty="0" smtClean="0"/>
              <a:t>Исполнение расходной части</a:t>
            </a:r>
            <a:r>
              <a:rPr lang="ru-RU" sz="4000" dirty="0" smtClean="0"/>
              <a:t/>
            </a:r>
            <a:br>
              <a:rPr lang="ru-RU" sz="4000" dirty="0" smtClean="0"/>
            </a:br>
            <a:r>
              <a:rPr lang="ru-RU" sz="4000" b="1" dirty="0" smtClean="0"/>
              <a:t>бюджета МО </a:t>
            </a:r>
            <a:r>
              <a:rPr lang="ru-RU" sz="4000" b="1" dirty="0" err="1" smtClean="0"/>
              <a:t>Мгинское</a:t>
            </a:r>
            <a:r>
              <a:rPr lang="ru-RU" sz="4000" b="1" dirty="0" smtClean="0"/>
              <a:t> городское</a:t>
            </a:r>
            <a:br>
              <a:rPr lang="ru-RU" sz="4000" b="1" dirty="0" smtClean="0"/>
            </a:br>
            <a:r>
              <a:rPr lang="ru-RU" sz="3600" b="1" dirty="0" smtClean="0"/>
              <a:t> </a:t>
            </a:r>
            <a:r>
              <a:rPr lang="ru-RU" sz="2200" b="1" dirty="0" smtClean="0"/>
              <a:t>Общегосударственные вопросы </a:t>
            </a:r>
            <a:r>
              <a:rPr lang="ru-RU" b="1" dirty="0" smtClean="0"/>
              <a:t/>
            </a:r>
            <a:br>
              <a:rPr lang="ru-RU" b="1" dirty="0" smtClean="0"/>
            </a:br>
            <a:r>
              <a:rPr lang="ru-RU" dirty="0" smtClean="0"/>
              <a:t/>
            </a:r>
            <a:br>
              <a:rPr lang="ru-RU" dirty="0" smtClean="0"/>
            </a:b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4009812363"/>
              </p:ext>
            </p:extLst>
          </p:nvPr>
        </p:nvGraphicFramePr>
        <p:xfrm>
          <a:off x="755576" y="1662488"/>
          <a:ext cx="7992888" cy="4215478"/>
        </p:xfrm>
        <a:graphic>
          <a:graphicData uri="http://schemas.openxmlformats.org/drawingml/2006/table">
            <a:tbl>
              <a:tblPr firstRow="1" bandRow="1">
                <a:tableStyleId>{5C22544A-7EE6-4342-B048-85BDC9FD1C3A}</a:tableStyleId>
              </a:tblPr>
              <a:tblGrid>
                <a:gridCol w="4248536">
                  <a:extLst>
                    <a:ext uri="{9D8B030D-6E8A-4147-A177-3AD203B41FA5}">
                      <a16:colId xmlns:a16="http://schemas.microsoft.com/office/drawing/2014/main" val="20000"/>
                    </a:ext>
                  </a:extLst>
                </a:gridCol>
                <a:gridCol w="1115339">
                  <a:extLst>
                    <a:ext uri="{9D8B030D-6E8A-4147-A177-3AD203B41FA5}">
                      <a16:colId xmlns:a16="http://schemas.microsoft.com/office/drawing/2014/main" val="20001"/>
                    </a:ext>
                  </a:extLst>
                </a:gridCol>
                <a:gridCol w="1276179">
                  <a:extLst>
                    <a:ext uri="{9D8B030D-6E8A-4147-A177-3AD203B41FA5}">
                      <a16:colId xmlns:a16="http://schemas.microsoft.com/office/drawing/2014/main" val="20002"/>
                    </a:ext>
                  </a:extLst>
                </a:gridCol>
                <a:gridCol w="1352834">
                  <a:extLst>
                    <a:ext uri="{9D8B030D-6E8A-4147-A177-3AD203B41FA5}">
                      <a16:colId xmlns:a16="http://schemas.microsoft.com/office/drawing/2014/main" val="20003"/>
                    </a:ext>
                  </a:extLst>
                </a:gridCol>
              </a:tblGrid>
              <a:tr h="883680">
                <a:tc>
                  <a:txBody>
                    <a:bodyPr/>
                    <a:lstStyle/>
                    <a:p>
                      <a:r>
                        <a:rPr lang="ru-RU" sz="1800" b="1" kern="1200" dirty="0" smtClean="0">
                          <a:solidFill>
                            <a:schemeClr val="lt1"/>
                          </a:solidFill>
                          <a:latin typeface="+mn-lt"/>
                          <a:ea typeface="+mn-ea"/>
                          <a:cs typeface="+mn-cs"/>
                        </a:rPr>
                        <a:t>Наименование показателя</a:t>
                      </a:r>
                      <a:endParaRPr lang="ru-RU" dirty="0"/>
                    </a:p>
                  </a:txBody>
                  <a:tcPr/>
                </a:tc>
                <a:tc>
                  <a:txBody>
                    <a:bodyPr/>
                    <a:lstStyle/>
                    <a:p>
                      <a:r>
                        <a:rPr lang="ru-RU" dirty="0" smtClean="0"/>
                        <a:t>План</a:t>
                      </a:r>
                      <a:endParaRPr lang="ru-RU" dirty="0"/>
                    </a:p>
                  </a:txBody>
                  <a:tcPr/>
                </a:tc>
                <a:tc>
                  <a:txBody>
                    <a:bodyPr/>
                    <a:lstStyle/>
                    <a:p>
                      <a:r>
                        <a:rPr lang="ru-RU" dirty="0" smtClean="0"/>
                        <a:t>Факт</a:t>
                      </a:r>
                      <a:endParaRPr lang="ru-RU" dirty="0"/>
                    </a:p>
                  </a:txBody>
                  <a:tcPr/>
                </a:tc>
                <a:tc>
                  <a:txBody>
                    <a:bodyPr/>
                    <a:lstStyle/>
                    <a:p>
                      <a:r>
                        <a:rPr lang="ru-RU" dirty="0" smtClean="0"/>
                        <a:t>% исполнения</a:t>
                      </a:r>
                      <a:endParaRPr lang="ru-RU" dirty="0"/>
                    </a:p>
                  </a:txBody>
                  <a:tcPr/>
                </a:tc>
                <a:extLst>
                  <a:ext uri="{0D108BD9-81ED-4DB2-BD59-A6C34878D82A}">
                    <a16:rowId xmlns:a16="http://schemas.microsoft.com/office/drawing/2014/main" val="10000"/>
                  </a:ext>
                </a:extLst>
              </a:tr>
              <a:tr h="706944">
                <a:tc>
                  <a:txBody>
                    <a:bodyPr/>
                    <a:lstStyle/>
                    <a:p>
                      <a:r>
                        <a:rPr lang="ru-RU" sz="1400" b="0" kern="1200" dirty="0" smtClean="0">
                          <a:solidFill>
                            <a:schemeClr val="dk1"/>
                          </a:solidFill>
                          <a:latin typeface="+mn-lt"/>
                          <a:ea typeface="+mn-ea"/>
                          <a:cs typeface="+mn-cs"/>
                        </a:rPr>
                        <a:t>Функционирование высшего должностного лица субъекта Российской Федерации и муниципального образования (фонд оплаты труда)</a:t>
                      </a:r>
                      <a:endParaRPr lang="ru-RU" sz="1400" b="0" dirty="0"/>
                    </a:p>
                  </a:txBody>
                  <a:tcPr/>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4 311,8 </a:t>
                      </a:r>
                    </a:p>
                  </a:txBody>
                  <a:tcPr marL="68580" marR="68580" marT="0" marB="0" anchor="ctr"/>
                </a:tc>
                <a:tc>
                  <a:txBody>
                    <a:bodyPr/>
                    <a:lstStyle/>
                    <a:p>
                      <a:pPr marL="0" algn="l" defTabSz="914400" rtl="0" eaLnBrk="1" latinLnBrk="0" hangingPunct="1">
                        <a:spcAft>
                          <a:spcPts val="0"/>
                        </a:spcAft>
                      </a:pPr>
                      <a:r>
                        <a:rPr lang="ru-RU" sz="1400" b="0" kern="1200">
                          <a:solidFill>
                            <a:schemeClr val="dk1"/>
                          </a:solidFill>
                          <a:latin typeface="+mn-lt"/>
                          <a:ea typeface="+mn-ea"/>
                          <a:cs typeface="+mn-cs"/>
                        </a:rPr>
                        <a:t>4 299,4 </a:t>
                      </a:r>
                    </a:p>
                  </a:txBody>
                  <a:tcPr marL="68580" marR="68580" marT="0" marB="0" anchor="ctr"/>
                </a:tc>
                <a:tc>
                  <a:txBody>
                    <a:bodyPr/>
                    <a:lstStyle/>
                    <a:p>
                      <a:pPr marL="0" algn="l" defTabSz="914400" rtl="0" eaLnBrk="1" latinLnBrk="0" hangingPunct="1">
                        <a:spcAft>
                          <a:spcPts val="0"/>
                        </a:spcAft>
                      </a:pPr>
                      <a:r>
                        <a:rPr lang="ru-RU" sz="1400" b="0" kern="1200">
                          <a:solidFill>
                            <a:schemeClr val="dk1"/>
                          </a:solidFill>
                          <a:latin typeface="+mn-lt"/>
                          <a:ea typeface="+mn-ea"/>
                          <a:cs typeface="+mn-cs"/>
                        </a:rPr>
                        <a:t>99,7</a:t>
                      </a:r>
                    </a:p>
                  </a:txBody>
                  <a:tcPr marL="68580" marR="68580" marT="0" marB="0" anchor="ctr"/>
                </a:tc>
                <a:extLst>
                  <a:ext uri="{0D108BD9-81ED-4DB2-BD59-A6C34878D82A}">
                    <a16:rowId xmlns:a16="http://schemas.microsoft.com/office/drawing/2014/main" val="10001"/>
                  </a:ext>
                </a:extLst>
              </a:tr>
              <a:tr h="500752">
                <a:tc>
                  <a:txBody>
                    <a:bodyPr/>
                    <a:lstStyle/>
                    <a:p>
                      <a:r>
                        <a:rPr lang="ru-RU" sz="1400" b="0" kern="1200" dirty="0" smtClean="0">
                          <a:solidFill>
                            <a:schemeClr val="dk1"/>
                          </a:solidFill>
                          <a:latin typeface="+mn-lt"/>
                          <a:ea typeface="+mn-ea"/>
                          <a:cs typeface="+mn-cs"/>
                        </a:rPr>
                        <a:t>Функционирование представительных органов местного самоуправления</a:t>
                      </a:r>
                      <a:endParaRPr lang="ru-RU" sz="1400" b="0" dirty="0"/>
                    </a:p>
                  </a:txBody>
                  <a:tcPr/>
                </a:tc>
                <a:tc>
                  <a:txBody>
                    <a:bodyPr/>
                    <a:lstStyle/>
                    <a:p>
                      <a:pPr marL="0" algn="l" defTabSz="914400" rtl="0" eaLnBrk="1" latinLnBrk="0" hangingPunct="1">
                        <a:spcAft>
                          <a:spcPts val="0"/>
                        </a:spcAft>
                      </a:pPr>
                      <a:r>
                        <a:rPr lang="ru-RU" sz="1400" b="0" kern="1200">
                          <a:solidFill>
                            <a:schemeClr val="dk1"/>
                          </a:solidFill>
                          <a:latin typeface="+mn-lt"/>
                          <a:ea typeface="+mn-ea"/>
                          <a:cs typeface="+mn-cs"/>
                        </a:rPr>
                        <a:t>2 865,4 </a:t>
                      </a:r>
                    </a:p>
                  </a:txBody>
                  <a:tcPr marL="68580" marR="68580" marT="0" marB="0" anchor="ctr"/>
                </a:tc>
                <a:tc>
                  <a:txBody>
                    <a:bodyPr/>
                    <a:lstStyle/>
                    <a:p>
                      <a:pPr marL="0" algn="l" defTabSz="914400" rtl="0" eaLnBrk="1" latinLnBrk="0" hangingPunct="1">
                        <a:spcAft>
                          <a:spcPts val="0"/>
                        </a:spcAft>
                      </a:pPr>
                      <a:r>
                        <a:rPr lang="ru-RU" sz="1400" b="0" kern="1200">
                          <a:solidFill>
                            <a:schemeClr val="dk1"/>
                          </a:solidFill>
                          <a:latin typeface="+mn-lt"/>
                          <a:ea typeface="+mn-ea"/>
                          <a:cs typeface="+mn-cs"/>
                        </a:rPr>
                        <a:t>2 742,7 </a:t>
                      </a:r>
                    </a:p>
                  </a:txBody>
                  <a:tcPr marL="68580" marR="68580" marT="0" marB="0" anchor="ctr"/>
                </a:tc>
                <a:tc>
                  <a:txBody>
                    <a:bodyPr/>
                    <a:lstStyle/>
                    <a:p>
                      <a:pPr marL="0" algn="l" defTabSz="914400" rtl="0" eaLnBrk="1" latinLnBrk="0" hangingPunct="1">
                        <a:spcAft>
                          <a:spcPts val="0"/>
                        </a:spcAft>
                      </a:pPr>
                      <a:r>
                        <a:rPr lang="ru-RU" sz="1400" b="0" kern="1200">
                          <a:solidFill>
                            <a:schemeClr val="dk1"/>
                          </a:solidFill>
                          <a:latin typeface="+mn-lt"/>
                          <a:ea typeface="+mn-ea"/>
                          <a:cs typeface="+mn-cs"/>
                        </a:rPr>
                        <a:t>95,7</a:t>
                      </a:r>
                    </a:p>
                  </a:txBody>
                  <a:tcPr marL="68580" marR="68580" marT="0" marB="0" anchor="b"/>
                </a:tc>
                <a:extLst>
                  <a:ext uri="{0D108BD9-81ED-4DB2-BD59-A6C34878D82A}">
                    <a16:rowId xmlns:a16="http://schemas.microsoft.com/office/drawing/2014/main" val="10002"/>
                  </a:ext>
                </a:extLst>
              </a:tr>
              <a:tr h="311677">
                <a:tc>
                  <a:txBody>
                    <a:bodyPr/>
                    <a:lstStyle/>
                    <a:p>
                      <a:r>
                        <a:rPr lang="ru-RU" sz="1400" b="0" kern="1200" dirty="0" smtClean="0">
                          <a:solidFill>
                            <a:schemeClr val="dk1"/>
                          </a:solidFill>
                          <a:latin typeface="+mn-lt"/>
                          <a:ea typeface="+mn-ea"/>
                          <a:cs typeface="+mn-cs"/>
                        </a:rPr>
                        <a:t>в т. ч. фонд оплаты труда </a:t>
                      </a:r>
                      <a:endParaRPr lang="ru-RU" sz="1400" b="0" dirty="0"/>
                    </a:p>
                  </a:txBody>
                  <a:tcPr/>
                </a:tc>
                <a:tc>
                  <a:txBody>
                    <a:bodyPr/>
                    <a:lstStyle/>
                    <a:p>
                      <a:pPr marL="0" algn="l" defTabSz="914400" rtl="0" eaLnBrk="1" latinLnBrk="0" hangingPunct="1">
                        <a:spcAft>
                          <a:spcPts val="0"/>
                        </a:spcAft>
                      </a:pPr>
                      <a:r>
                        <a:rPr lang="ru-RU" sz="1400" b="0" kern="1200">
                          <a:solidFill>
                            <a:schemeClr val="dk1"/>
                          </a:solidFill>
                          <a:latin typeface="+mn-lt"/>
                          <a:ea typeface="+mn-ea"/>
                          <a:cs typeface="+mn-cs"/>
                        </a:rPr>
                        <a:t>1 914,9</a:t>
                      </a:r>
                    </a:p>
                  </a:txBody>
                  <a:tcPr marL="68580" marR="68580" marT="0" marB="0" anchor="b"/>
                </a:tc>
                <a:tc>
                  <a:txBody>
                    <a:bodyPr/>
                    <a:lstStyle/>
                    <a:p>
                      <a:pPr marL="0" algn="l" defTabSz="914400" rtl="0" eaLnBrk="1" latinLnBrk="0" hangingPunct="1">
                        <a:spcAft>
                          <a:spcPts val="0"/>
                        </a:spcAft>
                      </a:pPr>
                      <a:r>
                        <a:rPr lang="ru-RU" sz="1400" b="0" kern="1200">
                          <a:solidFill>
                            <a:schemeClr val="dk1"/>
                          </a:solidFill>
                          <a:latin typeface="+mn-lt"/>
                          <a:ea typeface="+mn-ea"/>
                          <a:cs typeface="+mn-cs"/>
                        </a:rPr>
                        <a:t>1 800,8</a:t>
                      </a:r>
                    </a:p>
                  </a:txBody>
                  <a:tcPr marL="68580" marR="68580" marT="0" marB="0" anchor="b"/>
                </a:tc>
                <a:tc>
                  <a:txBody>
                    <a:bodyPr/>
                    <a:lstStyle/>
                    <a:p>
                      <a:pPr marL="0" algn="l" defTabSz="914400" rtl="0" eaLnBrk="1" latinLnBrk="0" hangingPunct="1">
                        <a:spcAft>
                          <a:spcPts val="0"/>
                        </a:spcAft>
                      </a:pPr>
                      <a:r>
                        <a:rPr lang="ru-RU" sz="1400" b="0" kern="1200">
                          <a:solidFill>
                            <a:schemeClr val="dk1"/>
                          </a:solidFill>
                          <a:latin typeface="+mn-lt"/>
                          <a:ea typeface="+mn-ea"/>
                          <a:cs typeface="+mn-cs"/>
                        </a:rPr>
                        <a:t>94,0</a:t>
                      </a:r>
                    </a:p>
                  </a:txBody>
                  <a:tcPr marL="68580" marR="68580" marT="0" marB="0" anchor="b"/>
                </a:tc>
                <a:extLst>
                  <a:ext uri="{0D108BD9-81ED-4DB2-BD59-A6C34878D82A}">
                    <a16:rowId xmlns:a16="http://schemas.microsoft.com/office/drawing/2014/main" val="10003"/>
                  </a:ext>
                </a:extLst>
              </a:tr>
              <a:tr h="319498">
                <a:tc>
                  <a:txBody>
                    <a:bodyPr/>
                    <a:lstStyle/>
                    <a:p>
                      <a:pPr marL="0" algn="l" defTabSz="914400" rtl="0" eaLnBrk="1" latinLnBrk="0" hangingPunct="1"/>
                      <a:r>
                        <a:rPr lang="ru-RU" sz="1400" b="0" kern="1200" dirty="0" smtClean="0">
                          <a:solidFill>
                            <a:schemeClr val="dk1"/>
                          </a:solidFill>
                          <a:latin typeface="+mn-lt"/>
                          <a:ea typeface="+mn-ea"/>
                          <a:cs typeface="+mn-cs"/>
                        </a:rPr>
                        <a:t>Функционирование местных администраций</a:t>
                      </a:r>
                    </a:p>
                  </a:txBody>
                  <a:tcPr/>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23 848,9</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23 301,6</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97,7</a:t>
                      </a:r>
                    </a:p>
                  </a:txBody>
                  <a:tcPr marL="68580" marR="68580" marT="0" marB="0" anchor="b"/>
                </a:tc>
                <a:extLst>
                  <a:ext uri="{0D108BD9-81ED-4DB2-BD59-A6C34878D82A}">
                    <a16:rowId xmlns:a16="http://schemas.microsoft.com/office/drawing/2014/main" val="10004"/>
                  </a:ext>
                </a:extLst>
              </a:tr>
              <a:tr h="412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kern="1200" dirty="0" smtClean="0">
                          <a:solidFill>
                            <a:schemeClr val="dk1"/>
                          </a:solidFill>
                          <a:latin typeface="+mn-lt"/>
                          <a:ea typeface="+mn-ea"/>
                          <a:cs typeface="+mn-cs"/>
                        </a:rPr>
                        <a:t>в том числе фонд оплаты труда:</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21 718,4</a:t>
                      </a:r>
                    </a:p>
                  </a:txBody>
                  <a:tcPr marL="68580" marR="68580" marT="0" marB="0" anchor="b"/>
                </a:tc>
                <a:tc>
                  <a:txBody>
                    <a:bodyPr/>
                    <a:lstStyle/>
                    <a:p>
                      <a:pPr marL="0" algn="l" defTabSz="914400" rtl="0" eaLnBrk="1" latinLnBrk="0" hangingPunct="1">
                        <a:spcAft>
                          <a:spcPts val="0"/>
                        </a:spcAft>
                      </a:pPr>
                      <a:r>
                        <a:rPr lang="ru-RU" sz="1400" b="0" kern="1200">
                          <a:solidFill>
                            <a:schemeClr val="dk1"/>
                          </a:solidFill>
                          <a:latin typeface="+mn-lt"/>
                          <a:ea typeface="+mn-ea"/>
                          <a:cs typeface="+mn-cs"/>
                        </a:rPr>
                        <a:t>21 252,7</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97,9</a:t>
                      </a:r>
                    </a:p>
                  </a:txBody>
                  <a:tcPr marL="68580" marR="68580" marT="0" marB="0" anchor="b"/>
                </a:tc>
                <a:extLst>
                  <a:ext uri="{0D108BD9-81ED-4DB2-BD59-A6C34878D82A}">
                    <a16:rowId xmlns:a16="http://schemas.microsoft.com/office/drawing/2014/main" val="10005"/>
                  </a:ext>
                </a:extLst>
              </a:tr>
              <a:tr h="319498">
                <a:tc>
                  <a:txBody>
                    <a:bodyPr/>
                    <a:lstStyle/>
                    <a:p>
                      <a:pPr marL="0" algn="l" defTabSz="914400" rtl="0" eaLnBrk="1" latinLnBrk="0" hangingPunct="1">
                        <a:spcAft>
                          <a:spcPts val="0"/>
                        </a:spcAft>
                      </a:pPr>
                      <a:r>
                        <a:rPr lang="ru-RU" sz="1400" b="0" kern="1200" dirty="0" smtClean="0">
                          <a:solidFill>
                            <a:schemeClr val="dk1"/>
                          </a:solidFill>
                          <a:latin typeface="+mn-lt"/>
                          <a:ea typeface="+mn-ea"/>
                          <a:cs typeface="+mn-cs"/>
                        </a:rPr>
                        <a:t>Обеспечение деятельности финансовых органов</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558,3</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558,3</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100,0</a:t>
                      </a:r>
                    </a:p>
                  </a:txBody>
                  <a:tcPr marL="68580" marR="68580" marT="0" marB="0" anchor="b"/>
                </a:tc>
                <a:extLst>
                  <a:ext uri="{0D108BD9-81ED-4DB2-BD59-A6C34878D82A}">
                    <a16:rowId xmlns:a16="http://schemas.microsoft.com/office/drawing/2014/main" val="10006"/>
                  </a:ext>
                </a:extLst>
              </a:tr>
              <a:tr h="319498">
                <a:tc>
                  <a:txBody>
                    <a:bodyPr/>
                    <a:lstStyle/>
                    <a:p>
                      <a:pPr marL="0" algn="l" defTabSz="914400" rtl="0" eaLnBrk="1" latinLnBrk="0" hangingPunct="1"/>
                      <a:r>
                        <a:rPr lang="ru-RU" sz="1400" b="0" kern="1200" dirty="0" smtClean="0">
                          <a:solidFill>
                            <a:schemeClr val="dk1"/>
                          </a:solidFill>
                          <a:latin typeface="+mn-lt"/>
                          <a:ea typeface="+mn-ea"/>
                          <a:cs typeface="+mn-cs"/>
                        </a:rPr>
                        <a:t>Резервные фонды</a:t>
                      </a:r>
                    </a:p>
                  </a:txBody>
                  <a:tcPr/>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21,0</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0,0</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21,0</a:t>
                      </a:r>
                    </a:p>
                  </a:txBody>
                  <a:tcPr marL="68580" marR="68580" marT="0" marB="0" anchor="b"/>
                </a:tc>
                <a:extLst>
                  <a:ext uri="{0D108BD9-81ED-4DB2-BD59-A6C34878D82A}">
                    <a16:rowId xmlns:a16="http://schemas.microsoft.com/office/drawing/2014/main" val="10007"/>
                  </a:ext>
                </a:extLst>
              </a:tr>
              <a:tr h="368843">
                <a:tc>
                  <a:txBody>
                    <a:bodyPr/>
                    <a:lstStyle/>
                    <a:p>
                      <a:pPr marL="0" algn="l" defTabSz="914400" rtl="0" eaLnBrk="1" latinLnBrk="0" hangingPunct="1"/>
                      <a:r>
                        <a:rPr lang="ru-RU" sz="1400" b="0" kern="1200" dirty="0" smtClean="0">
                          <a:solidFill>
                            <a:schemeClr val="dk1"/>
                          </a:solidFill>
                          <a:latin typeface="+mn-lt"/>
                          <a:ea typeface="+mn-ea"/>
                          <a:cs typeface="+mn-cs"/>
                        </a:rPr>
                        <a:t>Другие  общегосударственные вопросы</a:t>
                      </a:r>
                    </a:p>
                  </a:txBody>
                  <a:tcPr/>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5 416,4</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4 833,8</a:t>
                      </a:r>
                    </a:p>
                  </a:txBody>
                  <a:tcPr marL="68580" marR="68580" marT="0" marB="0" anchor="b"/>
                </a:tc>
                <a:tc>
                  <a:txBody>
                    <a:bodyPr/>
                    <a:lstStyle/>
                    <a:p>
                      <a:pPr marL="0" algn="l" defTabSz="914400" rtl="0" eaLnBrk="1" latinLnBrk="0" hangingPunct="1">
                        <a:spcAft>
                          <a:spcPts val="0"/>
                        </a:spcAft>
                      </a:pPr>
                      <a:r>
                        <a:rPr lang="ru-RU" sz="1400" b="0" kern="1200" dirty="0">
                          <a:solidFill>
                            <a:schemeClr val="dk1"/>
                          </a:solidFill>
                          <a:latin typeface="+mn-lt"/>
                          <a:ea typeface="+mn-ea"/>
                          <a:cs typeface="+mn-cs"/>
                        </a:rPr>
                        <a:t>5 416,4</a:t>
                      </a:r>
                    </a:p>
                  </a:txBody>
                  <a:tcPr marL="68580" marR="68580" marT="0" marB="0" anchor="b"/>
                </a:tc>
                <a:extLst>
                  <a:ext uri="{0D108BD9-81ED-4DB2-BD59-A6C34878D82A}">
                    <a16:rowId xmlns:a16="http://schemas.microsoft.com/office/drawing/2014/main" val="10008"/>
                  </a:ext>
                </a:extLst>
              </a:tr>
            </a:tbl>
          </a:graphicData>
        </a:graphic>
      </p:graphicFrame>
      <p:sp>
        <p:nvSpPr>
          <p:cNvPr id="4" name="Прямоугольник 3"/>
          <p:cNvSpPr/>
          <p:nvPr/>
        </p:nvSpPr>
        <p:spPr>
          <a:xfrm>
            <a:off x="323528" y="5877273"/>
            <a:ext cx="8301608" cy="830997"/>
          </a:xfrm>
          <a:prstGeom prst="rect">
            <a:avLst/>
          </a:prstGeom>
        </p:spPr>
        <p:txBody>
          <a:bodyPr wrap="square">
            <a:spAutoFit/>
          </a:bodyPr>
          <a:lstStyle/>
          <a:p>
            <a:r>
              <a:rPr lang="ru-RU" sz="1200" dirty="0" smtClean="0"/>
              <a:t>        </a:t>
            </a:r>
          </a:p>
          <a:p>
            <a:r>
              <a:rPr lang="ru-RU" sz="1200" dirty="0" smtClean="0"/>
              <a:t>   </a:t>
            </a:r>
            <a:r>
              <a:rPr lang="ru-RU" sz="1000" dirty="0"/>
              <a:t>В администрации муниципального образования </a:t>
            </a:r>
            <a:r>
              <a:rPr lang="ru-RU" sz="1000" dirty="0" err="1"/>
              <a:t>Мгинское</a:t>
            </a:r>
            <a:r>
              <a:rPr lang="ru-RU" sz="1000" dirty="0"/>
              <a:t> городское поселение на 01.01.2025 года работает 16 муниципальных служащих и фонд оплаты труда муниципальных служащих составил –23374,1 тыс. руб.</a:t>
            </a:r>
          </a:p>
          <a:p>
            <a:endParaRPr lang="ru-RU"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«Национальная безопасность и правоохранительная деятельность»</a:t>
            </a:r>
            <a:endParaRPr lang="ru-RU" sz="2800" dirty="0"/>
          </a:p>
        </p:txBody>
      </p:sp>
      <p:graphicFrame>
        <p:nvGraphicFramePr>
          <p:cNvPr id="3" name="Таблица 2"/>
          <p:cNvGraphicFramePr>
            <a:graphicFrameLocks noGrp="1"/>
          </p:cNvGraphicFramePr>
          <p:nvPr>
            <p:extLst>
              <p:ext uri="{D42A27DB-BD31-4B8C-83A1-F6EECF244321}">
                <p14:modId xmlns:p14="http://schemas.microsoft.com/office/powerpoint/2010/main" val="3876625066"/>
              </p:ext>
            </p:extLst>
          </p:nvPr>
        </p:nvGraphicFramePr>
        <p:xfrm>
          <a:off x="1547664" y="3262672"/>
          <a:ext cx="5996136" cy="2711597"/>
        </p:xfrm>
        <a:graphic>
          <a:graphicData uri="http://schemas.openxmlformats.org/drawingml/2006/table">
            <a:tbl>
              <a:tblPr firstRow="1" firstCol="1" bandRow="1">
                <a:tableStyleId>{5C22544A-7EE6-4342-B048-85BDC9FD1C3A}</a:tableStyleId>
              </a:tblPr>
              <a:tblGrid>
                <a:gridCol w="5450741">
                  <a:extLst>
                    <a:ext uri="{9D8B030D-6E8A-4147-A177-3AD203B41FA5}">
                      <a16:colId xmlns:a16="http://schemas.microsoft.com/office/drawing/2014/main" val="1546469038"/>
                    </a:ext>
                  </a:extLst>
                </a:gridCol>
                <a:gridCol w="545395">
                  <a:extLst>
                    <a:ext uri="{9D8B030D-6E8A-4147-A177-3AD203B41FA5}">
                      <a16:colId xmlns:a16="http://schemas.microsoft.com/office/drawing/2014/main" val="3400422700"/>
                    </a:ext>
                  </a:extLst>
                </a:gridCol>
              </a:tblGrid>
              <a:tr h="245723">
                <a:tc>
                  <a:txBody>
                    <a:bodyPr/>
                    <a:lstStyle/>
                    <a:p>
                      <a:pPr algn="just">
                        <a:spcAft>
                          <a:spcPts val="0"/>
                        </a:spcAft>
                      </a:pPr>
                      <a:r>
                        <a:rPr lang="ru-RU" sz="1000">
                          <a:effectLst/>
                        </a:rPr>
                        <a:t>Оборудование минерализованных полос в населенных пунктах</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1000" b="0" dirty="0">
                          <a:solidFill>
                            <a:srgbClr val="000000"/>
                          </a:solidFill>
                          <a:effectLst/>
                          <a:latin typeface="Times New Roman" panose="02020603050405020304" pitchFamily="18" charset="0"/>
                          <a:ea typeface="Times New Roman" panose="02020603050405020304" pitchFamily="18" charset="0"/>
                        </a:rPr>
                        <a:t>207,6</a:t>
                      </a:r>
                      <a:endParaRPr lang="ru-RU" sz="12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30393604"/>
                  </a:ext>
                </a:extLst>
              </a:tr>
              <a:tr h="330265">
                <a:tc>
                  <a:txBody>
                    <a:bodyPr/>
                    <a:lstStyle/>
                    <a:p>
                      <a:pPr algn="just">
                        <a:spcAft>
                          <a:spcPts val="0"/>
                        </a:spcAft>
                      </a:pPr>
                      <a:r>
                        <a:rPr lang="ru-RU" sz="1000" dirty="0">
                          <a:effectLst/>
                        </a:rPr>
                        <a:t>Содержание пожарных водоемов</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204,4</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93242130"/>
                  </a:ext>
                </a:extLst>
              </a:tr>
              <a:tr h="231268">
                <a:tc>
                  <a:txBody>
                    <a:bodyPr/>
                    <a:lstStyle/>
                    <a:p>
                      <a:pPr algn="just">
                        <a:spcAft>
                          <a:spcPts val="0"/>
                        </a:spcAft>
                      </a:pPr>
                      <a:r>
                        <a:rPr lang="ru-RU" sz="1000">
                          <a:effectLst/>
                        </a:rPr>
                        <a:t>Содержание  пожарных знаков</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70,50</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0821672"/>
                  </a:ext>
                </a:extLst>
              </a:tr>
              <a:tr h="254755">
                <a:tc>
                  <a:txBody>
                    <a:bodyPr/>
                    <a:lstStyle/>
                    <a:p>
                      <a:pPr algn="just">
                        <a:spcAft>
                          <a:spcPts val="0"/>
                        </a:spcAft>
                      </a:pPr>
                      <a:r>
                        <a:rPr lang="ru-RU" sz="1000" dirty="0">
                          <a:effectLst/>
                        </a:rPr>
                        <a:t>Обучение по гражданской обороне</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379,5</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23582752"/>
                  </a:ext>
                </a:extLst>
              </a:tr>
              <a:tr h="254755">
                <a:tc>
                  <a:txBody>
                    <a:bodyPr/>
                    <a:lstStyle/>
                    <a:p>
                      <a:pPr algn="just">
                        <a:spcAft>
                          <a:spcPts val="0"/>
                        </a:spcAft>
                      </a:pPr>
                      <a:r>
                        <a:rPr lang="ru-RU" sz="1000">
                          <a:effectLst/>
                        </a:rPr>
                        <a:t>Ремонт  и обслуживание пожарных гидрантов и мотопомп</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36,4</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94665868"/>
                  </a:ext>
                </a:extLst>
              </a:tr>
              <a:tr h="254755">
                <a:tc>
                  <a:txBody>
                    <a:bodyPr/>
                    <a:lstStyle/>
                    <a:p>
                      <a:pPr algn="just">
                        <a:spcAft>
                          <a:spcPts val="0"/>
                        </a:spcAft>
                      </a:pPr>
                      <a:r>
                        <a:rPr lang="ru-RU" sz="1000" dirty="0">
                          <a:effectLst/>
                        </a:rPr>
                        <a:t>Материальное стимулирование членов добровольной пожарной службы</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120,7</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39948958"/>
                  </a:ext>
                </a:extLst>
              </a:tr>
              <a:tr h="244818">
                <a:tc>
                  <a:txBody>
                    <a:bodyPr/>
                    <a:lstStyle/>
                    <a:p>
                      <a:pPr algn="just">
                        <a:spcAft>
                          <a:spcPts val="0"/>
                        </a:spcAft>
                      </a:pPr>
                      <a:r>
                        <a:rPr lang="ru-RU" sz="1000" dirty="0">
                          <a:effectLst/>
                        </a:rPr>
                        <a:t>Приобретение информационных </a:t>
                      </a:r>
                      <a:r>
                        <a:rPr lang="ru-RU" sz="1000" dirty="0" smtClean="0">
                          <a:effectLst/>
                        </a:rPr>
                        <a:t>щитов  </a:t>
                      </a:r>
                      <a:r>
                        <a:rPr lang="ru-RU" sz="1200" dirty="0" smtClean="0">
                          <a:effectLst/>
                        </a:rPr>
                        <a:t>(непрограммные  расходы)</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27,2</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449018"/>
                  </a:ext>
                </a:extLst>
              </a:tr>
              <a:tr h="650440">
                <a:tc>
                  <a:txBody>
                    <a:bodyPr/>
                    <a:lstStyle/>
                    <a:p>
                      <a:pPr algn="just">
                        <a:spcAft>
                          <a:spcPts val="0"/>
                        </a:spcAft>
                      </a:pPr>
                      <a:r>
                        <a:rPr lang="ru-RU" sz="1000" dirty="0">
                          <a:effectLst/>
                        </a:rPr>
                        <a:t>Осуществление части полномочий поселений по организации и осуществлению мероприятий по ГО и ЧС (по созданию, содержанию и организации деятельности аварийно-спасательных служб</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104,5</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44432450"/>
                  </a:ext>
                </a:extLst>
              </a:tr>
              <a:tr h="244818">
                <a:tc>
                  <a:txBody>
                    <a:bodyPr/>
                    <a:lstStyle/>
                    <a:p>
                      <a:pPr algn="just">
                        <a:spcAft>
                          <a:spcPts val="0"/>
                        </a:spcAft>
                      </a:pPr>
                      <a:r>
                        <a:rPr lang="ru-RU" sz="1000" dirty="0">
                          <a:effectLst/>
                        </a:rPr>
                        <a:t>Ремонт автоматизированной  системы «Безопасный город</a:t>
                      </a:r>
                      <a:r>
                        <a:rPr lang="ru-RU" sz="1000" dirty="0" smtClean="0">
                          <a:effectLst/>
                        </a:rPr>
                        <a:t>» (непрограммные  расходы)</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137,9</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3638030"/>
                  </a:ext>
                </a:extLst>
              </a:tr>
            </a:tbl>
          </a:graphicData>
        </a:graphic>
      </p:graphicFrame>
      <p:sp>
        <p:nvSpPr>
          <p:cNvPr id="4" name="Rectangle 1"/>
          <p:cNvSpPr>
            <a:spLocks noChangeArrowheads="1"/>
          </p:cNvSpPr>
          <p:nvPr/>
        </p:nvSpPr>
        <p:spPr bwMode="auto">
          <a:xfrm>
            <a:off x="457200" y="862014"/>
            <a:ext cx="7859216"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ru-RU" sz="1200" dirty="0" smtClean="0"/>
          </a:p>
          <a:p>
            <a:endParaRPr lang="ru-RU" sz="1200" dirty="0" smtClean="0"/>
          </a:p>
          <a:p>
            <a:r>
              <a:rPr lang="ru-RU" sz="1200" dirty="0" smtClean="0"/>
              <a:t>В </a:t>
            </a:r>
            <a:r>
              <a:rPr lang="ru-RU" sz="1200" dirty="0"/>
              <a:t>соответствии со статьей 14 Федерального закона № 131-ФЗ от 06.10.03 г. для обеспечения первичных мер пожарной безопасности в границах поселений в бюджетах поселений по подразделу   0310 «Обеспечение противопожарной безопасности» запланированы расходы на 2024 год в сумме 1216,4 тыс. рублей, по подразделу другие вопросы в области национальной безопасности и правоохранительной деятельности запланированы в сумме 589,0 тыс. руб. За 2024 год бюджетные средства по подразделу 0314, 0309, 0310   израсходованы в сумме –  1288,7 тыс. руб., в том числе:</a:t>
            </a:r>
          </a:p>
          <a:p>
            <a:r>
              <a:rPr lang="ru-RU" dirty="0"/>
              <a:t> </a:t>
            </a:r>
            <a:r>
              <a:rPr lang="ru-RU" sz="1200" dirty="0" smtClean="0">
                <a:latin typeface="+mj-lt"/>
              </a:rPr>
              <a:t>В рамках  муниципальная  программы  </a:t>
            </a:r>
            <a:r>
              <a:rPr lang="ru-RU" sz="1200" dirty="0">
                <a:latin typeface="+mj-lt"/>
              </a:rPr>
              <a:t>"Обеспечение безопасности жизнедеятельности населения на территории муниципального образования </a:t>
            </a:r>
            <a:r>
              <a:rPr lang="ru-RU" sz="1200" dirty="0" err="1">
                <a:latin typeface="+mj-lt"/>
              </a:rPr>
              <a:t>Мгинское</a:t>
            </a:r>
            <a:r>
              <a:rPr lang="ru-RU" sz="1200" dirty="0">
                <a:latin typeface="+mj-lt"/>
              </a:rPr>
              <a:t> городское поселение Кировского муниципального района Ленинградской </a:t>
            </a:r>
            <a:r>
              <a:rPr lang="ru-RU" sz="1200" dirty="0" smtClean="0">
                <a:latin typeface="+mj-lt"/>
              </a:rPr>
              <a:t>области» по </a:t>
            </a:r>
            <a:r>
              <a:rPr lang="ru-RU" sz="1200" dirty="0">
                <a:latin typeface="+mj-lt"/>
              </a:rPr>
              <a:t>м</a:t>
            </a:r>
            <a:r>
              <a:rPr lang="ru-RU" sz="1200" dirty="0" smtClean="0">
                <a:latin typeface="+mj-lt"/>
              </a:rPr>
              <a:t>ероприятиям: </a:t>
            </a:r>
            <a:endParaRPr lang="ru-RU" sz="1200" dirty="0">
              <a:latin typeface="+mj-lt"/>
              <a:ea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27002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mn-lt"/>
                <a:ea typeface="Times New Roman" panose="02020603050405020304" pitchFamily="18" charset="0"/>
              </a:rPr>
              <a:t> </a:t>
            </a:r>
            <a:r>
              <a:rPr lang="ru-RU" sz="3100" b="1" dirty="0" smtClean="0">
                <a:latin typeface="+mn-lt"/>
                <a:ea typeface="Times New Roman" panose="02020603050405020304" pitchFamily="18" charset="0"/>
              </a:rPr>
              <a:t>«</a:t>
            </a:r>
            <a:r>
              <a:rPr lang="ru-RU" sz="3100" b="1" dirty="0">
                <a:latin typeface="+mn-lt"/>
                <a:ea typeface="Times New Roman" panose="02020603050405020304" pitchFamily="18" charset="0"/>
              </a:rPr>
              <a:t>Национальная оборона»</a:t>
            </a:r>
            <a:r>
              <a:rPr lang="ru-RU" sz="4800" dirty="0">
                <a:latin typeface="Times New Roman" panose="02020603050405020304" pitchFamily="18" charset="0"/>
                <a:ea typeface="Times New Roman" panose="02020603050405020304" pitchFamily="18" charset="0"/>
              </a:rPr>
              <a:t/>
            </a:r>
            <a:br>
              <a:rPr lang="ru-RU" sz="4800" dirty="0">
                <a:latin typeface="Times New Roman" panose="02020603050405020304" pitchFamily="18" charset="0"/>
                <a:ea typeface="Times New Roman" panose="02020603050405020304" pitchFamily="18" charset="0"/>
              </a:rPr>
            </a:br>
            <a:endParaRPr lang="ru-RU" dirty="0"/>
          </a:p>
        </p:txBody>
      </p:sp>
      <p:sp>
        <p:nvSpPr>
          <p:cNvPr id="3" name="Прямоугольник 2"/>
          <p:cNvSpPr/>
          <p:nvPr/>
        </p:nvSpPr>
        <p:spPr>
          <a:xfrm>
            <a:off x="611560" y="1417639"/>
            <a:ext cx="7992888" cy="1754326"/>
          </a:xfrm>
          <a:prstGeom prst="rect">
            <a:avLst/>
          </a:prstGeom>
        </p:spPr>
        <p:txBody>
          <a:bodyPr wrap="square">
            <a:spAutoFit/>
          </a:bodyPr>
          <a:lstStyle/>
          <a:p>
            <a:r>
              <a:rPr lang="ru-RU" dirty="0"/>
              <a:t>По  подразделу 0203 «Мобилизационная и вневойсковая подготовка», Комитетом финансов Ленинградской области перечислены субвенции бюджетам на осуществление полномочий по первичному воинскому учету на территориях, где отсутствуют военные комиссариаты. По данному разделу запланировано и израсходовано за 2024  год в сумме 692,8  тыс. </a:t>
            </a:r>
            <a:r>
              <a:rPr lang="ru-RU" dirty="0" err="1"/>
              <a:t>руб</a:t>
            </a:r>
            <a:r>
              <a:rPr lang="ru-RU" dirty="0"/>
              <a:t> в т. ч. на оплату труда с начислениями 651,5</a:t>
            </a:r>
            <a:r>
              <a:rPr lang="ru-RU" b="1" dirty="0"/>
              <a:t> </a:t>
            </a:r>
            <a:r>
              <a:rPr lang="ru-RU" dirty="0"/>
              <a:t>тыс. руб.</a:t>
            </a:r>
          </a:p>
        </p:txBody>
      </p:sp>
    </p:spTree>
    <p:extLst>
      <p:ext uri="{BB962C8B-B14F-4D97-AF65-F5344CB8AC3E}">
        <p14:creationId xmlns:p14="http://schemas.microsoft.com/office/powerpoint/2010/main" val="180813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4638"/>
            <a:ext cx="8075240" cy="706090"/>
          </a:xfrm>
        </p:spPr>
        <p:txBody>
          <a:bodyPr>
            <a:normAutofit/>
          </a:bodyPr>
          <a:lstStyle/>
          <a:p>
            <a:r>
              <a:rPr lang="ru-RU" sz="2800" b="1" dirty="0" smtClean="0"/>
              <a:t>Национальная экономика</a:t>
            </a:r>
            <a:endParaRPr lang="ru-RU" sz="2800" dirty="0"/>
          </a:p>
        </p:txBody>
      </p:sp>
      <p:sp>
        <p:nvSpPr>
          <p:cNvPr id="4" name="Прямоугольник 3"/>
          <p:cNvSpPr/>
          <p:nvPr/>
        </p:nvSpPr>
        <p:spPr>
          <a:xfrm>
            <a:off x="395536" y="980728"/>
            <a:ext cx="8424936" cy="815608"/>
          </a:xfrm>
          <a:prstGeom prst="rect">
            <a:avLst/>
          </a:prstGeom>
        </p:spPr>
        <p:txBody>
          <a:bodyPr wrap="square">
            <a:spAutoFit/>
          </a:bodyPr>
          <a:lstStyle/>
          <a:p>
            <a:pPr lvl="1" hangingPunct="0">
              <a:spcBef>
                <a:spcPts val="1200"/>
              </a:spcBef>
              <a:tabLst>
                <a:tab pos="914400" algn="l"/>
              </a:tabLst>
            </a:pPr>
            <a:r>
              <a:rPr lang="ru-RU" sz="1400" dirty="0" smtClean="0"/>
              <a:t>    </a:t>
            </a:r>
            <a:r>
              <a:rPr lang="ru-RU" dirty="0"/>
              <a:t> </a:t>
            </a:r>
            <a:r>
              <a:rPr lang="ru-RU" sz="1100" dirty="0"/>
              <a:t>Предусмотрено по бюджету на 2024 год: по подразделу 0409 «мероприятия по приведению в нормативное состояние автомобильных дорог местного значения» - 29 958,1 тыс. руб., по подразделу 0412 «другие вопросы в области национальной экономики» - 3155,8 тыс. руб. Израсходовано за 2024 г. по разделу 0400 «Национальная экономика» - 29 733,5  тыс. рублей</a:t>
            </a:r>
            <a:r>
              <a:rPr lang="ru-RU" dirty="0"/>
              <a:t>.</a:t>
            </a:r>
            <a:endParaRPr lang="ru-RU" sz="1400" dirty="0"/>
          </a:p>
        </p:txBody>
      </p:sp>
      <p:graphicFrame>
        <p:nvGraphicFramePr>
          <p:cNvPr id="5" name="Таблица 4"/>
          <p:cNvGraphicFramePr>
            <a:graphicFrameLocks noGrp="1"/>
          </p:cNvGraphicFramePr>
          <p:nvPr>
            <p:extLst>
              <p:ext uri="{D42A27DB-BD31-4B8C-83A1-F6EECF244321}">
                <p14:modId xmlns:p14="http://schemas.microsoft.com/office/powerpoint/2010/main" val="872394140"/>
              </p:ext>
            </p:extLst>
          </p:nvPr>
        </p:nvGraphicFramePr>
        <p:xfrm>
          <a:off x="179513" y="1916835"/>
          <a:ext cx="5600970" cy="3942400"/>
        </p:xfrm>
        <a:graphic>
          <a:graphicData uri="http://schemas.openxmlformats.org/drawingml/2006/table">
            <a:tbl>
              <a:tblPr firstRow="1" bandRow="1">
                <a:tableStyleId>{5C22544A-7EE6-4342-B048-85BDC9FD1C3A}</a:tableStyleId>
              </a:tblPr>
              <a:tblGrid>
                <a:gridCol w="4143182">
                  <a:extLst>
                    <a:ext uri="{9D8B030D-6E8A-4147-A177-3AD203B41FA5}">
                      <a16:colId xmlns:a16="http://schemas.microsoft.com/office/drawing/2014/main" val="20000"/>
                    </a:ext>
                  </a:extLst>
                </a:gridCol>
                <a:gridCol w="767256">
                  <a:extLst>
                    <a:ext uri="{9D8B030D-6E8A-4147-A177-3AD203B41FA5}">
                      <a16:colId xmlns:a16="http://schemas.microsoft.com/office/drawing/2014/main" val="20001"/>
                    </a:ext>
                  </a:extLst>
                </a:gridCol>
                <a:gridCol w="690532">
                  <a:extLst>
                    <a:ext uri="{9D8B030D-6E8A-4147-A177-3AD203B41FA5}">
                      <a16:colId xmlns:a16="http://schemas.microsoft.com/office/drawing/2014/main" val="20002"/>
                    </a:ext>
                  </a:extLst>
                </a:gridCol>
              </a:tblGrid>
              <a:tr h="342913">
                <a:tc>
                  <a:txBody>
                    <a:bodyPr/>
                    <a:lstStyle/>
                    <a:p>
                      <a:pPr marL="0" algn="l" defTabSz="914400" rtl="0" eaLnBrk="1" latinLnBrk="0" hangingPunct="1">
                        <a:spcAft>
                          <a:spcPts val="0"/>
                        </a:spcAft>
                      </a:pPr>
                      <a:r>
                        <a:rPr lang="ru-RU" sz="1100" kern="1200" dirty="0">
                          <a:solidFill>
                            <a:schemeClr val="dk1"/>
                          </a:solidFill>
                          <a:effectLst/>
                          <a:latin typeface="Times New Roman" panose="02020603050405020304" pitchFamily="18" charset="0"/>
                          <a:ea typeface="Times New Roman" panose="02020603050405020304" pitchFamily="18" charset="0"/>
                          <a:cs typeface="+mn-cs"/>
                        </a:rPr>
                        <a:t>Наименование расхода</a:t>
                      </a:r>
                    </a:p>
                  </a:txBody>
                  <a:tcPr marL="68580" marR="68580" marT="0" marB="0"/>
                </a:tc>
                <a:tc>
                  <a:txBody>
                    <a:bodyPr/>
                    <a:lstStyle/>
                    <a:p>
                      <a:pPr marL="0" algn="r" defTabSz="914400" rtl="0" eaLnBrk="1" latinLnBrk="0" hangingPunct="1">
                        <a:spcAft>
                          <a:spcPts val="0"/>
                        </a:spcAft>
                      </a:pPr>
                      <a:r>
                        <a:rPr lang="ru-RU" sz="1100" kern="1200" dirty="0">
                          <a:solidFill>
                            <a:schemeClr val="dk1"/>
                          </a:solidFill>
                          <a:effectLst/>
                          <a:latin typeface="Times New Roman" panose="02020603050405020304" pitchFamily="18" charset="0"/>
                          <a:ea typeface="Times New Roman" panose="02020603050405020304" pitchFamily="18" charset="0"/>
                          <a:cs typeface="+mn-cs"/>
                        </a:rPr>
                        <a:t>План год</a:t>
                      </a:r>
                    </a:p>
                  </a:txBody>
                  <a:tcPr marL="68580" marR="68580" marT="0" marB="0"/>
                </a:tc>
                <a:tc>
                  <a:txBody>
                    <a:bodyPr/>
                    <a:lstStyle/>
                    <a:p>
                      <a:pPr marL="0" algn="r" defTabSz="914400" rtl="0" eaLnBrk="1" latinLnBrk="0" hangingPunct="1">
                        <a:spcAft>
                          <a:spcPts val="0"/>
                        </a:spcAft>
                      </a:pPr>
                      <a:r>
                        <a:rPr lang="ru-RU" sz="1100" kern="1200">
                          <a:solidFill>
                            <a:schemeClr val="dk1"/>
                          </a:solidFill>
                          <a:effectLst/>
                          <a:latin typeface="Times New Roman" panose="02020603050405020304" pitchFamily="18" charset="0"/>
                          <a:ea typeface="Times New Roman" panose="02020603050405020304" pitchFamily="18" charset="0"/>
                          <a:cs typeface="+mn-cs"/>
                        </a:rPr>
                        <a:t>Факт 4 кв.</a:t>
                      </a:r>
                    </a:p>
                  </a:txBody>
                  <a:tcPr marL="68580" marR="68580" marT="0" marB="0"/>
                </a:tc>
                <a:extLst>
                  <a:ext uri="{0D108BD9-81ED-4DB2-BD59-A6C34878D82A}">
                    <a16:rowId xmlns:a16="http://schemas.microsoft.com/office/drawing/2014/main" val="10000"/>
                  </a:ext>
                </a:extLst>
              </a:tr>
              <a:tr h="408882">
                <a:tc>
                  <a:txBody>
                    <a:bodyPr/>
                    <a:lstStyle/>
                    <a:p>
                      <a:pP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Дорожное хозяйство (дорожные фонды)</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29 958,1</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28 315,9</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1"/>
                  </a:ext>
                </a:extLst>
              </a:tr>
              <a:tr h="1106676">
                <a:tc>
                  <a:txBody>
                    <a:bodyPr/>
                    <a:lstStyle/>
                    <a:p>
                      <a:pPr marL="342900" lvl="0" indent="-342900">
                        <a:spcAft>
                          <a:spcPts val="0"/>
                        </a:spcAft>
                        <a:buFont typeface="+mj-lt"/>
                        <a:buAutoNum type="arabicPeriod"/>
                      </a:pPr>
                      <a:r>
                        <a:rPr lang="ru-RU" sz="900">
                          <a:effectLst/>
                          <a:latin typeface="Times New Roman" panose="02020603050405020304" pitchFamily="18" charset="0"/>
                          <a:ea typeface="Times New Roman" panose="02020603050405020304" pitchFamily="18" charset="0"/>
                        </a:rPr>
                        <a:t>Ремонт участка автомобильной дороги по улице Калинина в г.п. Мга»</a:t>
                      </a:r>
                      <a:endParaRPr lang="ru-RU" sz="1200">
                        <a:effectLst/>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ru-RU" sz="900">
                          <a:effectLst/>
                          <a:latin typeface="Times New Roman" panose="02020603050405020304" pitchFamily="18" charset="0"/>
                          <a:ea typeface="Times New Roman" panose="02020603050405020304" pitchFamily="18" charset="0"/>
                        </a:rPr>
                        <a:t> 2. «Ремонт тротуара от дома 62 по Советскому проспекту  до дома 61 по улице Железнодорожной в г.п. Мга»</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2 297,7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2 297,7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08882">
                <a:tc>
                  <a:txBody>
                    <a:bodyPr/>
                    <a:lstStyle/>
                    <a:p>
                      <a:pPr>
                        <a:spcAft>
                          <a:spcPts val="0"/>
                        </a:spcAft>
                      </a:pPr>
                      <a:r>
                        <a:rPr lang="ru-RU" sz="900">
                          <a:effectLst/>
                          <a:latin typeface="Times New Roman" panose="02020603050405020304" pitchFamily="18" charset="0"/>
                          <a:ea typeface="Times New Roman" panose="02020603050405020304" pitchFamily="18" charset="0"/>
                        </a:rPr>
                        <a:t>Обслуживание дорог Кировского муниципального р-на</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Arial CYR" panose="020B0604020202020204" pitchFamily="34" charset="0"/>
                          <a:ea typeface="Times New Roman" panose="02020603050405020304" pitchFamily="18" charset="0"/>
                        </a:rPr>
                        <a:t>2 670,4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Arial CYR" panose="020B0604020202020204" pitchFamily="34" charset="0"/>
                          <a:ea typeface="Times New Roman" panose="02020603050405020304" pitchFamily="18" charset="0"/>
                        </a:rPr>
                        <a:t>2 670,4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08882">
                <a:tc>
                  <a:txBody>
                    <a:bodyPr/>
                    <a:lstStyle/>
                    <a:p>
                      <a:pPr>
                        <a:spcAft>
                          <a:spcPts val="0"/>
                        </a:spcAft>
                      </a:pPr>
                      <a:r>
                        <a:rPr lang="ru-RU" sz="900">
                          <a:effectLst/>
                          <a:latin typeface="Times New Roman" panose="02020603050405020304" pitchFamily="18" charset="0"/>
                          <a:ea typeface="Times New Roman" panose="02020603050405020304" pitchFamily="18" charset="0"/>
                        </a:rPr>
                        <a:t>Ямочный ремонт, грейдерование дорог, восстановление поперечного профиля и ровности проезжей части гравийных и щебёночных покрытий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1 451,7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Arial CYR" panose="020B0604020202020204" pitchFamily="34" charset="0"/>
                          <a:ea typeface="Times New Roman" panose="02020603050405020304" pitchFamily="18" charset="0"/>
                        </a:rPr>
                        <a:t>701,2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408882">
                <a:tc>
                  <a:txBody>
                    <a:bodyPr/>
                    <a:lstStyle/>
                    <a:p>
                      <a:pPr>
                        <a:spcAft>
                          <a:spcPts val="0"/>
                        </a:spcAft>
                      </a:pPr>
                      <a:r>
                        <a:rPr lang="ru-RU" sz="900">
                          <a:effectLst/>
                          <a:latin typeface="Times New Roman" panose="02020603050405020304" pitchFamily="18" charset="0"/>
                          <a:ea typeface="Times New Roman" panose="02020603050405020304" pitchFamily="18" charset="0"/>
                        </a:rPr>
                        <a:t>Организация подъезда к земельным участкам по ул.Ягодная в д.Турышкино</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1 054,8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Arial CYR" panose="020B0604020202020204" pitchFamily="34" charset="0"/>
                          <a:ea typeface="Times New Roman" panose="02020603050405020304" pitchFamily="18" charset="0"/>
                        </a:rPr>
                        <a:t>599,8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42913">
                <a:tc>
                  <a:txBody>
                    <a:bodyPr/>
                    <a:lstStyle/>
                    <a:p>
                      <a:pPr>
                        <a:spcAft>
                          <a:spcPts val="0"/>
                        </a:spcAft>
                      </a:pPr>
                      <a:r>
                        <a:rPr lang="ru-RU" sz="900">
                          <a:effectLst/>
                          <a:latin typeface="Times New Roman" panose="02020603050405020304" pitchFamily="18" charset="0"/>
                          <a:ea typeface="Times New Roman" panose="02020603050405020304" pitchFamily="18" charset="0"/>
                        </a:rPr>
                        <a:t>Проектирование объектов инфраструктуры массив пос. Михайловский.</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7 413,2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Arial CYR" panose="020B0604020202020204" pitchFamily="34" charset="0"/>
                          <a:ea typeface="Times New Roman" panose="02020603050405020304" pitchFamily="18" charset="0"/>
                        </a:rPr>
                        <a:t>7 332,8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514370">
                <a:tc>
                  <a:txBody>
                    <a:bodyPr/>
                    <a:lstStyle/>
                    <a:p>
                      <a:pPr>
                        <a:spcAft>
                          <a:spcPts val="0"/>
                        </a:spcAft>
                      </a:pPr>
                      <a:r>
                        <a:rPr lang="ru-RU" sz="900">
                          <a:effectLst/>
                          <a:latin typeface="Times New Roman" panose="02020603050405020304" pitchFamily="18" charset="0"/>
                          <a:ea typeface="Times New Roman" panose="02020603050405020304" pitchFamily="18" charset="0"/>
                        </a:rPr>
                        <a:t>Содержаниее улично- дорожной сети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a:effectLst/>
                          <a:latin typeface="Arial CYR" panose="020B0604020202020204" pitchFamily="34" charset="0"/>
                          <a:ea typeface="Times New Roman" panose="02020603050405020304" pitchFamily="18" charset="0"/>
                        </a:rPr>
                        <a:t>11 214,7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800" dirty="0">
                          <a:effectLst/>
                          <a:latin typeface="Arial CYR" panose="020B0604020202020204" pitchFamily="34" charset="0"/>
                          <a:ea typeface="Times New Roman" panose="02020603050405020304" pitchFamily="18" charset="0"/>
                        </a:rPr>
                        <a:t>10 858,5</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bl>
          </a:graphicData>
        </a:graphic>
      </p:graphicFrame>
      <p:sp>
        <p:nvSpPr>
          <p:cNvPr id="3" name="Rectangle 2"/>
          <p:cNvSpPr>
            <a:spLocks noChangeArrowheads="1"/>
          </p:cNvSpPr>
          <p:nvPr/>
        </p:nvSpPr>
        <p:spPr bwMode="auto">
          <a:xfrm>
            <a:off x="5780483" y="174886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6" name="Рисунок 5" descr="C:\Users\berko\OneDrive\Рабочий стол\ПОСЛЕ\После Ст. Сологубовка.jpg"/>
          <p:cNvPicPr/>
          <p:nvPr/>
        </p:nvPicPr>
        <p:blipFill rotWithShape="1">
          <a:blip r:embed="rId3" cstate="print">
            <a:extLst>
              <a:ext uri="{28A0092B-C50C-407E-A947-70E740481C1C}">
                <a14:useLocalDpi xmlns:a14="http://schemas.microsoft.com/office/drawing/2010/main" val="0"/>
              </a:ext>
            </a:extLst>
          </a:blip>
          <a:srcRect t="6146" b="7806"/>
          <a:stretch/>
        </p:blipFill>
        <p:spPr bwMode="auto">
          <a:xfrm>
            <a:off x="6516216" y="1916835"/>
            <a:ext cx="1273019" cy="1821121"/>
          </a:xfrm>
          <a:prstGeom prst="rect">
            <a:avLst/>
          </a:prstGeom>
          <a:noFill/>
          <a:ln>
            <a:noFill/>
          </a:ln>
          <a:extLst>
            <a:ext uri="{53640926-AAD7-44D8-BBD7-CCE9431645EC}">
              <a14:shadowObscured xmlns:a14="http://schemas.microsoft.com/office/drawing/2010/main"/>
            </a:ext>
          </a:extLst>
        </p:spPr>
      </p:pic>
      <p:pic>
        <p:nvPicPr>
          <p:cNvPr id="7" name="Рисунок 6" descr="C:\Users\berko\OneDrive\Рабочий стол\Березовка после.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194" y="1884069"/>
            <a:ext cx="1336244" cy="2113799"/>
          </a:xfrm>
          <a:prstGeom prst="rect">
            <a:avLst/>
          </a:prstGeom>
          <a:noFill/>
          <a:ln>
            <a:noFill/>
          </a:ln>
        </p:spPr>
      </p:pic>
      <p:pic>
        <p:nvPicPr>
          <p:cNvPr id="8" name="Рисунок 7" descr="C:\Users\berko\OneDrive\Рабочий стол\Калинина после.jpg"/>
          <p:cNvPicPr/>
          <p:nvPr/>
        </p:nvPicPr>
        <p:blipFill rotWithShape="1">
          <a:blip r:embed="rId5" cstate="print">
            <a:extLst>
              <a:ext uri="{28A0092B-C50C-407E-A947-70E740481C1C}">
                <a14:useLocalDpi xmlns:a14="http://schemas.microsoft.com/office/drawing/2010/main" val="0"/>
              </a:ext>
            </a:extLst>
          </a:blip>
          <a:srcRect t="10825" b="6358"/>
          <a:stretch/>
        </p:blipFill>
        <p:spPr bwMode="auto">
          <a:xfrm>
            <a:off x="6156176" y="4118367"/>
            <a:ext cx="2252102" cy="2383776"/>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586326686"/>
              </p:ext>
            </p:extLst>
          </p:nvPr>
        </p:nvGraphicFramePr>
        <p:xfrm>
          <a:off x="323528" y="404664"/>
          <a:ext cx="5976665" cy="3826820"/>
        </p:xfrm>
        <a:graphic>
          <a:graphicData uri="http://schemas.openxmlformats.org/drawingml/2006/table">
            <a:tbl>
              <a:tblPr firstRow="1" bandRow="1">
                <a:tableStyleId>{5C22544A-7EE6-4342-B048-85BDC9FD1C3A}</a:tableStyleId>
              </a:tblPr>
              <a:tblGrid>
                <a:gridCol w="3953793">
                  <a:extLst>
                    <a:ext uri="{9D8B030D-6E8A-4147-A177-3AD203B41FA5}">
                      <a16:colId xmlns:a16="http://schemas.microsoft.com/office/drawing/2014/main" val="20000"/>
                    </a:ext>
                  </a:extLst>
                </a:gridCol>
                <a:gridCol w="1011436">
                  <a:extLst>
                    <a:ext uri="{9D8B030D-6E8A-4147-A177-3AD203B41FA5}">
                      <a16:colId xmlns:a16="http://schemas.microsoft.com/office/drawing/2014/main" val="20001"/>
                    </a:ext>
                  </a:extLst>
                </a:gridCol>
                <a:gridCol w="1011436">
                  <a:extLst>
                    <a:ext uri="{9D8B030D-6E8A-4147-A177-3AD203B41FA5}">
                      <a16:colId xmlns:a16="http://schemas.microsoft.com/office/drawing/2014/main" val="20002"/>
                    </a:ext>
                  </a:extLst>
                </a:gridCol>
              </a:tblGrid>
              <a:tr h="604732">
                <a:tc>
                  <a:txBody>
                    <a:bodyPr/>
                    <a:lstStyle/>
                    <a:p>
                      <a:endParaRPr lang="ru-RU" dirty="0"/>
                    </a:p>
                  </a:txBody>
                  <a:tcPr/>
                </a:tc>
                <a:tc>
                  <a:txBody>
                    <a:bodyPr/>
                    <a:lstStyle/>
                    <a:p>
                      <a:pPr algn="ctr"/>
                      <a:endParaRPr lang="ru-RU" dirty="0"/>
                    </a:p>
                  </a:txBody>
                  <a:tcPr/>
                </a:tc>
                <a:tc>
                  <a:txBody>
                    <a:bodyPr/>
                    <a:lstStyle/>
                    <a:p>
                      <a:pPr algn="ctr"/>
                      <a:endParaRPr lang="ru-RU" dirty="0"/>
                    </a:p>
                  </a:txBody>
                  <a:tcPr/>
                </a:tc>
                <a:extLst>
                  <a:ext uri="{0D108BD9-81ED-4DB2-BD59-A6C34878D82A}">
                    <a16:rowId xmlns:a16="http://schemas.microsoft.com/office/drawing/2014/main" val="10000"/>
                  </a:ext>
                </a:extLst>
              </a:tr>
              <a:tr h="578378">
                <a:tc>
                  <a:txBody>
                    <a:bodyPr/>
                    <a:lstStyle/>
                    <a:p>
                      <a:pPr>
                        <a:spcAft>
                          <a:spcPts val="0"/>
                        </a:spcAft>
                      </a:pPr>
                      <a:r>
                        <a:rPr lang="ru-RU" sz="900">
                          <a:effectLst/>
                          <a:latin typeface="Times New Roman" panose="02020603050405020304" pitchFamily="18" charset="0"/>
                          <a:ea typeface="Times New Roman" panose="02020603050405020304" pitchFamily="18" charset="0"/>
                        </a:rPr>
                        <a:t>Выполнение комплекса работ по ремонту ИДН500,900 в г.п.Мга и установка дорожных знаков в дер. Березовка,  разметка дорог, обслуживание дорожных знаков</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1 166,3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dirty="0">
                          <a:effectLst/>
                          <a:latin typeface="Times New Roman" panose="02020603050405020304" pitchFamily="18" charset="0"/>
                          <a:ea typeface="Times New Roman" panose="02020603050405020304" pitchFamily="18" charset="0"/>
                        </a:rPr>
                        <a:t>1 166,3</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643710">
                <a:tc>
                  <a:txBody>
                    <a:bodyPr/>
                    <a:lstStyle/>
                    <a:p>
                      <a:pPr marL="570230" indent="-270510" algn="l" hangingPunct="0">
                        <a:spcAft>
                          <a:spcPts val="0"/>
                        </a:spcAft>
                      </a:pPr>
                      <a:r>
                        <a:rPr lang="ru-RU" sz="900" dirty="0" smtClean="0">
                          <a:effectLst/>
                          <a:latin typeface="Times New Roman" panose="02020603050405020304" pitchFamily="18" charset="0"/>
                          <a:ea typeface="Times New Roman" panose="02020603050405020304" pitchFamily="18" charset="0"/>
                        </a:rPr>
                        <a:t>В рамках </a:t>
                      </a:r>
                      <a:r>
                        <a:rPr lang="ru-RU" sz="900" dirty="0" smtClean="0">
                          <a:effectLst/>
                        </a:rPr>
                        <a:t>муниципальной  программы «Содействие участию населения</a:t>
                      </a:r>
                      <a:r>
                        <a:rPr lang="ru-RU" sz="900" baseline="0" dirty="0" smtClean="0">
                          <a:effectLst/>
                        </a:rPr>
                        <a:t> </a:t>
                      </a:r>
                      <a:r>
                        <a:rPr lang="ru-RU" sz="900" dirty="0" smtClean="0">
                          <a:effectLst/>
                        </a:rPr>
                        <a:t>в осуществлении местного самоуправления в иных формах на территории муниципального образования </a:t>
                      </a:r>
                      <a:r>
                        <a:rPr lang="ru-RU" sz="900" dirty="0" err="1" smtClean="0">
                          <a:effectLst/>
                        </a:rPr>
                        <a:t>Мгинское</a:t>
                      </a:r>
                      <a:r>
                        <a:rPr lang="ru-RU" sz="900" dirty="0" smtClean="0">
                          <a:effectLst/>
                        </a:rPr>
                        <a:t> городское поселение Кировского муниципального района Ленинградской области» </a:t>
                      </a:r>
                      <a:endParaRPr lang="ru-RU" sz="900" dirty="0" smtClean="0">
                        <a:effectLst/>
                        <a:latin typeface="Times New Roman" panose="02020603050405020304" pitchFamily="18" charset="0"/>
                        <a:ea typeface="Times New Roman" panose="02020603050405020304" pitchFamily="18" charset="0"/>
                      </a:endParaRPr>
                    </a:p>
                    <a:p>
                      <a:pPr>
                        <a:spcAft>
                          <a:spcPts val="0"/>
                        </a:spcAft>
                      </a:pPr>
                      <a:r>
                        <a:rPr lang="ru-RU" sz="900" kern="1200" dirty="0" smtClean="0">
                          <a:solidFill>
                            <a:schemeClr val="dk1"/>
                          </a:solidFill>
                          <a:effectLst/>
                          <a:latin typeface="+mn-lt"/>
                          <a:ea typeface="+mn-ea"/>
                          <a:cs typeface="+mn-cs"/>
                        </a:rPr>
                        <a:t>Ремонт дорог п. Апраксин: по улице Школьной от дома 12 в сторону уменьшения (продолжение); п. Михайловский: по 2-линии от дома 38 в сторону увеличения; п. Новая </a:t>
                      </a:r>
                      <a:r>
                        <a:rPr lang="ru-RU" sz="900" kern="1200" dirty="0" err="1" smtClean="0">
                          <a:solidFill>
                            <a:schemeClr val="dk1"/>
                          </a:solidFill>
                          <a:effectLst/>
                          <a:latin typeface="+mn-lt"/>
                          <a:ea typeface="+mn-ea"/>
                          <a:cs typeface="+mn-cs"/>
                        </a:rPr>
                        <a:t>Малукса</a:t>
                      </a:r>
                      <a:r>
                        <a:rPr lang="ru-RU" sz="900" kern="1200" dirty="0" smtClean="0">
                          <a:solidFill>
                            <a:schemeClr val="dk1"/>
                          </a:solidFill>
                          <a:effectLst/>
                          <a:latin typeface="+mn-lt"/>
                          <a:ea typeface="+mn-ea"/>
                          <a:cs typeface="+mn-cs"/>
                        </a:rPr>
                        <a:t>:  по улице Героя Фомина два участка; п. Старая </a:t>
                      </a:r>
                      <a:r>
                        <a:rPr lang="ru-RU" sz="900" kern="1200" dirty="0" err="1" smtClean="0">
                          <a:solidFill>
                            <a:schemeClr val="dk1"/>
                          </a:solidFill>
                          <a:effectLst/>
                          <a:latin typeface="+mn-lt"/>
                          <a:ea typeface="+mn-ea"/>
                          <a:cs typeface="+mn-cs"/>
                        </a:rPr>
                        <a:t>Малукса</a:t>
                      </a:r>
                      <a:r>
                        <a:rPr lang="ru-RU" sz="900" kern="1200" dirty="0" smtClean="0">
                          <a:solidFill>
                            <a:schemeClr val="dk1"/>
                          </a:solidFill>
                          <a:effectLst/>
                          <a:latin typeface="+mn-lt"/>
                          <a:ea typeface="+mn-ea"/>
                          <a:cs typeface="+mn-cs"/>
                        </a:rPr>
                        <a:t>: по улице  Березовой от дома 9 до дома 1; </a:t>
                      </a:r>
                      <a:r>
                        <a:rPr lang="ru-RU" sz="900" kern="1200" dirty="0" err="1" smtClean="0">
                          <a:solidFill>
                            <a:schemeClr val="dk1"/>
                          </a:solidFill>
                          <a:effectLst/>
                          <a:latin typeface="+mn-lt"/>
                          <a:ea typeface="+mn-ea"/>
                          <a:cs typeface="+mn-cs"/>
                        </a:rPr>
                        <a:t>п.ст</a:t>
                      </a:r>
                      <a:r>
                        <a:rPr lang="ru-RU" sz="900" kern="1200" dirty="0" smtClean="0">
                          <a:solidFill>
                            <a:schemeClr val="dk1"/>
                          </a:solidFill>
                          <a:effectLst/>
                          <a:latin typeface="+mn-lt"/>
                          <a:ea typeface="+mn-ea"/>
                          <a:cs typeface="+mn-cs"/>
                        </a:rPr>
                        <a:t>. </a:t>
                      </a:r>
                      <a:r>
                        <a:rPr lang="ru-RU" sz="900" kern="1200" dirty="0" err="1" smtClean="0">
                          <a:solidFill>
                            <a:schemeClr val="dk1"/>
                          </a:solidFill>
                          <a:effectLst/>
                          <a:latin typeface="+mn-lt"/>
                          <a:ea typeface="+mn-ea"/>
                          <a:cs typeface="+mn-cs"/>
                        </a:rPr>
                        <a:t>Сологубовка</a:t>
                      </a:r>
                      <a:r>
                        <a:rPr lang="ru-RU" sz="900" kern="1200" dirty="0" smtClean="0">
                          <a:solidFill>
                            <a:schemeClr val="dk1"/>
                          </a:solidFill>
                          <a:effectLst/>
                          <a:latin typeface="+mn-lt"/>
                          <a:ea typeface="+mn-ea"/>
                          <a:cs typeface="+mn-cs"/>
                        </a:rPr>
                        <a:t>: по улице Станционной от улицы Соловьиной в сторону железной дороги; д. Березовка: по улице 1-ая Восточной от улицы Центральной в сторону увеличения; д. </a:t>
                      </a:r>
                      <a:r>
                        <a:rPr lang="ru-RU" sz="900" kern="1200" dirty="0" err="1" smtClean="0">
                          <a:solidFill>
                            <a:schemeClr val="dk1"/>
                          </a:solidFill>
                          <a:effectLst/>
                          <a:latin typeface="+mn-lt"/>
                          <a:ea typeface="+mn-ea"/>
                          <a:cs typeface="+mn-cs"/>
                        </a:rPr>
                        <a:t>Кирсино</a:t>
                      </a:r>
                      <a:r>
                        <a:rPr lang="ru-RU" sz="900" kern="1200" dirty="0" smtClean="0">
                          <a:solidFill>
                            <a:schemeClr val="dk1"/>
                          </a:solidFill>
                          <a:effectLst/>
                          <a:latin typeface="+mn-lt"/>
                          <a:ea typeface="+mn-ea"/>
                          <a:cs typeface="+mn-cs"/>
                        </a:rPr>
                        <a:t>: от дома  31 в сторону уменьшения; д. </a:t>
                      </a:r>
                      <a:r>
                        <a:rPr lang="ru-RU" sz="900" kern="1200" dirty="0" err="1" smtClean="0">
                          <a:solidFill>
                            <a:schemeClr val="dk1"/>
                          </a:solidFill>
                          <a:effectLst/>
                          <a:latin typeface="+mn-lt"/>
                          <a:ea typeface="+mn-ea"/>
                          <a:cs typeface="+mn-cs"/>
                        </a:rPr>
                        <a:t>Муя</a:t>
                      </a:r>
                      <a:r>
                        <a:rPr lang="ru-RU" sz="900" kern="1200" dirty="0" smtClean="0">
                          <a:solidFill>
                            <a:schemeClr val="dk1"/>
                          </a:solidFill>
                          <a:effectLst/>
                          <a:latin typeface="+mn-lt"/>
                          <a:ea typeface="+mn-ea"/>
                          <a:cs typeface="+mn-cs"/>
                        </a:rPr>
                        <a:t>: по улице Центральной от дома 20 в сторону увеличения; д. </a:t>
                      </a:r>
                      <a:r>
                        <a:rPr lang="ru-RU" sz="900" kern="1200" dirty="0" err="1" smtClean="0">
                          <a:solidFill>
                            <a:schemeClr val="dk1"/>
                          </a:solidFill>
                          <a:effectLst/>
                          <a:latin typeface="+mn-lt"/>
                          <a:ea typeface="+mn-ea"/>
                          <a:cs typeface="+mn-cs"/>
                        </a:rPr>
                        <a:t>Пухолово</a:t>
                      </a:r>
                      <a:r>
                        <a:rPr lang="ru-RU" sz="900" kern="1200" dirty="0" smtClean="0">
                          <a:solidFill>
                            <a:schemeClr val="dk1"/>
                          </a:solidFill>
                          <a:effectLst/>
                          <a:latin typeface="+mn-lt"/>
                          <a:ea typeface="+mn-ea"/>
                          <a:cs typeface="+mn-cs"/>
                        </a:rPr>
                        <a:t>: по улице ул. Полевой от дома 1 в сторону увеличения; д. Иваново: от дома 15 в сторону увеличения; д. </a:t>
                      </a:r>
                      <a:r>
                        <a:rPr lang="ru-RU" sz="900" kern="1200" dirty="0" err="1" smtClean="0">
                          <a:solidFill>
                            <a:schemeClr val="dk1"/>
                          </a:solidFill>
                          <a:effectLst/>
                          <a:latin typeface="+mn-lt"/>
                          <a:ea typeface="+mn-ea"/>
                          <a:cs typeface="+mn-cs"/>
                        </a:rPr>
                        <a:t>Сологубовка</a:t>
                      </a:r>
                      <a:r>
                        <a:rPr lang="ru-RU" sz="900" kern="1200" dirty="0" smtClean="0">
                          <a:solidFill>
                            <a:schemeClr val="dk1"/>
                          </a:solidFill>
                          <a:effectLst/>
                          <a:latin typeface="+mn-lt"/>
                          <a:ea typeface="+mn-ea"/>
                          <a:cs typeface="+mn-cs"/>
                        </a:rPr>
                        <a:t>: по улице Речной от дома 20 в сторону увеличения; д. </a:t>
                      </a:r>
                      <a:r>
                        <a:rPr lang="ru-RU" sz="900" kern="1200" dirty="0" err="1" smtClean="0">
                          <a:solidFill>
                            <a:schemeClr val="dk1"/>
                          </a:solidFill>
                          <a:effectLst/>
                          <a:latin typeface="+mn-lt"/>
                          <a:ea typeface="+mn-ea"/>
                          <a:cs typeface="+mn-cs"/>
                        </a:rPr>
                        <a:t>Турышкино</a:t>
                      </a:r>
                      <a:r>
                        <a:rPr lang="ru-RU" sz="900" kern="1200" dirty="0" smtClean="0">
                          <a:solidFill>
                            <a:schemeClr val="dk1"/>
                          </a:solidFill>
                          <a:effectLst/>
                          <a:latin typeface="+mn-lt"/>
                          <a:ea typeface="+mn-ea"/>
                          <a:cs typeface="+mn-cs"/>
                        </a:rPr>
                        <a:t>: ремонт дороги на станцию; д. Славянка: по улицам Луговой, Речной; д. </a:t>
                      </a:r>
                      <a:r>
                        <a:rPr lang="ru-RU" sz="900" kern="1200" dirty="0" err="1" smtClean="0">
                          <a:solidFill>
                            <a:schemeClr val="dk1"/>
                          </a:solidFill>
                          <a:effectLst/>
                          <a:latin typeface="+mn-lt"/>
                          <a:ea typeface="+mn-ea"/>
                          <a:cs typeface="+mn-cs"/>
                        </a:rPr>
                        <a:t>Войтолово</a:t>
                      </a:r>
                      <a:r>
                        <a:rPr lang="ru-RU" sz="900" kern="1200" dirty="0" smtClean="0">
                          <a:solidFill>
                            <a:schemeClr val="dk1"/>
                          </a:solidFill>
                          <a:effectLst/>
                          <a:latin typeface="+mn-lt"/>
                          <a:ea typeface="+mn-ea"/>
                          <a:cs typeface="+mn-cs"/>
                        </a:rPr>
                        <a:t>: от улицы Центральной до д. 4</a:t>
                      </a:r>
                      <a:endParaRPr lang="ru-RU" sz="9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a:effectLst/>
                          <a:latin typeface="Times New Roman" panose="02020603050405020304" pitchFamily="18" charset="0"/>
                          <a:ea typeface="Times New Roman" panose="02020603050405020304" pitchFamily="18" charset="0"/>
                        </a:rPr>
                        <a:t>2 689,2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ru-RU" sz="900" dirty="0">
                          <a:effectLst/>
                          <a:latin typeface="Times New Roman" panose="02020603050405020304" pitchFamily="18" charset="0"/>
                          <a:ea typeface="Times New Roman" panose="02020603050405020304" pitchFamily="18" charset="0"/>
                        </a:rPr>
                        <a:t>2 689,2</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pic>
        <p:nvPicPr>
          <p:cNvPr id="4" name="Рисунок 3" descr="C:\Users\berko\OneDrive\Рабочий стол\IMG_4208 3.JPG"/>
          <p:cNvPicPr/>
          <p:nvPr/>
        </p:nvPicPr>
        <p:blipFill rotWithShape="1">
          <a:blip r:embed="rId3" cstate="print">
            <a:extLst>
              <a:ext uri="{28A0092B-C50C-407E-A947-70E740481C1C}">
                <a14:useLocalDpi xmlns:a14="http://schemas.microsoft.com/office/drawing/2010/main" val="0"/>
              </a:ext>
            </a:extLst>
          </a:blip>
          <a:srcRect t="4873" b="12045"/>
          <a:stretch/>
        </p:blipFill>
        <p:spPr bwMode="auto">
          <a:xfrm>
            <a:off x="6300193" y="3212976"/>
            <a:ext cx="2791460" cy="3526790"/>
          </a:xfrm>
          <a:prstGeom prst="rect">
            <a:avLst/>
          </a:prstGeom>
          <a:noFill/>
          <a:ln>
            <a:noFill/>
          </a:ln>
          <a:extLst>
            <a:ext uri="{53640926-AAD7-44D8-BBD7-CCE9431645EC}">
              <a14:shadowObscured xmlns:a14="http://schemas.microsoft.com/office/drawing/2010/main"/>
            </a:ext>
          </a:extLst>
        </p:spPr>
      </p:pic>
      <p:pic>
        <p:nvPicPr>
          <p:cNvPr id="5" name="Рисунок 4" descr="C:\Users\berko\OneDrive\Рабочий стол\После Пухолово.jpg"/>
          <p:cNvPicPr/>
          <p:nvPr/>
        </p:nvPicPr>
        <p:blipFill rotWithShape="1">
          <a:blip r:embed="rId4" cstate="print">
            <a:extLst>
              <a:ext uri="{28A0092B-C50C-407E-A947-70E740481C1C}">
                <a14:useLocalDpi xmlns:a14="http://schemas.microsoft.com/office/drawing/2010/main" val="0"/>
              </a:ext>
            </a:extLst>
          </a:blip>
          <a:srcRect t="6439" b="5448"/>
          <a:stretch/>
        </p:blipFill>
        <p:spPr bwMode="auto">
          <a:xfrm>
            <a:off x="6588224" y="415840"/>
            <a:ext cx="2088232" cy="231567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25562"/>
          </a:xfrm>
        </p:spPr>
        <p:txBody>
          <a:bodyPr>
            <a:normAutofit fontScale="90000"/>
          </a:bodyPr>
          <a:lstStyle/>
          <a:p>
            <a:pPr lvl="0" indent="450850" fontAlgn="base">
              <a:spcAft>
                <a:spcPct val="0"/>
              </a:spcAft>
            </a:pPr>
            <a:r>
              <a:rPr lang="ru-RU" sz="2200" b="1" dirty="0" smtClean="0">
                <a:latin typeface="Arial" pitchFamily="34" charset="0"/>
                <a:ea typeface="Times New Roman" pitchFamily="18" charset="0"/>
                <a:cs typeface="Arial" pitchFamily="34" charset="0"/>
              </a:rPr>
              <a:t>Общая информация</a:t>
            </a:r>
            <a:r>
              <a:rPr lang="ru-RU" sz="2200" b="1" dirty="0" smtClean="0">
                <a:latin typeface="Arial" pitchFamily="34" charset="0"/>
                <a:cs typeface="Arial" pitchFamily="34" charset="0"/>
              </a:rPr>
              <a:t/>
            </a:r>
            <a:br>
              <a:rPr lang="ru-RU" sz="2200" b="1" dirty="0" smtClean="0">
                <a:latin typeface="Arial" pitchFamily="34" charset="0"/>
                <a:cs typeface="Arial" pitchFamily="34" charset="0"/>
              </a:rPr>
            </a:br>
            <a:r>
              <a:rPr lang="ru-RU" sz="2200" b="1" dirty="0" smtClean="0">
                <a:latin typeface="Arial" pitchFamily="34" charset="0"/>
                <a:ea typeface="Times New Roman" pitchFamily="18" charset="0"/>
                <a:cs typeface="Arial" pitchFamily="34" charset="0"/>
              </a:rPr>
              <a:t>о муниципальном образовании </a:t>
            </a:r>
            <a:r>
              <a:rPr lang="ru-RU" sz="2200" b="1" dirty="0" err="1" smtClean="0">
                <a:latin typeface="Arial" pitchFamily="34" charset="0"/>
                <a:ea typeface="Times New Roman" pitchFamily="18" charset="0"/>
                <a:cs typeface="Arial" pitchFamily="34" charset="0"/>
              </a:rPr>
              <a:t>Мгинское</a:t>
            </a:r>
            <a:r>
              <a:rPr lang="ru-RU" sz="2200" b="1" dirty="0" smtClean="0">
                <a:latin typeface="Arial" pitchFamily="34" charset="0"/>
                <a:ea typeface="Times New Roman" pitchFamily="18" charset="0"/>
                <a:cs typeface="Arial" pitchFamily="34" charset="0"/>
              </a:rPr>
              <a:t> городское поселение</a:t>
            </a:r>
            <a:r>
              <a:rPr lang="ru-RU" sz="5400" dirty="0">
                <a:latin typeface="Arial" pitchFamily="34" charset="0"/>
                <a:cs typeface="Arial" pitchFamily="34" charset="0"/>
              </a:rPr>
              <a:t/>
            </a:r>
            <a:br>
              <a:rPr lang="ru-RU" sz="5400" dirty="0">
                <a:latin typeface="Arial" pitchFamily="34" charset="0"/>
                <a:cs typeface="Arial" pitchFamily="34" charset="0"/>
              </a:rPr>
            </a:br>
            <a:endParaRPr lang="ru-RU" dirty="0"/>
          </a:p>
        </p:txBody>
      </p:sp>
      <p:sp>
        <p:nvSpPr>
          <p:cNvPr id="3" name="Объект 2"/>
          <p:cNvSpPr>
            <a:spLocks noGrp="1"/>
          </p:cNvSpPr>
          <p:nvPr>
            <p:ph idx="1"/>
          </p:nvPr>
        </p:nvSpPr>
        <p:spPr>
          <a:xfrm>
            <a:off x="457200" y="1340768"/>
            <a:ext cx="5410944" cy="4785395"/>
          </a:xfrm>
        </p:spPr>
        <p:txBody>
          <a:bodyPr>
            <a:normAutofit/>
          </a:bodyPr>
          <a:lstStyle/>
          <a:p>
            <a:pPr lvl="0"/>
            <a:r>
              <a:rPr lang="ru-RU" sz="1400" dirty="0">
                <a:ea typeface="Times New Roman" pitchFamily="18" charset="0"/>
                <a:cs typeface="Arial" pitchFamily="34" charset="0"/>
              </a:rPr>
              <a:t>Администрация муниципального образования </a:t>
            </a:r>
            <a:r>
              <a:rPr lang="ru-RU" sz="1400" dirty="0" err="1">
                <a:ea typeface="Times New Roman" pitchFamily="18" charset="0"/>
                <a:cs typeface="Arial" pitchFamily="34" charset="0"/>
              </a:rPr>
              <a:t>Мгинское</a:t>
            </a:r>
            <a:r>
              <a:rPr lang="ru-RU" sz="1400" dirty="0">
                <a:ea typeface="Times New Roman" pitchFamily="18" charset="0"/>
                <a:cs typeface="Arial" pitchFamily="34" charset="0"/>
              </a:rPr>
              <a:t> городское поселение осуществляет свою деятельность на основании Конституции Российской Федерации, федеральных законов, областных законов, Устава муниципального образования </a:t>
            </a:r>
            <a:r>
              <a:rPr lang="ru-RU" sz="1400" dirty="0" err="1">
                <a:ea typeface="Times New Roman" pitchFamily="18" charset="0"/>
                <a:cs typeface="Arial" pitchFamily="34" charset="0"/>
              </a:rPr>
              <a:t>Мгинское</a:t>
            </a:r>
            <a:r>
              <a:rPr lang="ru-RU" sz="1400" dirty="0">
                <a:ea typeface="Times New Roman" pitchFamily="18" charset="0"/>
                <a:cs typeface="Arial" pitchFamily="34" charset="0"/>
              </a:rPr>
              <a:t> городское поселение, Положения об администрации муниципального образования </a:t>
            </a:r>
            <a:r>
              <a:rPr lang="ru-RU" sz="1400" dirty="0" err="1">
                <a:ea typeface="Times New Roman" pitchFamily="18" charset="0"/>
                <a:cs typeface="Arial" pitchFamily="34" charset="0"/>
              </a:rPr>
              <a:t>Мгинское</a:t>
            </a:r>
            <a:r>
              <a:rPr lang="ru-RU" sz="1400" dirty="0">
                <a:ea typeface="Times New Roman" pitchFamily="18" charset="0"/>
                <a:cs typeface="Arial" pitchFamily="34" charset="0"/>
              </a:rPr>
              <a:t> городское поселение, указов Президента Российской Федерации.  </a:t>
            </a:r>
            <a:endParaRPr lang="ru-RU" sz="1400" dirty="0">
              <a:cs typeface="Arial" pitchFamily="34" charset="0"/>
            </a:endParaRPr>
          </a:p>
          <a:p>
            <a:pPr lvl="0"/>
            <a:r>
              <a:rPr lang="ru-RU" sz="1400" dirty="0">
                <a:ea typeface="Times New Roman" pitchFamily="18" charset="0"/>
                <a:cs typeface="Arial" pitchFamily="34" charset="0"/>
              </a:rPr>
              <a:t>Площадь территории муниципального образования 75</a:t>
            </a:r>
            <a:r>
              <a:rPr lang="en-US" sz="1400" dirty="0">
                <a:ea typeface="Times New Roman" pitchFamily="18" charset="0"/>
                <a:cs typeface="Arial" pitchFamily="34" charset="0"/>
              </a:rPr>
              <a:t> </a:t>
            </a:r>
            <a:r>
              <a:rPr lang="ru-RU" sz="1400" dirty="0">
                <a:ea typeface="Times New Roman" pitchFamily="18" charset="0"/>
                <a:cs typeface="Arial" pitchFamily="34" charset="0"/>
              </a:rPr>
              <a:t>250 Га, что составляет одну третью часть</a:t>
            </a:r>
            <a:r>
              <a:rPr lang="ru-RU" sz="1400" b="1" dirty="0">
                <a:ea typeface="Times New Roman" pitchFamily="18" charset="0"/>
                <a:cs typeface="Arial" pitchFamily="34" charset="0"/>
              </a:rPr>
              <a:t> </a:t>
            </a:r>
            <a:r>
              <a:rPr lang="ru-RU" sz="1400" dirty="0">
                <a:ea typeface="Times New Roman" pitchFamily="18" charset="0"/>
                <a:cs typeface="Arial" pitchFamily="34" charset="0"/>
              </a:rPr>
              <a:t>территории Кировского муниципального района Ленинградской области. В состав земель поселения входят земли в границах поселения, независимо от форм собственности и целевого назначения. </a:t>
            </a:r>
            <a:endParaRPr lang="ru-RU" sz="1400" dirty="0">
              <a:cs typeface="Arial" pitchFamily="34" charset="0"/>
            </a:endParaRPr>
          </a:p>
          <a:p>
            <a:r>
              <a:rPr lang="ru-RU" sz="1400" dirty="0">
                <a:ea typeface="Times New Roman" pitchFamily="18" charset="0"/>
                <a:cs typeface="Arial" pitchFamily="34" charset="0"/>
              </a:rPr>
              <a:t>Земли муниципального образования </a:t>
            </a:r>
            <a:r>
              <a:rPr lang="ru-RU" sz="1400" dirty="0" err="1">
                <a:ea typeface="Times New Roman" pitchFamily="18" charset="0"/>
                <a:cs typeface="Arial" pitchFamily="34" charset="0"/>
              </a:rPr>
              <a:t>Мгинское</a:t>
            </a:r>
            <a:r>
              <a:rPr lang="ru-RU" sz="1400" dirty="0">
                <a:ea typeface="Times New Roman" pitchFamily="18" charset="0"/>
                <a:cs typeface="Arial" pitchFamily="34" charset="0"/>
              </a:rPr>
              <a:t> городское поселение граничат с Кировским, </a:t>
            </a:r>
            <a:r>
              <a:rPr lang="ru-RU" sz="1400" dirty="0" err="1">
                <a:ea typeface="Times New Roman" pitchFamily="18" charset="0"/>
                <a:cs typeface="Arial" pitchFamily="34" charset="0"/>
              </a:rPr>
              <a:t>Отрадненским</a:t>
            </a:r>
            <a:r>
              <a:rPr lang="ru-RU" sz="1400" dirty="0">
                <a:ea typeface="Times New Roman" pitchFamily="18" charset="0"/>
                <a:cs typeface="Arial" pitchFamily="34" charset="0"/>
              </a:rPr>
              <a:t>, Павловским, </a:t>
            </a:r>
            <a:r>
              <a:rPr lang="ru-RU" sz="1400" dirty="0" err="1">
                <a:ea typeface="Times New Roman" pitchFamily="18" charset="0"/>
                <a:cs typeface="Arial" pitchFamily="34" charset="0"/>
              </a:rPr>
              <a:t>Приладожским</a:t>
            </a:r>
            <a:r>
              <a:rPr lang="ru-RU" sz="1400" dirty="0">
                <a:ea typeface="Times New Roman" pitchFamily="18" charset="0"/>
                <a:cs typeface="Arial" pitchFamily="34" charset="0"/>
              </a:rPr>
              <a:t> и </a:t>
            </a:r>
            <a:r>
              <a:rPr lang="ru-RU" sz="1400" dirty="0" err="1">
                <a:ea typeface="Times New Roman" pitchFamily="18" charset="0"/>
                <a:cs typeface="Arial" pitchFamily="34" charset="0"/>
              </a:rPr>
              <a:t>Назиевским</a:t>
            </a:r>
            <a:r>
              <a:rPr lang="ru-RU" sz="1400" dirty="0">
                <a:ea typeface="Times New Roman" pitchFamily="18" charset="0"/>
                <a:cs typeface="Arial" pitchFamily="34" charset="0"/>
              </a:rPr>
              <a:t> городскими поселениями, с Путиловским сельским поселением, с </a:t>
            </a:r>
            <a:r>
              <a:rPr lang="ru-RU" sz="1400" dirty="0" err="1">
                <a:ea typeface="Times New Roman" pitchFamily="18" charset="0"/>
                <a:cs typeface="Arial" pitchFamily="34" charset="0"/>
              </a:rPr>
              <a:t>Киришским</a:t>
            </a:r>
            <a:r>
              <a:rPr lang="ru-RU" sz="1400" dirty="0">
                <a:ea typeface="Times New Roman" pitchFamily="18" charset="0"/>
                <a:cs typeface="Arial" pitchFamily="34" charset="0"/>
              </a:rPr>
              <a:t> и </a:t>
            </a:r>
            <a:r>
              <a:rPr lang="ru-RU" sz="1400" dirty="0" err="1">
                <a:ea typeface="Times New Roman" pitchFamily="18" charset="0"/>
                <a:cs typeface="Arial" pitchFamily="34" charset="0"/>
              </a:rPr>
              <a:t>Тосненским</a:t>
            </a:r>
            <a:r>
              <a:rPr lang="ru-RU" sz="1400" dirty="0">
                <a:ea typeface="Times New Roman" pitchFamily="18" charset="0"/>
                <a:cs typeface="Arial" pitchFamily="34" charset="0"/>
              </a:rPr>
              <a:t> муниципальными районами Ленинградской области.</a:t>
            </a:r>
          </a:p>
          <a:p>
            <a:endParaRPr lang="ru-RU" dirty="0"/>
          </a:p>
        </p:txBody>
      </p:sp>
      <p:pic>
        <p:nvPicPr>
          <p:cNvPr id="4" name="Рисунок 3" descr="карта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8263" y="1353752"/>
            <a:ext cx="3168352" cy="2625155"/>
          </a:xfrm>
          <a:prstGeom prst="rect">
            <a:avLst/>
          </a:prstGeom>
          <a:noFill/>
          <a:ln>
            <a:noFill/>
          </a:ln>
        </p:spPr>
      </p:pic>
    </p:spTree>
    <p:extLst>
      <p:ext uri="{BB962C8B-B14F-4D97-AF65-F5344CB8AC3E}">
        <p14:creationId xmlns:p14="http://schemas.microsoft.com/office/powerpoint/2010/main" val="524222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188640"/>
            <a:ext cx="7272808" cy="523220"/>
          </a:xfrm>
          <a:prstGeom prst="rect">
            <a:avLst/>
          </a:prstGeom>
        </p:spPr>
        <p:txBody>
          <a:bodyPr wrap="square">
            <a:spAutoFit/>
          </a:bodyPr>
          <a:lstStyle/>
          <a:p>
            <a:pPr algn="ctr"/>
            <a:r>
              <a:rPr lang="ru-RU" sz="2800" b="1" dirty="0" err="1" smtClean="0"/>
              <a:t>Жилищно</a:t>
            </a:r>
            <a:r>
              <a:rPr lang="ru-RU" sz="2800" b="1" dirty="0" smtClean="0"/>
              <a:t>- коммунальное хозяйство</a:t>
            </a:r>
            <a:endParaRPr lang="ru-RU" sz="2800" dirty="0"/>
          </a:p>
        </p:txBody>
      </p:sp>
      <p:graphicFrame>
        <p:nvGraphicFramePr>
          <p:cNvPr id="3" name="Таблица 2"/>
          <p:cNvGraphicFramePr>
            <a:graphicFrameLocks noGrp="1"/>
          </p:cNvGraphicFramePr>
          <p:nvPr>
            <p:extLst>
              <p:ext uri="{D42A27DB-BD31-4B8C-83A1-F6EECF244321}">
                <p14:modId xmlns:p14="http://schemas.microsoft.com/office/powerpoint/2010/main" val="2868548871"/>
              </p:ext>
            </p:extLst>
          </p:nvPr>
        </p:nvGraphicFramePr>
        <p:xfrm>
          <a:off x="251522" y="1124744"/>
          <a:ext cx="4464495" cy="2385265"/>
        </p:xfrm>
        <a:graphic>
          <a:graphicData uri="http://schemas.openxmlformats.org/drawingml/2006/table">
            <a:tbl>
              <a:tblPr firstRow="1" bandRow="1">
                <a:tableStyleId>{5C22544A-7EE6-4342-B048-85BDC9FD1C3A}</a:tableStyleId>
              </a:tblPr>
              <a:tblGrid>
                <a:gridCol w="2511279">
                  <a:extLst>
                    <a:ext uri="{9D8B030D-6E8A-4147-A177-3AD203B41FA5}">
                      <a16:colId xmlns:a16="http://schemas.microsoft.com/office/drawing/2014/main" val="20000"/>
                    </a:ext>
                  </a:extLst>
                </a:gridCol>
                <a:gridCol w="976608">
                  <a:extLst>
                    <a:ext uri="{9D8B030D-6E8A-4147-A177-3AD203B41FA5}">
                      <a16:colId xmlns:a16="http://schemas.microsoft.com/office/drawing/2014/main" val="20001"/>
                    </a:ext>
                  </a:extLst>
                </a:gridCol>
                <a:gridCol w="976608">
                  <a:extLst>
                    <a:ext uri="{9D8B030D-6E8A-4147-A177-3AD203B41FA5}">
                      <a16:colId xmlns:a16="http://schemas.microsoft.com/office/drawing/2014/main" val="20002"/>
                    </a:ext>
                  </a:extLst>
                </a:gridCol>
              </a:tblGrid>
              <a:tr h="477053">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Жилищно-коммунальное хозяйство</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135 215,0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122 834,7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77053">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Жилищное хозяйство в т.ч.:</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38 035,1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33 914,2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7705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Ремонт квартиры</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294,1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294,1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7705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Взносы на кап. ремонт муниципального жилищного фонда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3 181,4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2 968,9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7705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Приобретение вторичного жилья</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34 559,6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30 651,2</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pic>
        <p:nvPicPr>
          <p:cNvPr id="6" name="Рисунок 5" descr="C:\Users\berko\OneDrive\Рабочий стол\IMG_1669.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00986" y="1124744"/>
            <a:ext cx="3046730" cy="203009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2758546516"/>
              </p:ext>
            </p:extLst>
          </p:nvPr>
        </p:nvGraphicFramePr>
        <p:xfrm>
          <a:off x="323528" y="260648"/>
          <a:ext cx="5099232" cy="4491434"/>
        </p:xfrm>
        <a:graphic>
          <a:graphicData uri="http://schemas.openxmlformats.org/drawingml/2006/table">
            <a:tbl>
              <a:tblPr firstRow="1" bandRow="1">
                <a:tableStyleId>{5C22544A-7EE6-4342-B048-85BDC9FD1C3A}</a:tableStyleId>
              </a:tblPr>
              <a:tblGrid>
                <a:gridCol w="367240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06744">
                  <a:extLst>
                    <a:ext uri="{9D8B030D-6E8A-4147-A177-3AD203B41FA5}">
                      <a16:colId xmlns:a16="http://schemas.microsoft.com/office/drawing/2014/main" val="20002"/>
                    </a:ext>
                  </a:extLst>
                </a:gridCol>
              </a:tblGrid>
              <a:tr h="504056">
                <a:tc>
                  <a:txBody>
                    <a:bodyPr/>
                    <a:lstStyle/>
                    <a:p>
                      <a:pPr algn="l"/>
                      <a:r>
                        <a:rPr lang="ru-RU" dirty="0" smtClean="0"/>
                        <a:t>Мероприятия </a:t>
                      </a:r>
                      <a:endParaRPr lang="ru-RU" dirty="0"/>
                    </a:p>
                  </a:txBody>
                  <a:tcPr/>
                </a:tc>
                <a:tc>
                  <a:txBody>
                    <a:bodyPr/>
                    <a:lstStyle/>
                    <a:p>
                      <a:pPr algn="l"/>
                      <a:r>
                        <a:rPr lang="ru-RU" dirty="0" smtClean="0"/>
                        <a:t>План</a:t>
                      </a:r>
                      <a:endParaRPr lang="ru-RU" dirty="0"/>
                    </a:p>
                  </a:txBody>
                  <a:tcPr/>
                </a:tc>
                <a:tc>
                  <a:txBody>
                    <a:bodyPr/>
                    <a:lstStyle/>
                    <a:p>
                      <a:pPr algn="l"/>
                      <a:r>
                        <a:rPr lang="ru-RU" dirty="0" smtClean="0"/>
                        <a:t>Факт</a:t>
                      </a:r>
                      <a:endParaRPr lang="ru-RU" dirty="0"/>
                    </a:p>
                  </a:txBody>
                  <a:tcPr/>
                </a:tc>
                <a:extLst>
                  <a:ext uri="{0D108BD9-81ED-4DB2-BD59-A6C34878D82A}">
                    <a16:rowId xmlns:a16="http://schemas.microsoft.com/office/drawing/2014/main" val="10000"/>
                  </a:ext>
                </a:extLst>
              </a:tr>
              <a:tr h="169466">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Коммунальное хозяйство. В т.ч.</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33 699,2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27 504,1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4675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Субсидия по БПК</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4 067,50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4 067,50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23455">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проверка достоверности проектно-сметной документации экспертиза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341,25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341,25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23455">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Субсидия возмещение затрат за убытки по теплоснабжению</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5 000,00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733763">
                <a:tc>
                  <a:txBody>
                    <a:bodyPr/>
                    <a:lstStyle/>
                    <a:p>
                      <a:pPr algn="ctr">
                        <a:spcAft>
                          <a:spcPts val="0"/>
                        </a:spcAft>
                      </a:pPr>
                      <a:r>
                        <a:rPr lang="ru-RU" sz="900" dirty="0" err="1">
                          <a:solidFill>
                            <a:srgbClr val="000000"/>
                          </a:solidFill>
                          <a:effectLst/>
                          <a:latin typeface="Times New Roman" panose="02020603050405020304" pitchFamily="18" charset="0"/>
                          <a:ea typeface="Times New Roman" panose="02020603050405020304" pitchFamily="18" charset="0"/>
                        </a:rPr>
                        <a:t>Госэкспертиза</a:t>
                      </a:r>
                      <a:r>
                        <a:rPr lang="ru-RU" sz="900" dirty="0">
                          <a:solidFill>
                            <a:srgbClr val="000000"/>
                          </a:solidFill>
                          <a:effectLst/>
                          <a:latin typeface="Times New Roman" panose="02020603050405020304" pitchFamily="18" charset="0"/>
                          <a:ea typeface="Times New Roman" panose="02020603050405020304" pitchFamily="18" charset="0"/>
                        </a:rPr>
                        <a:t>  по ремонту котельных</a:t>
                      </a:r>
                      <a:endParaRPr lang="ru-RU"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500,00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dirty="0">
                          <a:effectLst/>
                          <a:latin typeface="Times New Roman" panose="02020603050405020304" pitchFamily="18" charset="0"/>
                          <a:ea typeface="Times New Roman" panose="02020603050405020304" pitchFamily="18" charset="0"/>
                        </a:rPr>
                        <a:t>353,57</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73376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Ремонт водогрейного котла ДКВР-10/13 ст. N 5 на котельной, расположенной по адресу: г.п. Мга, ул. Маяковского, д. 4а, замена водогрейного котла КВА-3,48/95 ст.№1 на котельной расположенной по адресу: г. п. Мга, ул. Пролетарская, д .9,  ремонт ограждающих конструкций (стены) и части кровли на котельной, расположенной по адресу: г.п.Мга, ул.Маяковского, д.4а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20 560,48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19 535,37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495999432"/>
                  </a:ext>
                </a:extLst>
              </a:tr>
              <a:tr h="73376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мероприятия по созданию  мест  (площадок)  накопления  твердых  коммунальных  отходов</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2 216,7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a:effectLst/>
                          <a:latin typeface="Times New Roman" panose="02020603050405020304" pitchFamily="18" charset="0"/>
                          <a:ea typeface="Times New Roman" panose="02020603050405020304" pitchFamily="18" charset="0"/>
                        </a:rPr>
                        <a:t>2 216,67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817869037"/>
                  </a:ext>
                </a:extLst>
              </a:tr>
              <a:tr h="733763">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 проектно-изыскательские работы по газу остатки оплаты по контракту за 2023 год</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1 013,27</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800" dirty="0">
                          <a:effectLst/>
                          <a:latin typeface="Times New Roman" panose="02020603050405020304" pitchFamily="18" charset="0"/>
                          <a:ea typeface="Times New Roman" panose="02020603050405020304" pitchFamily="18" charset="0"/>
                        </a:rPr>
                        <a:t>989,75</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4740631"/>
                  </a:ext>
                </a:extLst>
              </a:tr>
            </a:tbl>
          </a:graphicData>
        </a:graphic>
      </p:graphicFrame>
      <p:pic>
        <p:nvPicPr>
          <p:cNvPr id="3" name="Рисунок 2" descr="C:\Users\berko\OneDrive\Рабочий стол\После Прлетарская.jpg"/>
          <p:cNvPicPr/>
          <p:nvPr/>
        </p:nvPicPr>
        <p:blipFill rotWithShape="1">
          <a:blip r:embed="rId3" cstate="print">
            <a:extLst>
              <a:ext uri="{28A0092B-C50C-407E-A947-70E740481C1C}">
                <a14:useLocalDpi xmlns:a14="http://schemas.microsoft.com/office/drawing/2010/main" val="0"/>
              </a:ext>
            </a:extLst>
          </a:blip>
          <a:srcRect t="10722" b="2366"/>
          <a:stretch/>
        </p:blipFill>
        <p:spPr bwMode="auto">
          <a:xfrm>
            <a:off x="6876256" y="192147"/>
            <a:ext cx="1923683" cy="2588781"/>
          </a:xfrm>
          <a:prstGeom prst="rect">
            <a:avLst/>
          </a:prstGeom>
          <a:noFill/>
          <a:ln>
            <a:noFill/>
          </a:ln>
          <a:extLst>
            <a:ext uri="{53640926-AAD7-44D8-BBD7-CCE9431645EC}">
              <a14:shadowObscured xmlns:a14="http://schemas.microsoft.com/office/drawing/2010/main"/>
            </a:ext>
          </a:extLst>
        </p:spPr>
      </p:pic>
      <p:pic>
        <p:nvPicPr>
          <p:cNvPr id="4" name="Рисунок 3" descr="C:\Users\berko\OneDrive\Рабочий стол\Фото стена после.jpg"/>
          <p:cNvPicPr/>
          <p:nvPr/>
        </p:nvPicPr>
        <p:blipFill rotWithShape="1">
          <a:blip r:embed="rId4" cstate="print">
            <a:extLst>
              <a:ext uri="{28A0092B-C50C-407E-A947-70E740481C1C}">
                <a14:useLocalDpi xmlns:a14="http://schemas.microsoft.com/office/drawing/2010/main" val="0"/>
              </a:ext>
            </a:extLst>
          </a:blip>
          <a:srcRect t="12581" b="14265"/>
          <a:stretch/>
        </p:blipFill>
        <p:spPr bwMode="auto">
          <a:xfrm>
            <a:off x="5868144" y="2924944"/>
            <a:ext cx="2824480" cy="2632075"/>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48464" y="260648"/>
            <a:ext cx="82352" cy="936104"/>
          </a:xfrm>
        </p:spPr>
        <p:txBody>
          <a:bodyPr>
            <a:normAutofit fontScale="90000"/>
          </a:bodyPr>
          <a:lstStyle/>
          <a:p>
            <a:r>
              <a:rPr lang="ru-RU" dirty="0" smtClean="0"/>
              <a:t/>
            </a:r>
            <a:br>
              <a:rPr lang="ru-RU" dirty="0" smtClean="0"/>
            </a:b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456038232"/>
              </p:ext>
            </p:extLst>
          </p:nvPr>
        </p:nvGraphicFramePr>
        <p:xfrm>
          <a:off x="107504" y="188640"/>
          <a:ext cx="6408712" cy="6232180"/>
        </p:xfrm>
        <a:graphic>
          <a:graphicData uri="http://schemas.openxmlformats.org/drawingml/2006/table">
            <a:tbl>
              <a:tblPr firstRow="1" bandRow="1">
                <a:tableStyleId>{5C22544A-7EE6-4342-B048-85BDC9FD1C3A}</a:tableStyleId>
              </a:tblPr>
              <a:tblGrid>
                <a:gridCol w="4824536">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tblGrid>
              <a:tr h="288032">
                <a:tc>
                  <a:txBody>
                    <a:bodyPr/>
                    <a:lstStyle/>
                    <a:p>
                      <a:pPr algn="l"/>
                      <a:r>
                        <a:rPr lang="ru-RU" dirty="0" smtClean="0"/>
                        <a:t>Мероприятия </a:t>
                      </a:r>
                      <a:endParaRPr lang="ru-RU" dirty="0"/>
                    </a:p>
                  </a:txBody>
                  <a:tcPr/>
                </a:tc>
                <a:tc>
                  <a:txBody>
                    <a:bodyPr/>
                    <a:lstStyle/>
                    <a:p>
                      <a:pPr algn="l"/>
                      <a:r>
                        <a:rPr lang="ru-RU" dirty="0" smtClean="0"/>
                        <a:t>План</a:t>
                      </a:r>
                      <a:endParaRPr lang="ru-RU" dirty="0"/>
                    </a:p>
                  </a:txBody>
                  <a:tcPr/>
                </a:tc>
                <a:tc>
                  <a:txBody>
                    <a:bodyPr/>
                    <a:lstStyle/>
                    <a:p>
                      <a:pPr algn="l"/>
                      <a:r>
                        <a:rPr lang="ru-RU" dirty="0" smtClean="0"/>
                        <a:t>Факт</a:t>
                      </a:r>
                      <a:endParaRPr lang="ru-RU" dirty="0"/>
                    </a:p>
                  </a:txBody>
                  <a:tcPr/>
                </a:tc>
                <a:extLst>
                  <a:ext uri="{0D108BD9-81ED-4DB2-BD59-A6C34878D82A}">
                    <a16:rowId xmlns:a16="http://schemas.microsoft.com/office/drawing/2014/main" val="10000"/>
                  </a:ext>
                </a:extLst>
              </a:tr>
              <a:tr h="390797">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Благоустройство, в т. ч.</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44 966,1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43 722,7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49411">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Ремонт колодца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95,1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95,1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19638">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Уличное освещение населенных пунктов МО Мгинское городское поселение</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3 697,2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3 180,6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164772">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Пени за нарушение контракта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12,0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197101">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Обслуживание  уличного освещения</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2 322,5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2 322,5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209126">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технологическое присоединение электросетей</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78,8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78,8</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226760">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организация уличного освещения д.Войтолово, п.ст.Сологубовка ул.Станционная, устройство наружного освещения ст.Сологубовка ул.Родниковая</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1 200,0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1 048,5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21617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Экспертиза электросетей</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160,0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160,0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261148">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Озеленение </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526,3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526,3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226481">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Содержание мест захоронения (благоустройство гражданских кладбищ, обслуживание гражданских кладбищ)</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147,4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147,4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Сбор и вывоз мусора с кладбищ</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336,1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302,9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r h="151941">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Приобретение игрового оборудования для детских площадок</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924,3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924,3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2"/>
                  </a:ext>
                </a:extLst>
              </a:tr>
              <a:tr h="144016">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Приобретение материалов для проведения месячника по благоустройству </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59,6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59,6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3"/>
                  </a:ext>
                </a:extLst>
              </a:tr>
              <a:tr h="18618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Благоустройство дворовой территории по адресу: г.п.Мга, ул.Дзержинского, д.14, благоустройство прилегающей территории вдоль Советского пр., от ул.Дзержинского в г.п. Мга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5 208,3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5 208,3</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4"/>
                  </a:ext>
                </a:extLst>
              </a:tr>
              <a:tr h="18618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Ремонт и благоустройство дворовой территории у многоквартирных домов по адресу: Ленинградская область, Кировский район, г.п. Мга, ул. Железнодорожная, д.№69, №71</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1 578,9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1 578,9</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5"/>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 содержание контейнерных площадок,  содержание и ремонт детских и спортивных площадок</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1 821,5</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1 671,0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6"/>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установка камер видонаблюдения, разработка проекта по комфортной среде</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560,0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549,0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7"/>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Обсл. территории, дворники, покос травы, обслуживание фонтана, обслуживание библиотечного сквера,  расчистка канав,   перекладка труб,  водоотведение от д.77 по ул.Железнодорожная в г.п.Мга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13 404,7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13 196,2</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8"/>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Аккарицидная обработка территории, снос деревьев,   борьба с борщевиком Сосновского, составление проектно сметной документации</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755,0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690,7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9"/>
                  </a:ext>
                </a:extLst>
              </a:tr>
              <a:tr h="216024">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госпошлина </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7,0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20"/>
                  </a:ext>
                </a:extLst>
              </a:tr>
              <a:tr h="201820">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Приобретение дробилки веток</a:t>
                      </a:r>
                      <a:endParaRPr lang="ru-RU"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685,6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593,3</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21"/>
                  </a:ext>
                </a:extLst>
              </a:tr>
              <a:tr h="201820">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Вывоз крупногоборитных отходов (ветки, порубочные остатки, покрышки, отходы от капитального ремонта), ликвидация свалок          </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2 700,6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2 700,6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48172222"/>
                  </a:ext>
                </a:extLst>
              </a:tr>
              <a:tr h="201820">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 Благоустройство дворовой территории  Комсомольский пр. д.62 в г.п.Мга</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8 635,1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8 635,1</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647040803"/>
                  </a:ext>
                </a:extLst>
              </a:tr>
            </a:tbl>
          </a:graphicData>
        </a:graphic>
      </p:graphicFrame>
      <p:pic>
        <p:nvPicPr>
          <p:cNvPr id="4" name="Рисунок 3" descr="C:\Users\berko\OneDrive\Рабочий стол\IMG_424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7310584" y="83412"/>
            <a:ext cx="1759131" cy="1907703"/>
          </a:xfrm>
          <a:prstGeom prst="rect">
            <a:avLst/>
          </a:prstGeom>
          <a:noFill/>
          <a:ln>
            <a:noFill/>
          </a:ln>
        </p:spPr>
      </p:pic>
      <p:pic>
        <p:nvPicPr>
          <p:cNvPr id="5" name="Рисунок 4" descr="C:\Users\berko\OneDrive\Рабочий стол\IMG_9305.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96825" y="2276872"/>
            <a:ext cx="2347175" cy="1728192"/>
          </a:xfrm>
          <a:prstGeom prst="rect">
            <a:avLst/>
          </a:prstGeom>
          <a:noFill/>
          <a:ln>
            <a:noFill/>
          </a:ln>
        </p:spPr>
      </p:pic>
      <p:pic>
        <p:nvPicPr>
          <p:cNvPr id="6" name="Рисунок 5" descr="C:\Users\berko\OneDrive\Рабочий стол\IMG_1088 (1).jpg"/>
          <p:cNvPicPr/>
          <p:nvPr/>
        </p:nvPicPr>
        <p:blipFill rotWithShape="1">
          <a:blip r:embed="rId5" cstate="print">
            <a:extLst>
              <a:ext uri="{28A0092B-C50C-407E-A947-70E740481C1C}">
                <a14:useLocalDpi xmlns:a14="http://schemas.microsoft.com/office/drawing/2010/main" val="0"/>
              </a:ext>
            </a:extLst>
          </a:blip>
          <a:srcRect t="8486"/>
          <a:stretch/>
        </p:blipFill>
        <p:spPr bwMode="auto">
          <a:xfrm>
            <a:off x="6660232" y="4005064"/>
            <a:ext cx="2396751" cy="2705368"/>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831421418"/>
              </p:ext>
            </p:extLst>
          </p:nvPr>
        </p:nvGraphicFramePr>
        <p:xfrm>
          <a:off x="251521" y="332657"/>
          <a:ext cx="5760639" cy="1368151"/>
        </p:xfrm>
        <a:graphic>
          <a:graphicData uri="http://schemas.openxmlformats.org/drawingml/2006/table">
            <a:tbl>
              <a:tblPr firstRow="1" bandRow="1">
                <a:tableStyleId>{5C22544A-7EE6-4342-B048-85BDC9FD1C3A}</a:tableStyleId>
              </a:tblPr>
              <a:tblGrid>
                <a:gridCol w="3960439">
                  <a:extLst>
                    <a:ext uri="{9D8B030D-6E8A-4147-A177-3AD203B41FA5}">
                      <a16:colId xmlns:a16="http://schemas.microsoft.com/office/drawing/2014/main" val="20000"/>
                    </a:ext>
                  </a:extLst>
                </a:gridCol>
                <a:gridCol w="8640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545350">
                <a:tc>
                  <a:txBody>
                    <a:bodyPr/>
                    <a:lstStyle/>
                    <a:p>
                      <a:pPr algn="l"/>
                      <a:r>
                        <a:rPr lang="ru-RU" dirty="0" smtClean="0"/>
                        <a:t>Мероприятия </a:t>
                      </a:r>
                      <a:endParaRPr lang="ru-RU" dirty="0"/>
                    </a:p>
                  </a:txBody>
                  <a:tcPr/>
                </a:tc>
                <a:tc>
                  <a:txBody>
                    <a:bodyPr/>
                    <a:lstStyle/>
                    <a:p>
                      <a:pPr algn="l"/>
                      <a:r>
                        <a:rPr lang="ru-RU" dirty="0" smtClean="0"/>
                        <a:t>План</a:t>
                      </a:r>
                      <a:endParaRPr lang="ru-RU" dirty="0"/>
                    </a:p>
                  </a:txBody>
                  <a:tcPr/>
                </a:tc>
                <a:tc>
                  <a:txBody>
                    <a:bodyPr/>
                    <a:lstStyle/>
                    <a:p>
                      <a:pPr algn="l"/>
                      <a:r>
                        <a:rPr lang="ru-RU" dirty="0" smtClean="0"/>
                        <a:t>Факт</a:t>
                      </a:r>
                      <a:endParaRPr lang="ru-RU" dirty="0"/>
                    </a:p>
                  </a:txBody>
                  <a:tcPr/>
                </a:tc>
                <a:extLst>
                  <a:ext uri="{0D108BD9-81ED-4DB2-BD59-A6C34878D82A}">
                    <a16:rowId xmlns:a16="http://schemas.microsoft.com/office/drawing/2014/main" val="10000"/>
                  </a:ext>
                </a:extLst>
              </a:tr>
              <a:tr h="545350">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Другие вопросы в области жилищно-коммунального- хозяйства (МУ «УЖКХ ТО»), в т.ч.:</a:t>
                      </a:r>
                      <a:endParaRPr lang="ru-RU"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18 514,6</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b="1">
                          <a:solidFill>
                            <a:srgbClr val="000000"/>
                          </a:solidFill>
                          <a:effectLst/>
                          <a:latin typeface="Times New Roman" panose="02020603050405020304" pitchFamily="18" charset="0"/>
                          <a:ea typeface="Times New Roman" panose="02020603050405020304" pitchFamily="18" charset="0"/>
                        </a:rPr>
                        <a:t>17 693,7</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77451">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Заработная плата с начислениями, 19 человек </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900">
                          <a:solidFill>
                            <a:srgbClr val="000000"/>
                          </a:solidFill>
                          <a:effectLst/>
                          <a:latin typeface="Times New Roman" panose="02020603050405020304" pitchFamily="18" charset="0"/>
                          <a:ea typeface="Times New Roman" panose="02020603050405020304" pitchFamily="18" charset="0"/>
                        </a:rPr>
                        <a:t>13 658,1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900" dirty="0">
                          <a:solidFill>
                            <a:srgbClr val="000000"/>
                          </a:solidFill>
                          <a:effectLst/>
                          <a:latin typeface="Times New Roman" panose="02020603050405020304" pitchFamily="18" charset="0"/>
                          <a:ea typeface="Times New Roman" panose="02020603050405020304" pitchFamily="18" charset="0"/>
                        </a:rPr>
                        <a:t>13 644,7</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pic>
        <p:nvPicPr>
          <p:cNvPr id="3" name="Рисунок 2" descr="C:\Users\berko\OneDrive\Рабочий стол\IMG_20230921_163415.jpg"/>
          <p:cNvPicPr/>
          <p:nvPr/>
        </p:nvPicPr>
        <p:blipFill rotWithShape="1">
          <a:blip r:embed="rId3" cstate="print">
            <a:extLst>
              <a:ext uri="{28A0092B-C50C-407E-A947-70E740481C1C}">
                <a14:useLocalDpi xmlns:a14="http://schemas.microsoft.com/office/drawing/2010/main" val="0"/>
              </a:ext>
            </a:extLst>
          </a:blip>
          <a:srcRect t="8839" r="3728"/>
          <a:stretch/>
        </p:blipFill>
        <p:spPr bwMode="auto">
          <a:xfrm>
            <a:off x="6228184" y="774660"/>
            <a:ext cx="2801620" cy="1852295"/>
          </a:xfrm>
          <a:prstGeom prst="rect">
            <a:avLst/>
          </a:prstGeom>
          <a:noFill/>
          <a:ln>
            <a:noFill/>
          </a:ln>
          <a:extLst>
            <a:ext uri="{53640926-AAD7-44D8-BBD7-CCE9431645EC}">
              <a14:shadowObscured xmlns:a14="http://schemas.microsoft.com/office/drawing/2010/main"/>
            </a:ext>
          </a:extLst>
        </p:spPr>
      </p:pic>
      <p:pic>
        <p:nvPicPr>
          <p:cNvPr id="5" name="Рисунок 4" descr="C:\Users\berko\OneDrive\Рабочий стол\IMG-20241218-WA002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204864"/>
            <a:ext cx="3045460" cy="4057650"/>
          </a:xfrm>
          <a:prstGeom prst="rect">
            <a:avLst/>
          </a:prstGeom>
          <a:noFill/>
          <a:ln>
            <a:noFill/>
          </a:ln>
        </p:spPr>
      </p:pic>
      <p:pic>
        <p:nvPicPr>
          <p:cNvPr id="6" name="Рисунок 5" descr="C:\Users\berko\OneDrive\Рабочий стол\IMG_7803 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39952" y="2564904"/>
            <a:ext cx="3044825" cy="406146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755576" y="840050"/>
            <a:ext cx="7272808" cy="5693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Молодежная политика и оздоровление детей</a:t>
            </a: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Таблица 3"/>
          <p:cNvGraphicFramePr>
            <a:graphicFrameLocks noGrp="1"/>
          </p:cNvGraphicFramePr>
          <p:nvPr/>
        </p:nvGraphicFramePr>
        <p:xfrm>
          <a:off x="611559" y="1700808"/>
          <a:ext cx="7776864" cy="1584960"/>
        </p:xfrm>
        <a:graphic>
          <a:graphicData uri="http://schemas.openxmlformats.org/drawingml/2006/table">
            <a:tbl>
              <a:tblPr firstRow="1" bandRow="1">
                <a:tableStyleId>{5C22544A-7EE6-4342-B048-85BDC9FD1C3A}</a:tableStyleId>
              </a:tblPr>
              <a:tblGrid>
                <a:gridCol w="4752529">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584175">
                  <a:extLst>
                    <a:ext uri="{9D8B030D-6E8A-4147-A177-3AD203B41FA5}">
                      <a16:colId xmlns:a16="http://schemas.microsoft.com/office/drawing/2014/main" val="20002"/>
                    </a:ext>
                  </a:extLst>
                </a:gridCol>
              </a:tblGrid>
              <a:tr h="504056">
                <a:tc>
                  <a:txBody>
                    <a:bodyPr/>
                    <a:lstStyle/>
                    <a:p>
                      <a:r>
                        <a:rPr lang="ru-RU" dirty="0" smtClean="0"/>
                        <a:t>Мероприятия</a:t>
                      </a:r>
                      <a:endParaRPr lang="ru-RU" dirty="0"/>
                    </a:p>
                  </a:txBody>
                  <a:tcPr/>
                </a:tc>
                <a:tc>
                  <a:txBody>
                    <a:bodyPr/>
                    <a:lstStyle/>
                    <a:p>
                      <a:r>
                        <a:rPr lang="ru-RU" dirty="0" smtClean="0"/>
                        <a:t>План</a:t>
                      </a:r>
                    </a:p>
                    <a:p>
                      <a:r>
                        <a:rPr lang="ru-RU" dirty="0" smtClean="0"/>
                        <a:t>тыс. руб.</a:t>
                      </a:r>
                      <a:endParaRPr lang="ru-RU" dirty="0"/>
                    </a:p>
                  </a:txBody>
                  <a:tcPr/>
                </a:tc>
                <a:tc>
                  <a:txBody>
                    <a:bodyPr/>
                    <a:lstStyle/>
                    <a:p>
                      <a:r>
                        <a:rPr lang="ru-RU" dirty="0" smtClean="0"/>
                        <a:t>Факт</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тыс. руб.</a:t>
                      </a:r>
                    </a:p>
                  </a:txBody>
                  <a:tcPr/>
                </a:tc>
                <a:extLst>
                  <a:ext uri="{0D108BD9-81ED-4DB2-BD59-A6C34878D82A}">
                    <a16:rowId xmlns:a16="http://schemas.microsoft.com/office/drawing/2014/main" val="10000"/>
                  </a:ext>
                </a:extLst>
              </a:tr>
              <a:tr h="504056">
                <a:tc>
                  <a:txBody>
                    <a:bodyPr/>
                    <a:lstStyle/>
                    <a:p>
                      <a:pPr algn="l"/>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Субсидия юридическим лицам, организующим временное трудоустройство несовершеннолетних граждан в возрасте от 14 до 18 лет в свободное от учебы время</a:t>
                      </a:r>
                      <a:endParaRPr lang="ru-RU" sz="1400" dirty="0"/>
                    </a:p>
                  </a:txBody>
                  <a:tcPr/>
                </a:tc>
                <a:tc>
                  <a:txBody>
                    <a:bodyPr/>
                    <a:lstStyle/>
                    <a:p>
                      <a:pPr algn="ctr"/>
                      <a:r>
                        <a:rPr lang="ru-RU" sz="1800" kern="1200" dirty="0" smtClean="0">
                          <a:solidFill>
                            <a:schemeClr val="dk1"/>
                          </a:solidFill>
                          <a:latin typeface="+mn-lt"/>
                          <a:ea typeface="+mn-ea"/>
                          <a:cs typeface="+mn-cs"/>
                        </a:rPr>
                        <a:t>169,4</a:t>
                      </a:r>
                      <a:endParaRPr lang="ru-RU" dirty="0"/>
                    </a:p>
                  </a:txBody>
                  <a:tcPr/>
                </a:tc>
                <a:tc>
                  <a:txBody>
                    <a:bodyPr/>
                    <a:lstStyle/>
                    <a:p>
                      <a:pPr algn="ctr"/>
                      <a:r>
                        <a:rPr lang="ru-RU" sz="1800" kern="1200" dirty="0" smtClean="0">
                          <a:solidFill>
                            <a:schemeClr val="dk1"/>
                          </a:solidFill>
                          <a:latin typeface="+mn-lt"/>
                          <a:ea typeface="+mn-ea"/>
                          <a:cs typeface="+mn-cs"/>
                        </a:rPr>
                        <a:t>169,4</a:t>
                      </a:r>
                      <a:endParaRPr lang="ru-RU" dirty="0"/>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0"/>
            <a:ext cx="6624736" cy="523220"/>
          </a:xfrm>
          <a:prstGeom prst="rect">
            <a:avLst/>
          </a:prstGeom>
        </p:spPr>
        <p:txBody>
          <a:bodyPr wrap="square">
            <a:spAutoFit/>
          </a:bodyPr>
          <a:lstStyle/>
          <a:p>
            <a:pPr algn="ctr"/>
            <a:r>
              <a:rPr lang="ru-RU" sz="2800" b="1" dirty="0" smtClean="0"/>
              <a:t>Культура, искусство и кинематография</a:t>
            </a:r>
            <a:endParaRPr lang="ru-RU" sz="2800" dirty="0"/>
          </a:p>
        </p:txBody>
      </p:sp>
      <p:sp>
        <p:nvSpPr>
          <p:cNvPr id="1025" name="Rectangle 1"/>
          <p:cNvSpPr>
            <a:spLocks noChangeArrowheads="1"/>
          </p:cNvSpPr>
          <p:nvPr/>
        </p:nvSpPr>
        <p:spPr bwMode="auto">
          <a:xfrm>
            <a:off x="251520" y="757932"/>
            <a:ext cx="6264696"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hangingPunct="0"/>
            <a:r>
              <a:rPr lang="ru-RU" sz="1100" dirty="0" smtClean="0"/>
              <a:t>     В МО </a:t>
            </a:r>
            <a:r>
              <a:rPr lang="ru-RU" sz="1100" dirty="0" err="1" smtClean="0"/>
              <a:t>Мгинское</a:t>
            </a:r>
            <a:r>
              <a:rPr lang="ru-RU" sz="1100" dirty="0" smtClean="0"/>
              <a:t> городское поселение функционируют следующие учреждения культуры:</a:t>
            </a:r>
          </a:p>
          <a:p>
            <a:pPr lvl="0" hangingPunct="0"/>
            <a:r>
              <a:rPr lang="ru-RU" sz="1100" u="sng" dirty="0" smtClean="0"/>
              <a:t>муниципальное учреждение культуры «</a:t>
            </a:r>
            <a:r>
              <a:rPr lang="ru-RU" sz="1100" u="sng" dirty="0" err="1" smtClean="0"/>
              <a:t>Культурно-досуговый</a:t>
            </a:r>
            <a:r>
              <a:rPr lang="ru-RU" sz="1100" u="sng" dirty="0" smtClean="0"/>
              <a:t> центр «Мга», в структуру которого входят:</a:t>
            </a:r>
            <a:endParaRPr lang="ru-RU" sz="1100" dirty="0" smtClean="0"/>
          </a:p>
          <a:p>
            <a:pPr hangingPunct="0"/>
            <a:r>
              <a:rPr lang="ru-RU" sz="1100" dirty="0" smtClean="0"/>
              <a:t>- отдел кинообслуживания (кинотеатр «Октябрь»)</a:t>
            </a:r>
          </a:p>
          <a:p>
            <a:pPr hangingPunct="0"/>
            <a:r>
              <a:rPr lang="ru-RU" sz="1100" dirty="0" smtClean="0"/>
              <a:t>- сельский дом культуры «Березовский» (п. </a:t>
            </a:r>
            <a:r>
              <a:rPr lang="ru-RU" sz="1100" dirty="0" err="1" smtClean="0"/>
              <a:t>Малукса</a:t>
            </a:r>
            <a:r>
              <a:rPr lang="ru-RU" sz="1100" dirty="0" smtClean="0"/>
              <a:t>)</a:t>
            </a:r>
          </a:p>
          <a:p>
            <a:pPr hangingPunct="0"/>
            <a:r>
              <a:rPr lang="ru-RU" sz="1100" dirty="0" smtClean="0"/>
              <a:t>- сельский клуб д. </a:t>
            </a:r>
            <a:r>
              <a:rPr lang="ru-RU" sz="1100" dirty="0" err="1" smtClean="0"/>
              <a:t>Лезье</a:t>
            </a:r>
            <a:r>
              <a:rPr lang="ru-RU" sz="1100" dirty="0" smtClean="0"/>
              <a:t> (д. </a:t>
            </a:r>
            <a:r>
              <a:rPr lang="ru-RU" sz="1100" dirty="0" err="1" smtClean="0"/>
              <a:t>Сологубовка</a:t>
            </a:r>
            <a:r>
              <a:rPr lang="ru-RU" sz="1100" dirty="0" smtClean="0"/>
              <a:t>).</a:t>
            </a:r>
          </a:p>
          <a:p>
            <a:pPr lvl="0" hangingPunct="0"/>
            <a:r>
              <a:rPr lang="ru-RU" sz="1100" u="sng" dirty="0" smtClean="0"/>
              <a:t>муниципальное учреждение дополнительного образования детей «Детская художественная школа» </a:t>
            </a:r>
            <a:endParaRPr lang="ru-RU" sz="1100" dirty="0" smtClean="0"/>
          </a:p>
          <a:p>
            <a:pPr lvl="0" hangingPunct="0"/>
            <a:r>
              <a:rPr lang="ru-RU" sz="1100" u="sng" dirty="0" smtClean="0"/>
              <a:t>3 библиотеки: </a:t>
            </a:r>
            <a:r>
              <a:rPr lang="ru-RU" sz="1100" u="sng" dirty="0" err="1" smtClean="0"/>
              <a:t>Мгинская</a:t>
            </a:r>
            <a:r>
              <a:rPr lang="ru-RU" sz="1100" u="sng" dirty="0" smtClean="0"/>
              <a:t> объединенная</a:t>
            </a:r>
            <a:r>
              <a:rPr lang="ru-RU" sz="1100" dirty="0" smtClean="0"/>
              <a:t>, Березовская в Старой </a:t>
            </a:r>
            <a:r>
              <a:rPr lang="ru-RU" sz="1100" dirty="0" err="1" smtClean="0"/>
              <a:t>Малуксе</a:t>
            </a:r>
            <a:r>
              <a:rPr lang="ru-RU" sz="1100" dirty="0" smtClean="0"/>
              <a:t> и </a:t>
            </a:r>
            <a:r>
              <a:rPr lang="ru-RU" sz="1100" dirty="0" err="1" smtClean="0"/>
              <a:t>Лезьенская</a:t>
            </a:r>
            <a:r>
              <a:rPr lang="ru-RU" sz="1100" dirty="0" smtClean="0"/>
              <a:t>.</a:t>
            </a:r>
          </a:p>
          <a:p>
            <a:pPr hangingPunct="0"/>
            <a:r>
              <a:rPr lang="ru-RU" sz="1100" dirty="0" smtClean="0"/>
              <a:t>         Спортивная и молодёжная работа в МО </a:t>
            </a:r>
            <a:r>
              <a:rPr lang="ru-RU" sz="1100" dirty="0" err="1" smtClean="0"/>
              <a:t>Мгинское</a:t>
            </a:r>
            <a:r>
              <a:rPr lang="ru-RU" sz="1100" dirty="0" smtClean="0"/>
              <a:t> городское поселение ведётся также на базе МКУК «КДЦ «Мга», в структуру которого входит спортивно-оздоровительный отдел. </a:t>
            </a:r>
            <a:endParaRPr lang="ru-RU" sz="1100" dirty="0"/>
          </a:p>
        </p:txBody>
      </p:sp>
      <p:sp>
        <p:nvSpPr>
          <p:cNvPr id="1027" name="Rectangle 3"/>
          <p:cNvSpPr>
            <a:spLocks noChangeArrowheads="1"/>
          </p:cNvSpPr>
          <p:nvPr/>
        </p:nvSpPr>
        <p:spPr bwMode="auto">
          <a:xfrm>
            <a:off x="431827" y="2760132"/>
            <a:ext cx="864096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hangingPunct="0"/>
            <a:r>
              <a:rPr lang="ru-RU" sz="1000" dirty="0"/>
              <a:t>  Всего в 2024 году в учреждении прошло 582 мероприятия разной социально-культурной направленности, а также были проведены 912 киносеансов. Общее количество посетителей </a:t>
            </a:r>
            <a:r>
              <a:rPr lang="ru-RU" sz="1000" dirty="0" err="1"/>
              <a:t>социо</a:t>
            </a:r>
            <a:r>
              <a:rPr lang="ru-RU" sz="1000" dirty="0"/>
              <a:t>-культурных мероприятий составило 24 407 человек, киносеансы посетили 7 350 человек, участниками спортивно-оздоровительных мероприятий стали 3 019 человек.  </a:t>
            </a:r>
          </a:p>
          <a:p>
            <a:r>
              <a:rPr lang="ru-RU" sz="1000" dirty="0"/>
              <a:t> </a:t>
            </a:r>
          </a:p>
          <a:p>
            <a:r>
              <a:rPr lang="ru-RU" sz="1000" dirty="0"/>
              <a:t>На сегодняшний день в МКУК КДЦ «Мга» работает 61 творческий коллектив, в них занимаются 833 человека (6,8 % от всего населения МО </a:t>
            </a:r>
            <a:r>
              <a:rPr lang="ru-RU" sz="1000" dirty="0" err="1"/>
              <a:t>Мгинское</a:t>
            </a:r>
            <a:r>
              <a:rPr lang="ru-RU" sz="1000" dirty="0"/>
              <a:t> </a:t>
            </a:r>
            <a:r>
              <a:rPr lang="ru-RU" sz="1000" dirty="0" err="1"/>
              <a:t>г.п</a:t>
            </a:r>
            <a:r>
              <a:rPr lang="ru-RU" sz="1000" dirty="0"/>
              <a:t>.).  Коллективы художественной самодеятельности учреждения ведут активную </a:t>
            </a:r>
            <a:r>
              <a:rPr lang="ru-RU" sz="1000" dirty="0" err="1"/>
              <a:t>конкурсно</a:t>
            </a:r>
            <a:r>
              <a:rPr lang="ru-RU" sz="1000" dirty="0"/>
              <a:t>-фестивальную деятельность.</a:t>
            </a:r>
          </a:p>
          <a:p>
            <a:r>
              <a:rPr lang="ru-RU" sz="1000" dirty="0"/>
              <a:t> </a:t>
            </a:r>
          </a:p>
          <a:p>
            <a:pPr hangingPunct="0"/>
            <a:r>
              <a:rPr lang="ru-RU" sz="1000" dirty="0"/>
              <a:t>В 2024 году самые значимые события в сфере культуры:</a:t>
            </a:r>
            <a:endParaRPr lang="ru-RU" sz="1000" dirty="0" smtClean="0"/>
          </a:p>
        </p:txBody>
      </p:sp>
      <p:pic>
        <p:nvPicPr>
          <p:cNvPr id="7" name="Рисунок 6" descr="H:\2023 год\ОТЧЕТЫ ЗА 2023 ГОД\p5GHrJQh-3s.jpg"/>
          <p:cNvPicPr/>
          <p:nvPr/>
        </p:nvPicPr>
        <p:blipFill>
          <a:blip r:embed="rId2" cstate="print"/>
          <a:srcRect l="6028" t="21395" b="12399"/>
          <a:stretch>
            <a:fillRect/>
          </a:stretch>
        </p:blipFill>
        <p:spPr bwMode="auto">
          <a:xfrm>
            <a:off x="6444208" y="426447"/>
            <a:ext cx="2646695" cy="1274361"/>
          </a:xfrm>
          <a:prstGeom prst="rect">
            <a:avLst/>
          </a:prstGeom>
          <a:noFill/>
          <a:ln w="9525">
            <a:noFill/>
            <a:miter lim="800000"/>
            <a:headEnd/>
            <a:tailEnd/>
          </a:ln>
        </p:spPr>
      </p:pic>
      <p:sp>
        <p:nvSpPr>
          <p:cNvPr id="3" name="Прямоугольник 2"/>
          <p:cNvSpPr/>
          <p:nvPr/>
        </p:nvSpPr>
        <p:spPr>
          <a:xfrm>
            <a:off x="755576" y="4221088"/>
            <a:ext cx="4896544" cy="553998"/>
          </a:xfrm>
          <a:prstGeom prst="rect">
            <a:avLst/>
          </a:prstGeom>
        </p:spPr>
        <p:txBody>
          <a:bodyPr wrap="square">
            <a:spAutoFit/>
          </a:bodyPr>
          <a:lstStyle/>
          <a:p>
            <a:pPr marL="90170" indent="90170" hangingPunct="0"/>
            <a:r>
              <a:rPr lang="ru-RU" sz="1000" dirty="0">
                <a:latin typeface="Times New Roman" panose="02020603050405020304" pitchFamily="18" charset="0"/>
                <a:ea typeface="Times New Roman" panose="02020603050405020304" pitchFamily="18" charset="0"/>
              </a:rPr>
              <a:t>- проведение ряда значимых мероприятий, посвященных 80-ой годовщине освобождения п. Мга от немецко-фашистских захватчиков в годы Великой Отечественной войны </a:t>
            </a:r>
            <a:endParaRPr lang="ru-RU" sz="1000" dirty="0">
              <a:effectLst/>
              <a:latin typeface="Times New Roman" panose="02020603050405020304" pitchFamily="18" charset="0"/>
              <a:ea typeface="Times New Roman" panose="02020603050405020304" pitchFamily="18" charset="0"/>
            </a:endParaRPr>
          </a:p>
        </p:txBody>
      </p:sp>
      <p:pic>
        <p:nvPicPr>
          <p:cNvPr id="8" name="Рисунок 7" descr="C:\Users\Юлия\Downloads\IMG_0108.JPG"/>
          <p:cNvPicPr/>
          <p:nvPr/>
        </p:nvPicPr>
        <p:blipFill>
          <a:blip r:embed="rId3" cstate="print"/>
          <a:srcRect/>
          <a:stretch>
            <a:fillRect/>
          </a:stretch>
        </p:blipFill>
        <p:spPr bwMode="auto">
          <a:xfrm>
            <a:off x="5868144" y="4221089"/>
            <a:ext cx="2515515" cy="1800200"/>
          </a:xfrm>
          <a:prstGeom prst="rect">
            <a:avLst/>
          </a:prstGeom>
          <a:noFill/>
          <a:ln w="9525">
            <a:noFill/>
            <a:miter lim="800000"/>
            <a:headEnd/>
            <a:tailEnd/>
          </a:ln>
        </p:spPr>
      </p:pic>
      <p:sp>
        <p:nvSpPr>
          <p:cNvPr id="4" name="Прямоугольник 3"/>
          <p:cNvSpPr/>
          <p:nvPr/>
        </p:nvSpPr>
        <p:spPr>
          <a:xfrm>
            <a:off x="611560" y="5013176"/>
            <a:ext cx="5472608" cy="400110"/>
          </a:xfrm>
          <a:prstGeom prst="rect">
            <a:avLst/>
          </a:prstGeom>
        </p:spPr>
        <p:txBody>
          <a:bodyPr wrap="square">
            <a:spAutoFit/>
          </a:bodyPr>
          <a:lstStyle/>
          <a:p>
            <a:pPr marL="90170" indent="90170" hangingPunct="0"/>
            <a:r>
              <a:rPr lang="ru-RU" sz="1000" dirty="0">
                <a:latin typeface="Times New Roman" panose="02020603050405020304" pitchFamily="18" charset="0"/>
                <a:ea typeface="Times New Roman" panose="02020603050405020304" pitchFamily="18" charset="0"/>
              </a:rPr>
              <a:t>- был организован творческий мастер-класс для семей участников СВО «Подарок папе», посвященный Дню защитника Отечества, (направлен на поддержку СВО)</a:t>
            </a:r>
            <a:endParaRPr lang="ru-RU" sz="10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140968"/>
            <a:ext cx="5685292" cy="1323439"/>
          </a:xfrm>
          <a:prstGeom prst="rect">
            <a:avLst/>
          </a:prstGeom>
        </p:spPr>
        <p:txBody>
          <a:bodyPr wrap="square">
            <a:spAutoFit/>
          </a:bodyPr>
          <a:lstStyle/>
          <a:p>
            <a:pPr hangingPunct="0"/>
            <a:r>
              <a:rPr lang="ru-RU" sz="1000" dirty="0"/>
              <a:t>Численность жителей МО </a:t>
            </a:r>
            <a:r>
              <a:rPr lang="ru-RU" sz="1000" dirty="0" err="1"/>
              <a:t>Мгинское</a:t>
            </a:r>
            <a:r>
              <a:rPr lang="ru-RU" sz="1000" dirty="0"/>
              <a:t> городское поселение, активно занимающихся физической культурой и массовым спортом по месту жительства, в спортивных секциях и клубах составила 149 человек.</a:t>
            </a:r>
          </a:p>
          <a:p>
            <a:pPr hangingPunct="0"/>
            <a:r>
              <a:rPr lang="ru-RU" sz="1000" dirty="0"/>
              <a:t>Количество спортсменов, участвующих в первенствах района и поселения за 2024 год составило 272 человека.  Целевые показатели достигнуты полностью.</a:t>
            </a:r>
          </a:p>
          <a:p>
            <a:pPr hangingPunct="0"/>
            <a:r>
              <a:rPr lang="ru-RU" dirty="0"/>
              <a:t> </a:t>
            </a:r>
          </a:p>
          <a:p>
            <a:pPr marL="449580" indent="450215" algn="just" hangingPunct="0">
              <a:spcAft>
                <a:spcPts val="0"/>
              </a:spcAft>
            </a:pPr>
            <a:endParaRPr lang="ru-RU" sz="1200" dirty="0">
              <a:effectLst/>
              <a:ea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760674718"/>
              </p:ext>
            </p:extLst>
          </p:nvPr>
        </p:nvGraphicFramePr>
        <p:xfrm>
          <a:off x="683568" y="4504808"/>
          <a:ext cx="4392487" cy="2075960"/>
        </p:xfrm>
        <a:graphic>
          <a:graphicData uri="http://schemas.openxmlformats.org/drawingml/2006/table">
            <a:tbl>
              <a:tblPr firstRow="1" firstCol="1" bandRow="1">
                <a:tableStyleId>{5C22544A-7EE6-4342-B048-85BDC9FD1C3A}</a:tableStyleId>
              </a:tblPr>
              <a:tblGrid>
                <a:gridCol w="422792">
                  <a:extLst>
                    <a:ext uri="{9D8B030D-6E8A-4147-A177-3AD203B41FA5}">
                      <a16:colId xmlns:a16="http://schemas.microsoft.com/office/drawing/2014/main" val="2505980771"/>
                    </a:ext>
                  </a:extLst>
                </a:gridCol>
                <a:gridCol w="1871791">
                  <a:extLst>
                    <a:ext uri="{9D8B030D-6E8A-4147-A177-3AD203B41FA5}">
                      <a16:colId xmlns:a16="http://schemas.microsoft.com/office/drawing/2014/main" val="1613478246"/>
                    </a:ext>
                  </a:extLst>
                </a:gridCol>
                <a:gridCol w="917833">
                  <a:extLst>
                    <a:ext uri="{9D8B030D-6E8A-4147-A177-3AD203B41FA5}">
                      <a16:colId xmlns:a16="http://schemas.microsoft.com/office/drawing/2014/main" val="2781355997"/>
                    </a:ext>
                  </a:extLst>
                </a:gridCol>
                <a:gridCol w="1180071">
                  <a:extLst>
                    <a:ext uri="{9D8B030D-6E8A-4147-A177-3AD203B41FA5}">
                      <a16:colId xmlns:a16="http://schemas.microsoft.com/office/drawing/2014/main" val="1690387274"/>
                    </a:ext>
                  </a:extLst>
                </a:gridCol>
              </a:tblGrid>
              <a:tr h="731728">
                <a:tc>
                  <a:txBody>
                    <a:bodyPr/>
                    <a:lstStyle/>
                    <a:p>
                      <a:pPr algn="ctr">
                        <a:spcAft>
                          <a:spcPts val="0"/>
                        </a:spcAft>
                      </a:pPr>
                      <a:r>
                        <a:rPr lang="ru-RU" sz="1000">
                          <a:effectLst/>
                        </a:rPr>
                        <a:t>Код по БК</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effectLst/>
                        </a:rPr>
                        <a:t>Наименование показателя</a:t>
                      </a:r>
                      <a:endParaRPr lang="ru-RU"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dirty="0">
                          <a:effectLst/>
                        </a:rPr>
                        <a:t>Бюджет принятый СД, с учетом внесенных изменений </a:t>
                      </a:r>
                      <a:endParaRPr lang="ru-RU"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ru-RU" sz="1000">
                          <a:effectLst/>
                        </a:rPr>
                        <a:t>Исполнено на отчетную дату</a:t>
                      </a:r>
                      <a:endParaRPr lang="ru-RU"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20583887"/>
                  </a:ext>
                </a:extLst>
              </a:tr>
              <a:tr h="492942">
                <a:tc>
                  <a:txBody>
                    <a:bodyPr/>
                    <a:lstStyle/>
                    <a:p>
                      <a:pPr algn="ct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0800</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Культура, кинематография и средства массовой информации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61 702,6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54 681,0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510940185"/>
                  </a:ext>
                </a:extLst>
              </a:tr>
              <a:tr h="328076">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0801</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Культура</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58 931,6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52 175,4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03202347"/>
                  </a:ext>
                </a:extLst>
              </a:tr>
              <a:tr h="492942">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0804</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Другие вопросы в области культуры, кинематографии и средств массовой информации</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2 771,0 </a:t>
                      </a:r>
                      <a:endParaRPr lang="ru-RU"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2 505,6 </a:t>
                      </a:r>
                      <a:endParaRPr lang="ru-RU"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435564805"/>
                  </a:ext>
                </a:extLst>
              </a:tr>
            </a:tbl>
          </a:graphicData>
        </a:graphic>
      </p:graphicFrame>
      <p:sp>
        <p:nvSpPr>
          <p:cNvPr id="8" name="Прямоугольник 7"/>
          <p:cNvSpPr/>
          <p:nvPr/>
        </p:nvSpPr>
        <p:spPr>
          <a:xfrm>
            <a:off x="5292080" y="4750941"/>
            <a:ext cx="3851920" cy="938719"/>
          </a:xfrm>
          <a:prstGeom prst="rect">
            <a:avLst/>
          </a:prstGeom>
        </p:spPr>
        <p:txBody>
          <a:bodyPr wrap="square">
            <a:spAutoFit/>
          </a:bodyPr>
          <a:lstStyle/>
          <a:p>
            <a:pPr indent="450215" algn="ctr">
              <a:spcAft>
                <a:spcPts val="0"/>
              </a:spcAft>
            </a:pPr>
            <a:r>
              <a:rPr lang="ru-RU" sz="1000" b="1" dirty="0">
                <a:latin typeface="Times New Roman" panose="02020603050405020304" pitchFamily="18" charset="0"/>
                <a:ea typeface="Times New Roman" panose="02020603050405020304" pitchFamily="18" charset="0"/>
              </a:rPr>
              <a:t>Физическая культура и спорт»</a:t>
            </a:r>
            <a:endParaRPr lang="ru-RU" sz="1000" dirty="0">
              <a:latin typeface="Times New Roman" panose="02020603050405020304" pitchFamily="18" charset="0"/>
              <a:ea typeface="Times New Roman" panose="02020603050405020304" pitchFamily="18" charset="0"/>
            </a:endParaRPr>
          </a:p>
          <a:p>
            <a:pPr algn="just">
              <a:spcAft>
                <a:spcPts val="0"/>
              </a:spcAft>
            </a:pPr>
            <a:r>
              <a:rPr lang="ru-RU" dirty="0"/>
              <a:t> </a:t>
            </a:r>
            <a:r>
              <a:rPr lang="ru-RU" sz="900" dirty="0"/>
              <a:t>На мероприятия в области спорта и физической культуры (участие в спартакиадах, соревнованиях, турнирах, первенствах, чемпионатах, проведение дня физкультурника и др.) предусмотрены расходы в сумме 402,1 тыс. руб. За 2024 год  израсходовано 402,1 тыс. руб. </a:t>
            </a:r>
            <a:endParaRPr lang="ru-RU" sz="900" dirty="0">
              <a:latin typeface="Times New Roman" panose="02020603050405020304" pitchFamily="18" charset="0"/>
              <a:ea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167794203"/>
              </p:ext>
            </p:extLst>
          </p:nvPr>
        </p:nvGraphicFramePr>
        <p:xfrm>
          <a:off x="683568" y="332657"/>
          <a:ext cx="8199050" cy="2808311"/>
        </p:xfrm>
        <a:graphic>
          <a:graphicData uri="http://schemas.openxmlformats.org/drawingml/2006/table">
            <a:tbl>
              <a:tblPr firstRow="1" firstCol="1" bandRow="1">
                <a:tableStyleId>{5C22544A-7EE6-4342-B048-85BDC9FD1C3A}</a:tableStyleId>
              </a:tblPr>
              <a:tblGrid>
                <a:gridCol w="8199050">
                  <a:extLst>
                    <a:ext uri="{9D8B030D-6E8A-4147-A177-3AD203B41FA5}">
                      <a16:colId xmlns:a16="http://schemas.microsoft.com/office/drawing/2014/main" val="1786987653"/>
                    </a:ext>
                  </a:extLst>
                </a:gridCol>
              </a:tblGrid>
              <a:tr h="802374">
                <a:tc>
                  <a:txBody>
                    <a:bodyPr/>
                    <a:lstStyle/>
                    <a:p>
                      <a:pPr marL="90170" indent="90170" algn="just" hangingPunct="0">
                        <a:spcAft>
                          <a:spcPts val="0"/>
                        </a:spcAft>
                      </a:pPr>
                      <a:r>
                        <a:rPr lang="ru-RU" sz="900" dirty="0">
                          <a:effectLst/>
                        </a:rPr>
                        <a:t> </a:t>
                      </a:r>
                    </a:p>
                    <a:p>
                      <a:pPr marL="90170" indent="90170" algn="just" hangingPunct="0">
                        <a:spcAft>
                          <a:spcPts val="0"/>
                        </a:spcAft>
                      </a:pPr>
                      <a:r>
                        <a:rPr lang="ru-RU" sz="900" dirty="0">
                          <a:effectLst/>
                        </a:rPr>
                        <a:t>На базе кинотеатра «Октябрь» были проведены организованные показы фильмов в рамках участия в Международном фестивале правильного кино – это фильм «Дневник художника» и кинопоказ документального фильма «Сыны полков», посвященный Дню героев Отечества..</a:t>
                      </a:r>
                    </a:p>
                    <a:p>
                      <a:pPr marL="90170" indent="90170" algn="just" hangingPunct="0">
                        <a:spcAft>
                          <a:spcPts val="0"/>
                        </a:spcAft>
                      </a:pPr>
                      <a:r>
                        <a:rPr lang="ru-RU" sz="900" dirty="0">
                          <a:effectLst/>
                        </a:rPr>
                        <a:t> </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24638294"/>
                  </a:ext>
                </a:extLst>
              </a:tr>
              <a:tr h="401187">
                <a:tc>
                  <a:txBody>
                    <a:bodyPr/>
                    <a:lstStyle/>
                    <a:p>
                      <a:pPr marL="90170" indent="90170" algn="just" hangingPunct="0">
                        <a:spcAft>
                          <a:spcPts val="0"/>
                        </a:spcAft>
                      </a:pPr>
                      <a:r>
                        <a:rPr lang="ru-RU" sz="900" dirty="0">
                          <a:effectLst/>
                        </a:rPr>
                        <a:t>- оказание содействия Управлению культуры администрации Кировского муниципального района ЛО в проведении районного мероприятия, посвященного 50-летию начала строительства БАМа (06.08.2024г.) </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98259209"/>
                  </a:ext>
                </a:extLst>
              </a:tr>
              <a:tr h="534917">
                <a:tc>
                  <a:txBody>
                    <a:bodyPr/>
                    <a:lstStyle/>
                    <a:p>
                      <a:pPr marL="90170" indent="90170" algn="just" hangingPunct="0">
                        <a:spcAft>
                          <a:spcPts val="0"/>
                        </a:spcAft>
                      </a:pPr>
                      <a:r>
                        <a:rPr lang="ru-RU" sz="900" dirty="0">
                          <a:effectLst/>
                        </a:rPr>
                        <a:t>- оказание содействия Управлению культуры администрации Кировского муниципального района ЛО в проведении районного мероприятия – митинга в рамках автопробега, посвященного 80-летию освобождения Молдовы от фашистской оккупации (17.08.2024г.)</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56374786"/>
                  </a:ext>
                </a:extLst>
              </a:tr>
              <a:tr h="401187">
                <a:tc>
                  <a:txBody>
                    <a:bodyPr/>
                    <a:lstStyle/>
                    <a:p>
                      <a:pPr marL="90170" indent="90170" algn="just" hangingPunct="0">
                        <a:spcAft>
                          <a:spcPts val="0"/>
                        </a:spcAft>
                      </a:pPr>
                      <a:r>
                        <a:rPr lang="ru-RU" sz="900" dirty="0">
                          <a:effectLst/>
                        </a:rPr>
                        <a:t>- оказание содействия Управлению культуры администрации Кировского муниципального района ЛО в проведении районного мероприятия, посвященного Дню семьи, любви и верности (06.07.2024г.)</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53744968"/>
                  </a:ext>
                </a:extLst>
              </a:tr>
              <a:tr h="668646">
                <a:tc>
                  <a:txBody>
                    <a:bodyPr/>
                    <a:lstStyle/>
                    <a:p>
                      <a:pPr marL="90170" indent="90170" algn="just" hangingPunct="0">
                        <a:spcAft>
                          <a:spcPts val="0"/>
                        </a:spcAft>
                      </a:pPr>
                      <a:r>
                        <a:rPr lang="ru-RU" sz="900" dirty="0">
                          <a:effectLst/>
                        </a:rPr>
                        <a:t>- оказание содействия Комитету по молодежной политике администрации Ленинградской области в проведении церемонии торжественного перезахоронения останков 87 защитников Отечества на воинском мемориале пос. Новая </a:t>
                      </a:r>
                      <a:r>
                        <a:rPr lang="ru-RU" sz="900" dirty="0" err="1">
                          <a:effectLst/>
                        </a:rPr>
                        <a:t>Малукса</a:t>
                      </a:r>
                      <a:r>
                        <a:rPr lang="ru-RU" sz="900" dirty="0">
                          <a:effectLst/>
                        </a:rPr>
                        <a:t> (7.11.2024г.)</a:t>
                      </a:r>
                    </a:p>
                    <a:p>
                      <a:pPr marL="90170" indent="90170" algn="just" hangingPunct="0">
                        <a:spcAft>
                          <a:spcPts val="0"/>
                        </a:spcAft>
                      </a:pPr>
                      <a:r>
                        <a:rPr lang="ru-RU" sz="900" dirty="0">
                          <a:effectLst/>
                        </a:rPr>
                        <a:t> </a:t>
                      </a:r>
                      <a:endParaRPr lang="ru-RU"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00796255"/>
                  </a:ext>
                </a:extLst>
              </a:tr>
            </a:tbl>
          </a:graphicData>
        </a:graphic>
      </p:graphicFrame>
      <p:pic>
        <p:nvPicPr>
          <p:cNvPr id="7" name="Рисунок 6" descr="C:\Users\Юлия\Desktop\LiG_830aUiA.jpg"/>
          <p:cNvPicPr/>
          <p:nvPr/>
        </p:nvPicPr>
        <p:blipFill>
          <a:blip r:embed="rId2" cstate="print"/>
          <a:srcRect/>
          <a:stretch>
            <a:fillRect/>
          </a:stretch>
        </p:blipFill>
        <p:spPr bwMode="auto">
          <a:xfrm>
            <a:off x="6535137" y="3106626"/>
            <a:ext cx="2037187" cy="1584558"/>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43608" y="260649"/>
            <a:ext cx="5814392" cy="523220"/>
          </a:xfrm>
          <a:prstGeom prst="rect">
            <a:avLst/>
          </a:prstGeom>
        </p:spPr>
        <p:txBody>
          <a:bodyPr wrap="square">
            <a:spAutoFit/>
          </a:bodyPr>
          <a:lstStyle/>
          <a:p>
            <a:pPr lvl="0" indent="450850" algn="ctr" fontAlgn="base">
              <a:spcBef>
                <a:spcPct val="0"/>
              </a:spcBef>
              <a:spcAft>
                <a:spcPct val="0"/>
              </a:spcAft>
            </a:pPr>
            <a:r>
              <a:rPr lang="ru-RU" sz="2800" b="1" dirty="0" smtClean="0">
                <a:latin typeface="Arial" pitchFamily="34" charset="0"/>
                <a:ea typeface="Times New Roman" pitchFamily="18" charset="0"/>
                <a:cs typeface="Arial" pitchFamily="34" charset="0"/>
              </a:rPr>
              <a:t>Программный бюджет</a:t>
            </a:r>
          </a:p>
        </p:txBody>
      </p:sp>
      <p:sp>
        <p:nvSpPr>
          <p:cNvPr id="4" name="Прямоугольник 3"/>
          <p:cNvSpPr/>
          <p:nvPr/>
        </p:nvSpPr>
        <p:spPr>
          <a:xfrm>
            <a:off x="611560" y="836712"/>
            <a:ext cx="8280920" cy="2308324"/>
          </a:xfrm>
          <a:prstGeom prst="rect">
            <a:avLst/>
          </a:prstGeom>
        </p:spPr>
        <p:txBody>
          <a:bodyPr wrap="square">
            <a:spAutoFit/>
          </a:bodyPr>
          <a:lstStyle/>
          <a:p>
            <a:r>
              <a:rPr lang="ru-RU" sz="1600" dirty="0" smtClean="0"/>
              <a:t>     Муниципальная программа – это документ, определяющий цели и задачи муниципальной политики в определенной сфере, способы их достижения, примерные объемы используемых финансовых ресурсов. Программный бюджет позволяет оценить, насколько эффективно используются бюджетные средства. </a:t>
            </a:r>
          </a:p>
          <a:p>
            <a:r>
              <a:rPr lang="ru-RU" sz="1600" dirty="0" smtClean="0"/>
              <a:t>     В 2024 году в МО </a:t>
            </a:r>
            <a:r>
              <a:rPr lang="ru-RU" sz="1600" dirty="0" err="1" smtClean="0"/>
              <a:t>Мгинское</a:t>
            </a:r>
            <a:r>
              <a:rPr lang="ru-RU" sz="1600" dirty="0" smtClean="0"/>
              <a:t> городское  поселение осуществлялась реализация 12 муниципальных программ. Подробная информация обо всех принятых муниципальных программах, их целях, мероприятиях, финансировании, показателях результативности содержится  на сайте администрации </a:t>
            </a:r>
            <a:r>
              <a:rPr lang="ru-RU" sz="1600" dirty="0" err="1" smtClean="0"/>
              <a:t>г.п.Мга</a:t>
            </a:r>
            <a:r>
              <a:rPr lang="ru-RU" sz="1600" dirty="0" smtClean="0"/>
              <a:t> в разделе «Бюджет»: </a:t>
            </a:r>
            <a:r>
              <a:rPr lang="en-US" sz="1600" dirty="0" smtClean="0"/>
              <a:t>http://mga.lenobl.ru/ec/bud/effect</a:t>
            </a:r>
            <a:endParaRPr lang="ru-RU"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188640"/>
            <a:ext cx="8280920" cy="523220"/>
          </a:xfrm>
          <a:prstGeom prst="rect">
            <a:avLst/>
          </a:prstGeom>
        </p:spPr>
        <p:txBody>
          <a:bodyPr wrap="square">
            <a:spAutoFit/>
          </a:bodyPr>
          <a:lstStyle/>
          <a:p>
            <a:pPr indent="450215" algn="ctr" hangingPunct="0">
              <a:spcAft>
                <a:spcPts val="0"/>
              </a:spcAft>
            </a:pPr>
            <a:r>
              <a:rPr lang="ru-RU" sz="1400" b="1" i="1" dirty="0">
                <a:solidFill>
                  <a:srgbClr val="000000"/>
                </a:solidFill>
                <a:latin typeface="Times New Roman" panose="02020603050405020304" pitchFamily="18" charset="0"/>
                <a:ea typeface="Times New Roman" panose="02020603050405020304" pitchFamily="18" charset="0"/>
              </a:rPr>
              <a:t>Объёмы бюджетных средств</a:t>
            </a:r>
            <a:endParaRPr lang="ru-RU" sz="1400" dirty="0">
              <a:latin typeface="Times New Roman" panose="02020603050405020304" pitchFamily="18" charset="0"/>
              <a:ea typeface="Times New Roman" panose="02020603050405020304" pitchFamily="18" charset="0"/>
            </a:endParaRPr>
          </a:p>
          <a:p>
            <a:pPr indent="450215" algn="ctr" hangingPunct="0">
              <a:spcAft>
                <a:spcPts val="0"/>
              </a:spcAft>
            </a:pPr>
            <a:r>
              <a:rPr lang="ru-RU" sz="1400" b="1" i="1" dirty="0">
                <a:solidFill>
                  <a:srgbClr val="000000"/>
                </a:solidFill>
                <a:latin typeface="Times New Roman" panose="02020603050405020304" pitchFamily="18" charset="0"/>
                <a:ea typeface="Times New Roman" panose="02020603050405020304" pitchFamily="18" charset="0"/>
              </a:rPr>
              <a:t>в рамках муниципальных программ в </a:t>
            </a:r>
            <a:r>
              <a:rPr lang="ru-RU" sz="1400" b="1" i="1" dirty="0" smtClean="0">
                <a:solidFill>
                  <a:srgbClr val="000000"/>
                </a:solidFill>
                <a:latin typeface="Times New Roman" panose="02020603050405020304" pitchFamily="18" charset="0"/>
                <a:ea typeface="Times New Roman" panose="02020603050405020304" pitchFamily="18" charset="0"/>
              </a:rPr>
              <a:t>2024 </a:t>
            </a:r>
            <a:r>
              <a:rPr lang="ru-RU" sz="1400" b="1" i="1" dirty="0">
                <a:solidFill>
                  <a:srgbClr val="000000"/>
                </a:solidFill>
                <a:latin typeface="Times New Roman" panose="02020603050405020304" pitchFamily="18" charset="0"/>
                <a:ea typeface="Times New Roman" panose="02020603050405020304" pitchFamily="18" charset="0"/>
              </a:rPr>
              <a:t>году:</a:t>
            </a:r>
            <a:endParaRPr lang="ru-RU" sz="1400" dirty="0">
              <a:effectLst/>
              <a:latin typeface="Times New Roman" panose="02020603050405020304" pitchFamily="18" charset="0"/>
              <a:ea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282129150"/>
              </p:ext>
            </p:extLst>
          </p:nvPr>
        </p:nvGraphicFramePr>
        <p:xfrm>
          <a:off x="179511" y="733307"/>
          <a:ext cx="8856985" cy="6192029"/>
        </p:xfrm>
        <a:graphic>
          <a:graphicData uri="http://schemas.openxmlformats.org/drawingml/2006/table">
            <a:tbl>
              <a:tblPr firstRow="1" firstCol="1" bandRow="1">
                <a:tableStyleId>{5C22544A-7EE6-4342-B048-85BDC9FD1C3A}</a:tableStyleId>
              </a:tblPr>
              <a:tblGrid>
                <a:gridCol w="684904">
                  <a:extLst>
                    <a:ext uri="{9D8B030D-6E8A-4147-A177-3AD203B41FA5}">
                      <a16:colId xmlns:a16="http://schemas.microsoft.com/office/drawing/2014/main" val="3136790361"/>
                    </a:ext>
                  </a:extLst>
                </a:gridCol>
                <a:gridCol w="3604798">
                  <a:extLst>
                    <a:ext uri="{9D8B030D-6E8A-4147-A177-3AD203B41FA5}">
                      <a16:colId xmlns:a16="http://schemas.microsoft.com/office/drawing/2014/main" val="3013707211"/>
                    </a:ext>
                  </a:extLst>
                </a:gridCol>
                <a:gridCol w="102192">
                  <a:extLst>
                    <a:ext uri="{9D8B030D-6E8A-4147-A177-3AD203B41FA5}">
                      <a16:colId xmlns:a16="http://schemas.microsoft.com/office/drawing/2014/main" val="1530304792"/>
                    </a:ext>
                  </a:extLst>
                </a:gridCol>
                <a:gridCol w="1055575">
                  <a:extLst>
                    <a:ext uri="{9D8B030D-6E8A-4147-A177-3AD203B41FA5}">
                      <a16:colId xmlns:a16="http://schemas.microsoft.com/office/drawing/2014/main" val="1715679633"/>
                    </a:ext>
                  </a:extLst>
                </a:gridCol>
                <a:gridCol w="1197173">
                  <a:extLst>
                    <a:ext uri="{9D8B030D-6E8A-4147-A177-3AD203B41FA5}">
                      <a16:colId xmlns:a16="http://schemas.microsoft.com/office/drawing/2014/main" val="759172294"/>
                    </a:ext>
                  </a:extLst>
                </a:gridCol>
                <a:gridCol w="1069572">
                  <a:extLst>
                    <a:ext uri="{9D8B030D-6E8A-4147-A177-3AD203B41FA5}">
                      <a16:colId xmlns:a16="http://schemas.microsoft.com/office/drawing/2014/main" val="3699220045"/>
                    </a:ext>
                  </a:extLst>
                </a:gridCol>
                <a:gridCol w="1142771">
                  <a:extLst>
                    <a:ext uri="{9D8B030D-6E8A-4147-A177-3AD203B41FA5}">
                      <a16:colId xmlns:a16="http://schemas.microsoft.com/office/drawing/2014/main" val="1799403676"/>
                    </a:ext>
                  </a:extLst>
                </a:gridCol>
              </a:tblGrid>
              <a:tr h="599481">
                <a:tc>
                  <a:txBody>
                    <a:bodyPr/>
                    <a:lstStyle/>
                    <a:p>
                      <a:pPr indent="450215" algn="ctr" hangingPunct="0">
                        <a:spcAft>
                          <a:spcPts val="0"/>
                        </a:spcAft>
                      </a:pPr>
                      <a:r>
                        <a:rPr lang="ru-RU" sz="1000" dirty="0">
                          <a:effectLst/>
                        </a:rPr>
                        <a:t>N п/п</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l" hangingPunct="0">
                        <a:spcAft>
                          <a:spcPts val="0"/>
                        </a:spcAft>
                      </a:pPr>
                      <a:r>
                        <a:rPr lang="ru-RU" sz="1000" dirty="0">
                          <a:effectLst/>
                        </a:rPr>
                        <a:t>Задачи,      </a:t>
                      </a:r>
                      <a:br>
                        <a:rPr lang="ru-RU" sz="1000" dirty="0">
                          <a:effectLst/>
                        </a:rPr>
                      </a:br>
                      <a:r>
                        <a:rPr lang="ru-RU" sz="1000" dirty="0">
                          <a:effectLst/>
                        </a:rPr>
                        <a:t>направленные </a:t>
                      </a:r>
                      <a:br>
                        <a:rPr lang="ru-RU" sz="1000" dirty="0">
                          <a:effectLst/>
                        </a:rPr>
                      </a:br>
                      <a:r>
                        <a:rPr lang="ru-RU" sz="1000" dirty="0">
                          <a:effectLst/>
                        </a:rPr>
                        <a:t>на достижение</a:t>
                      </a:r>
                      <a:br>
                        <a:rPr lang="ru-RU" sz="1000" dirty="0">
                          <a:effectLst/>
                        </a:rPr>
                      </a:br>
                      <a:r>
                        <a:rPr lang="ru-RU" sz="1000" dirty="0">
                          <a:effectLst/>
                        </a:rPr>
                        <a:t>цели</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gridSpan="3">
                  <a:txBody>
                    <a:bodyPr/>
                    <a:lstStyle/>
                    <a:p>
                      <a:pPr indent="450215" algn="ctr" hangingPunct="0">
                        <a:spcAft>
                          <a:spcPts val="0"/>
                        </a:spcAft>
                      </a:pPr>
                      <a:r>
                        <a:rPr lang="ru-RU" sz="1000" dirty="0">
                          <a:effectLst/>
                        </a:rPr>
                        <a:t>Планируемый объем    </a:t>
                      </a:r>
                      <a:br>
                        <a:rPr lang="ru-RU" sz="1000" dirty="0">
                          <a:effectLst/>
                        </a:rPr>
                      </a:br>
                      <a:r>
                        <a:rPr lang="ru-RU" sz="1000" dirty="0">
                          <a:effectLst/>
                        </a:rPr>
                        <a:t>финансирования на    </a:t>
                      </a:r>
                      <a:br>
                        <a:rPr lang="ru-RU" sz="1000" dirty="0">
                          <a:effectLst/>
                        </a:rPr>
                      </a:br>
                      <a:r>
                        <a:rPr lang="ru-RU" sz="1000" dirty="0">
                          <a:effectLst/>
                        </a:rPr>
                        <a:t>решение данной задачи</a:t>
                      </a:r>
                      <a:br>
                        <a:rPr lang="ru-RU" sz="1000" dirty="0">
                          <a:effectLst/>
                        </a:rPr>
                      </a:br>
                      <a:r>
                        <a:rPr lang="ru-RU" sz="1000" dirty="0">
                          <a:effectLst/>
                        </a:rPr>
                        <a:t>(тыс. руб.)</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hMerge="1">
                  <a:txBody>
                    <a:bodyPr/>
                    <a:lstStyle/>
                    <a:p>
                      <a:endParaRPr lang="ru-RU"/>
                    </a:p>
                  </a:txBody>
                  <a:tcPr/>
                </a:tc>
                <a:tc gridSpan="2">
                  <a:txBody>
                    <a:bodyPr/>
                    <a:lstStyle/>
                    <a:p>
                      <a:pPr indent="450215" algn="ctr" hangingPunct="0">
                        <a:spcAft>
                          <a:spcPts val="0"/>
                        </a:spcAft>
                      </a:pPr>
                      <a:r>
                        <a:rPr lang="ru-RU" sz="1000">
                          <a:effectLst/>
                        </a:rPr>
                        <a:t>Фактический объем   </a:t>
                      </a:r>
                      <a:br>
                        <a:rPr lang="ru-RU" sz="1000">
                          <a:effectLst/>
                        </a:rPr>
                      </a:br>
                      <a:r>
                        <a:rPr lang="ru-RU" sz="1000">
                          <a:effectLst/>
                        </a:rPr>
                        <a:t>финансирования      </a:t>
                      </a:r>
                      <a:br>
                        <a:rPr lang="ru-RU" sz="1000">
                          <a:effectLst/>
                        </a:rPr>
                      </a:br>
                      <a:r>
                        <a:rPr lang="ru-RU" sz="1000">
                          <a:effectLst/>
                        </a:rPr>
                        <a:t>на решение данной   </a:t>
                      </a:r>
                      <a:br>
                        <a:rPr lang="ru-RU" sz="1000">
                          <a:effectLst/>
                        </a:rPr>
                      </a:br>
                      <a:r>
                        <a:rPr lang="ru-RU" sz="1000">
                          <a:effectLst/>
                        </a:rPr>
                        <a:t>задачи (тыс. руб.)</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extLst>
                  <a:ext uri="{0D108BD9-81ED-4DB2-BD59-A6C34878D82A}">
                    <a16:rowId xmlns:a16="http://schemas.microsoft.com/office/drawing/2014/main" val="2846014473"/>
                  </a:ext>
                </a:extLst>
              </a:tr>
              <a:tr h="503392">
                <a:tc>
                  <a:txBody>
                    <a:bodyPr/>
                    <a:lstStyle/>
                    <a:p>
                      <a:pPr indent="450215" algn="just" hangingPunct="0">
                        <a:spcAft>
                          <a:spcPts val="0"/>
                        </a:spcAft>
                      </a:pPr>
                      <a:r>
                        <a:rPr lang="ru-RU" sz="1000">
                          <a:effectLst/>
                        </a:rPr>
                        <a:t> </a:t>
                      </a:r>
                      <a:endParaRPr lang="ru-RU" sz="1000">
                        <a:effectLst/>
                        <a:latin typeface="Times New Roman" panose="02020603050405020304" pitchFamily="18" charset="0"/>
                        <a:ea typeface="Times New Roman" panose="02020603050405020304" pitchFamily="18" charset="0"/>
                      </a:endParaRPr>
                    </a:p>
                  </a:txBody>
                  <a:tcPr marL="2291" marR="2291" marT="0" marB="0"/>
                </a:tc>
                <a:tc>
                  <a:txBody>
                    <a:bodyPr/>
                    <a:lstStyle/>
                    <a:p>
                      <a:pPr indent="450215" algn="just" hangingPunct="0">
                        <a:spcAft>
                          <a:spcPts val="0"/>
                        </a:spcAft>
                      </a:pPr>
                      <a:r>
                        <a:rPr lang="ru-RU" sz="1000">
                          <a:effectLst/>
                        </a:rPr>
                        <a:t> </a:t>
                      </a:r>
                      <a:endParaRPr lang="ru-RU" sz="1000">
                        <a:effectLst/>
                        <a:latin typeface="Times New Roman" panose="02020603050405020304" pitchFamily="18" charset="0"/>
                        <a:ea typeface="Times New Roman" panose="02020603050405020304" pitchFamily="18" charset="0"/>
                      </a:endParaRPr>
                    </a:p>
                  </a:txBody>
                  <a:tcPr marL="2291" marR="2291" marT="0" marB="0"/>
                </a:tc>
                <a:tc gridSpan="2">
                  <a:txBody>
                    <a:bodyPr/>
                    <a:lstStyle/>
                    <a:p>
                      <a:pPr indent="450215" algn="ctr" hangingPunct="0">
                        <a:spcAft>
                          <a:spcPts val="0"/>
                        </a:spcAft>
                      </a:pPr>
                      <a:r>
                        <a:rPr lang="ru-RU" sz="1000">
                          <a:effectLst/>
                        </a:rPr>
                        <a:t>Местный  бюджет</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a:txBody>
                    <a:bodyPr/>
                    <a:lstStyle/>
                    <a:p>
                      <a:pPr indent="450215" algn="ctr" hangingPunct="0">
                        <a:spcAft>
                          <a:spcPts val="0"/>
                        </a:spcAft>
                      </a:pPr>
                      <a:r>
                        <a:rPr lang="ru-RU" sz="1000">
                          <a:effectLst/>
                        </a:rPr>
                        <a:t>Другие источники (областной бюджет)</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ctr" hangingPunct="0">
                        <a:spcAft>
                          <a:spcPts val="0"/>
                        </a:spcAft>
                      </a:pPr>
                      <a:r>
                        <a:rPr lang="ru-RU" sz="1000" dirty="0">
                          <a:effectLst/>
                        </a:rPr>
                        <a:t>Местный  бюджет</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ctr" hangingPunct="0">
                        <a:spcAft>
                          <a:spcPts val="0"/>
                        </a:spcAft>
                      </a:pPr>
                      <a:r>
                        <a:rPr lang="ru-RU" sz="1000">
                          <a:effectLst/>
                        </a:rPr>
                        <a:t>Другие источники (областной бюджет )</a:t>
                      </a:r>
                      <a:endParaRPr lang="ru-RU" sz="1000">
                        <a:effectLst/>
                        <a:latin typeface="Times New Roman" panose="02020603050405020304" pitchFamily="18" charset="0"/>
                        <a:ea typeface="Times New Roman" panose="02020603050405020304" pitchFamily="18" charset="0"/>
                      </a:endParaRPr>
                    </a:p>
                  </a:txBody>
                  <a:tcPr marL="2291" marR="2291" marT="0" marB="0" anchor="ctr"/>
                </a:tc>
                <a:extLst>
                  <a:ext uri="{0D108BD9-81ED-4DB2-BD59-A6C34878D82A}">
                    <a16:rowId xmlns:a16="http://schemas.microsoft.com/office/drawing/2014/main" val="3223263330"/>
                  </a:ext>
                </a:extLst>
              </a:tr>
              <a:tr h="149870">
                <a:tc>
                  <a:txBody>
                    <a:bodyPr/>
                    <a:lstStyle/>
                    <a:p>
                      <a:pPr indent="450215" algn="ctr" hangingPunct="0">
                        <a:spcAft>
                          <a:spcPts val="0"/>
                        </a:spcAft>
                      </a:pPr>
                      <a:r>
                        <a:rPr lang="ru-RU" sz="1000" dirty="0">
                          <a:effectLst/>
                        </a:rPr>
                        <a:t>1</a:t>
                      </a:r>
                      <a:endParaRPr lang="ru-RU" sz="1000" dirty="0">
                        <a:effectLst/>
                        <a:latin typeface="Times New Roman" panose="02020603050405020304" pitchFamily="18" charset="0"/>
                        <a:ea typeface="Times New Roman" panose="02020603050405020304" pitchFamily="18" charset="0"/>
                      </a:endParaRPr>
                    </a:p>
                  </a:txBody>
                  <a:tcPr marL="2291" marR="2291" marT="0" marB="0"/>
                </a:tc>
                <a:tc>
                  <a:txBody>
                    <a:bodyPr/>
                    <a:lstStyle/>
                    <a:p>
                      <a:pPr indent="450215" algn="ctr" hangingPunct="0">
                        <a:spcAft>
                          <a:spcPts val="0"/>
                        </a:spcAft>
                      </a:pPr>
                      <a:r>
                        <a:rPr lang="ru-RU" sz="1000">
                          <a:effectLst/>
                        </a:rPr>
                        <a:t>2</a:t>
                      </a:r>
                      <a:endParaRPr lang="ru-RU" sz="1000">
                        <a:effectLst/>
                        <a:latin typeface="Times New Roman" panose="02020603050405020304" pitchFamily="18" charset="0"/>
                        <a:ea typeface="Times New Roman" panose="02020603050405020304" pitchFamily="18" charset="0"/>
                      </a:endParaRPr>
                    </a:p>
                  </a:txBody>
                  <a:tcPr marL="2291" marR="2291" marT="0" marB="0"/>
                </a:tc>
                <a:tc gridSpan="2">
                  <a:txBody>
                    <a:bodyPr/>
                    <a:lstStyle/>
                    <a:p>
                      <a:pPr indent="450215" algn="ctr" hangingPunct="0">
                        <a:spcAft>
                          <a:spcPts val="0"/>
                        </a:spcAft>
                      </a:pPr>
                      <a:r>
                        <a:rPr lang="ru-RU" sz="1000">
                          <a:effectLst/>
                        </a:rPr>
                        <a:t>3</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a:txBody>
                    <a:bodyPr/>
                    <a:lstStyle/>
                    <a:p>
                      <a:pPr indent="450215" algn="ctr" hangingPunct="0">
                        <a:spcAft>
                          <a:spcPts val="0"/>
                        </a:spcAft>
                      </a:pPr>
                      <a:r>
                        <a:rPr lang="ru-RU" sz="1000">
                          <a:effectLst/>
                        </a:rPr>
                        <a:t>4</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ct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291" marR="2291" marT="0" marB="0" anchor="ctr"/>
                </a:tc>
                <a:tc>
                  <a:txBody>
                    <a:bodyPr/>
                    <a:lstStyle/>
                    <a:p>
                      <a:pPr indent="450215" algn="ctr" hangingPunct="0">
                        <a:spcAft>
                          <a:spcPts val="0"/>
                        </a:spcAft>
                      </a:pPr>
                      <a:r>
                        <a:rPr lang="ru-RU" sz="1000">
                          <a:effectLst/>
                        </a:rPr>
                        <a:t>6</a:t>
                      </a:r>
                      <a:endParaRPr lang="ru-RU" sz="1000">
                        <a:effectLst/>
                        <a:latin typeface="Times New Roman" panose="02020603050405020304" pitchFamily="18" charset="0"/>
                        <a:ea typeface="Times New Roman" panose="02020603050405020304" pitchFamily="18" charset="0"/>
                      </a:endParaRPr>
                    </a:p>
                  </a:txBody>
                  <a:tcPr marL="2291" marR="2291" marT="0" marB="0" anchor="ctr"/>
                </a:tc>
                <a:extLst>
                  <a:ext uri="{0D108BD9-81ED-4DB2-BD59-A6C34878D82A}">
                    <a16:rowId xmlns:a16="http://schemas.microsoft.com/office/drawing/2014/main" val="2118195263"/>
                  </a:ext>
                </a:extLst>
              </a:tr>
              <a:tr h="354637">
                <a:tc gridSpan="7">
                  <a:txBody>
                    <a:bodyPr/>
                    <a:lstStyle/>
                    <a:p>
                      <a:pPr marL="742950" lvl="1" indent="-285750" algn="l" hangingPunct="0">
                        <a:spcAft>
                          <a:spcPts val="0"/>
                        </a:spcAft>
                        <a:buFont typeface="+mj-lt"/>
                        <a:buAutoNum type="arabicPeriod"/>
                        <a:tabLst>
                          <a:tab pos="914400" algn="l"/>
                        </a:tabLst>
                      </a:pPr>
                      <a:r>
                        <a:rPr lang="ru-RU" sz="1000" dirty="0">
                          <a:effectLst/>
                        </a:rPr>
                        <a:t>Муниципальная программа "Газоснабжение и газификация муниципального образования </a:t>
                      </a:r>
                      <a:r>
                        <a:rPr lang="ru-RU" sz="1000" dirty="0" err="1">
                          <a:effectLst/>
                        </a:rPr>
                        <a:t>Мгинское</a:t>
                      </a:r>
                      <a:r>
                        <a:rPr lang="ru-RU" sz="1000" dirty="0">
                          <a:effectLst/>
                        </a:rPr>
                        <a:t> городское поселение </a:t>
                      </a:r>
                    </a:p>
                    <a:p>
                      <a:pPr marL="914400" indent="450215" algn="l" hangingPunct="0">
                        <a:spcAft>
                          <a:spcPts val="0"/>
                        </a:spcAft>
                      </a:pPr>
                      <a:r>
                        <a:rPr lang="ru-RU" sz="1000" dirty="0">
                          <a:effectLst/>
                        </a:rPr>
                        <a:t>Кировского муниципального района Ленинградской области"</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37118131"/>
                  </a:ext>
                </a:extLst>
              </a:tr>
              <a:tr h="1348832">
                <a:tc>
                  <a:txBody>
                    <a:bodyPr/>
                    <a:lstStyle/>
                    <a:p>
                      <a:pPr indent="450215" algn="just" hangingPunct="0">
                        <a:spcAft>
                          <a:spcPts val="0"/>
                        </a:spcAft>
                      </a:pPr>
                      <a:r>
                        <a:rPr lang="ru-RU" sz="1000">
                          <a:effectLst/>
                        </a:rPr>
                        <a:t>1.</a:t>
                      </a:r>
                      <a:endParaRPr lang="ru-RU" sz="1000">
                        <a:effectLst/>
                        <a:latin typeface="Times New Roman" panose="02020603050405020304" pitchFamily="18" charset="0"/>
                        <a:ea typeface="Times New Roman" panose="02020603050405020304" pitchFamily="18" charset="0"/>
                      </a:endParaRPr>
                    </a:p>
                  </a:txBody>
                  <a:tcPr marL="2291" marR="2291" marT="0" marB="0"/>
                </a:tc>
                <a:tc>
                  <a:txBody>
                    <a:bodyPr/>
                    <a:lstStyle/>
                    <a:p>
                      <a:pPr marL="106045" marR="104140" indent="104140" algn="just" hangingPunct="0">
                        <a:spcAft>
                          <a:spcPts val="0"/>
                        </a:spcAft>
                      </a:pPr>
                      <a:r>
                        <a:rPr lang="ru-RU" sz="1000" dirty="0">
                          <a:effectLst/>
                        </a:rPr>
                        <a:t/>
                      </a:r>
                      <a:br>
                        <a:rPr lang="ru-RU" sz="1000" dirty="0">
                          <a:effectLst/>
                        </a:rPr>
                      </a:br>
                      <a:r>
                        <a:rPr lang="ru-RU" sz="1000" dirty="0">
                          <a:effectLst/>
                        </a:rPr>
                        <a:t>Организация в границах поселения газоснабжения населения в пределах полномочий, установленных законодательством Российской Федерации.</a:t>
                      </a:r>
                    </a:p>
                    <a:p>
                      <a:pPr marL="106045" marR="104140" indent="104140" algn="just" hangingPunct="0">
                        <a:spcAft>
                          <a:spcPts val="0"/>
                        </a:spcAft>
                      </a:pPr>
                      <a:r>
                        <a:rPr lang="ru-RU" sz="1000" dirty="0">
                          <a:effectLst/>
                        </a:rPr>
                        <a:t/>
                      </a:r>
                      <a:br>
                        <a:rPr lang="ru-RU" sz="1000" dirty="0">
                          <a:effectLst/>
                        </a:rPr>
                      </a:br>
                      <a:r>
                        <a:rPr lang="ru-RU" sz="1000" dirty="0">
                          <a:effectLst/>
                        </a:rPr>
                        <a:t>Создание условий для развития газораспределительных сетей на территории МО </a:t>
                      </a:r>
                      <a:r>
                        <a:rPr lang="ru-RU" sz="1000" dirty="0" err="1">
                          <a:effectLst/>
                        </a:rPr>
                        <a:t>Мгмнское</a:t>
                      </a:r>
                      <a:r>
                        <a:rPr lang="ru-RU" sz="1000" dirty="0">
                          <a:effectLst/>
                        </a:rPr>
                        <a:t> городское поселение;</a:t>
                      </a:r>
                      <a:br>
                        <a:rPr lang="ru-RU" sz="1000" dirty="0">
                          <a:effectLst/>
                        </a:rPr>
                      </a:br>
                      <a:r>
                        <a:rPr lang="ru-RU" sz="1000" dirty="0">
                          <a:effectLst/>
                        </a:rPr>
                        <a:t>создание условий для подключения к сетям газоснабжения индивидуальных домовладений и квартир.</a:t>
                      </a:r>
                      <a:endParaRPr lang="ru-RU" sz="1000" dirty="0">
                        <a:effectLst/>
                        <a:latin typeface="Times New Roman" panose="02020603050405020304" pitchFamily="18" charset="0"/>
                        <a:ea typeface="Times New Roman" panose="02020603050405020304" pitchFamily="18" charset="0"/>
                      </a:endParaRPr>
                    </a:p>
                  </a:txBody>
                  <a:tcPr marL="2291" marR="2291" marT="0" marB="0"/>
                </a:tc>
                <a:tc gridSpan="2">
                  <a:txBody>
                    <a:bodyPr/>
                    <a:lstStyle/>
                    <a:p>
                      <a:pPr indent="450215" algn="ctr" fontAlgn="auto" hangingPunct="1">
                        <a:spcAft>
                          <a:spcPts val="0"/>
                        </a:spcAft>
                      </a:pPr>
                      <a:r>
                        <a:rPr lang="ru-RU" sz="1000" dirty="0">
                          <a:effectLst/>
                        </a:rPr>
                        <a:t> </a:t>
                      </a:r>
                    </a:p>
                    <a:p>
                      <a:pPr indent="450215" algn="ctr" fontAlgn="auto" hangingPunct="1">
                        <a:spcAft>
                          <a:spcPts val="0"/>
                        </a:spcAft>
                      </a:pPr>
                      <a:r>
                        <a:rPr lang="ru-RU" sz="1000" dirty="0">
                          <a:effectLst/>
                        </a:rPr>
                        <a:t> </a:t>
                      </a:r>
                    </a:p>
                    <a:p>
                      <a:pPr indent="450215" algn="ctr" fontAlgn="auto" hangingPunct="1">
                        <a:spcAft>
                          <a:spcPts val="0"/>
                        </a:spcAft>
                      </a:pPr>
                      <a:r>
                        <a:rPr lang="ru-RU" sz="1000" dirty="0" smtClean="0">
                          <a:effectLst/>
                        </a:rPr>
                        <a:t>1013,3</a:t>
                      </a:r>
                      <a:endParaRPr lang="ru-RU" sz="1000" dirty="0">
                        <a:effectLst/>
                        <a:latin typeface="Times New Roman" panose="02020603050405020304" pitchFamily="18" charset="0"/>
                        <a:ea typeface="Times New Roman" panose="02020603050405020304" pitchFamily="18" charset="0"/>
                      </a:endParaRPr>
                    </a:p>
                  </a:txBody>
                  <a:tcPr marL="2291" marR="2291" marT="0" marB="0"/>
                </a:tc>
                <a:tc hMerge="1">
                  <a:txBody>
                    <a:bodyPr/>
                    <a:lstStyle/>
                    <a:p>
                      <a:endParaRPr lang="ru-RU"/>
                    </a:p>
                  </a:txBody>
                  <a:tcPr/>
                </a:tc>
                <a:tc>
                  <a:txBody>
                    <a:bodyPr/>
                    <a:lstStyle/>
                    <a:p>
                      <a:pPr indent="450215" algn="ctr" hangingPunct="0">
                        <a:spcAft>
                          <a:spcPts val="0"/>
                        </a:spcAft>
                      </a:pPr>
                      <a:r>
                        <a:rPr lang="ru-RU" sz="1000" dirty="0">
                          <a:effectLst/>
                        </a:rPr>
                        <a:t> </a:t>
                      </a:r>
                    </a:p>
                    <a:p>
                      <a:pPr indent="450215" algn="ctr" hangingPunct="0">
                        <a:spcAft>
                          <a:spcPts val="0"/>
                        </a:spcAft>
                      </a:pPr>
                      <a:r>
                        <a:rPr lang="ru-RU" sz="1000" dirty="0">
                          <a:effectLst/>
                        </a:rPr>
                        <a:t> </a:t>
                      </a:r>
                    </a:p>
                    <a:p>
                      <a:pPr indent="450215" algn="ctr" hangingPunct="0">
                        <a:spcAft>
                          <a:spcPts val="0"/>
                        </a:spcAft>
                      </a:pPr>
                      <a:r>
                        <a:rPr lang="ru-RU" sz="1000" dirty="0" smtClean="0">
                          <a:effectLst/>
                        </a:rPr>
                        <a:t>0</a:t>
                      </a:r>
                      <a:endParaRPr lang="ru-RU" sz="1000" dirty="0">
                        <a:effectLst/>
                        <a:latin typeface="Times New Roman" panose="02020603050405020304" pitchFamily="18" charset="0"/>
                        <a:ea typeface="Times New Roman" panose="02020603050405020304" pitchFamily="18" charset="0"/>
                      </a:endParaRPr>
                    </a:p>
                  </a:txBody>
                  <a:tcPr marL="2291" marR="2291" marT="0" marB="0"/>
                </a:tc>
                <a:tc>
                  <a:txBody>
                    <a:bodyPr/>
                    <a:lstStyle/>
                    <a:p>
                      <a:pPr indent="450215" algn="ctr" hangingPunct="0">
                        <a:spcAft>
                          <a:spcPts val="0"/>
                        </a:spcAft>
                      </a:pPr>
                      <a:r>
                        <a:rPr lang="ru-RU" sz="1000" dirty="0">
                          <a:effectLst/>
                        </a:rPr>
                        <a:t> </a:t>
                      </a:r>
                    </a:p>
                    <a:p>
                      <a:pPr indent="450215" algn="ctr" hangingPunct="0">
                        <a:spcAft>
                          <a:spcPts val="0"/>
                        </a:spcAft>
                      </a:pPr>
                      <a:r>
                        <a:rPr lang="ru-RU" sz="1000" dirty="0">
                          <a:effectLst/>
                        </a:rPr>
                        <a:t> </a:t>
                      </a:r>
                    </a:p>
                    <a:p>
                      <a:pPr indent="450215" algn="ctr" hangingPunct="0">
                        <a:spcAft>
                          <a:spcPts val="0"/>
                        </a:spcAft>
                      </a:pPr>
                      <a:r>
                        <a:rPr lang="ru-RU" sz="1000" dirty="0" smtClean="0">
                          <a:effectLst/>
                        </a:rPr>
                        <a:t>989,7</a:t>
                      </a:r>
                      <a:endParaRPr lang="ru-RU" sz="1000" dirty="0">
                        <a:effectLst/>
                        <a:latin typeface="Times New Roman" panose="02020603050405020304" pitchFamily="18" charset="0"/>
                        <a:ea typeface="Times New Roman" panose="02020603050405020304" pitchFamily="18" charset="0"/>
                      </a:endParaRPr>
                    </a:p>
                  </a:txBody>
                  <a:tcPr marL="2291" marR="2291" marT="0" marB="0"/>
                </a:tc>
                <a:tc>
                  <a:txBody>
                    <a:bodyPr/>
                    <a:lstStyle/>
                    <a:p>
                      <a:pPr indent="450215" algn="ctr" hangingPunct="0">
                        <a:spcAft>
                          <a:spcPts val="0"/>
                        </a:spcAft>
                      </a:pPr>
                      <a:r>
                        <a:rPr lang="ru-RU" sz="1000" dirty="0">
                          <a:effectLst/>
                        </a:rPr>
                        <a:t> </a:t>
                      </a:r>
                    </a:p>
                    <a:p>
                      <a:pPr indent="450215" algn="ctr" hangingPunct="0">
                        <a:spcAft>
                          <a:spcPts val="0"/>
                        </a:spcAft>
                      </a:pPr>
                      <a:r>
                        <a:rPr lang="ru-RU" sz="1000" dirty="0">
                          <a:effectLst/>
                        </a:rPr>
                        <a:t> </a:t>
                      </a:r>
                    </a:p>
                    <a:p>
                      <a:pPr indent="450215" algn="ctr" hangingPunct="0">
                        <a:spcAft>
                          <a:spcPts val="0"/>
                        </a:spcAft>
                      </a:pPr>
                      <a:r>
                        <a:rPr lang="ru-RU" sz="1000" dirty="0" smtClean="0">
                          <a:effectLst/>
                        </a:rPr>
                        <a:t>0</a:t>
                      </a:r>
                      <a:endParaRPr lang="ru-RU" sz="1000" dirty="0">
                        <a:effectLst/>
                        <a:latin typeface="Times New Roman" panose="02020603050405020304" pitchFamily="18" charset="0"/>
                        <a:ea typeface="Times New Roman" panose="02020603050405020304" pitchFamily="18" charset="0"/>
                      </a:endParaRPr>
                    </a:p>
                  </a:txBody>
                  <a:tcPr marL="2291" marR="2291" marT="0" marB="0"/>
                </a:tc>
                <a:extLst>
                  <a:ext uri="{0D108BD9-81ED-4DB2-BD59-A6C34878D82A}">
                    <a16:rowId xmlns:a16="http://schemas.microsoft.com/office/drawing/2014/main" val="2084507918"/>
                  </a:ext>
                </a:extLst>
              </a:tr>
              <a:tr h="449611">
                <a:tc gridSpan="7">
                  <a:txBody>
                    <a:bodyPr/>
                    <a:lstStyle/>
                    <a:p>
                      <a:pPr marL="457200" lvl="1" indent="0" algn="l" hangingPunct="0">
                        <a:spcBef>
                          <a:spcPts val="1200"/>
                        </a:spcBef>
                        <a:spcAft>
                          <a:spcPts val="0"/>
                        </a:spcAft>
                        <a:buFont typeface="+mj-lt"/>
                        <a:buNone/>
                        <a:tabLst>
                          <a:tab pos="914400" algn="l"/>
                        </a:tabLst>
                      </a:pPr>
                      <a:r>
                        <a:rPr lang="ru-RU" sz="1000" dirty="0" smtClean="0">
                          <a:effectLst/>
                        </a:rPr>
                        <a:t>2.</a:t>
                      </a:r>
                      <a:r>
                        <a:rPr lang="ru-RU" sz="1000" baseline="0" dirty="0" smtClean="0">
                          <a:effectLst/>
                        </a:rPr>
                        <a:t> М</a:t>
                      </a:r>
                      <a:r>
                        <a:rPr lang="ru-RU" sz="1000" dirty="0" smtClean="0">
                          <a:effectLst/>
                        </a:rPr>
                        <a:t>униципальная </a:t>
                      </a:r>
                      <a:r>
                        <a:rPr lang="ru-RU" sz="1000" dirty="0">
                          <a:effectLst/>
                        </a:rPr>
                        <a:t>программа "Содержание и развитие автомобильных дорог общего пользования местного значения в границах населенных пунктов муниципального образования </a:t>
                      </a:r>
                      <a:r>
                        <a:rPr lang="ru-RU" sz="1000" dirty="0" err="1">
                          <a:effectLst/>
                        </a:rPr>
                        <a:t>Мгинское</a:t>
                      </a:r>
                      <a:r>
                        <a:rPr lang="ru-RU" sz="1000" dirty="0">
                          <a:effectLst/>
                        </a:rPr>
                        <a:t> городское поселение </a:t>
                      </a:r>
                    </a:p>
                    <a:p>
                      <a:pPr marL="914400" indent="450215" algn="l" hangingPunct="0">
                        <a:spcAft>
                          <a:spcPts val="0"/>
                        </a:spcAft>
                      </a:pPr>
                      <a:r>
                        <a:rPr lang="ru-RU" sz="1000" dirty="0">
                          <a:effectLst/>
                        </a:rPr>
                        <a:t>Кировского муниципального района Ленинградской области"</a:t>
                      </a:r>
                      <a:endParaRPr lang="ru-RU" sz="1000" dirty="0">
                        <a:effectLst/>
                        <a:latin typeface="Times New Roman" panose="02020603050405020304" pitchFamily="18" charset="0"/>
                        <a:ea typeface="Times New Roman" panose="02020603050405020304" pitchFamily="18" charset="0"/>
                      </a:endParaRPr>
                    </a:p>
                  </a:txBody>
                  <a:tcPr marL="2291" marR="2291"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195510271"/>
                  </a:ext>
                </a:extLst>
              </a:tr>
              <a:tr h="2718871">
                <a:tc>
                  <a:txBody>
                    <a:bodyPr/>
                    <a:lstStyle/>
                    <a:p>
                      <a:pPr indent="450215" algn="just" hangingPunct="0">
                        <a:spcAft>
                          <a:spcPts val="0"/>
                        </a:spcAft>
                      </a:pPr>
                      <a:r>
                        <a:rPr lang="ru-RU" sz="1000" dirty="0">
                          <a:effectLst/>
                        </a:rPr>
                        <a:t>2.</a:t>
                      </a:r>
                      <a:endParaRPr lang="ru-RU" sz="1000" dirty="0">
                        <a:effectLst/>
                        <a:latin typeface="Times New Roman" panose="02020603050405020304" pitchFamily="18" charset="0"/>
                        <a:ea typeface="Times New Roman" panose="02020603050405020304" pitchFamily="18" charset="0"/>
                      </a:endParaRPr>
                    </a:p>
                  </a:txBody>
                  <a:tcPr marL="2291" marR="2291" marT="0" marB="0"/>
                </a:tc>
                <a:tc gridSpan="2">
                  <a:txBody>
                    <a:bodyPr/>
                    <a:lstStyle/>
                    <a:p>
                      <a:pPr marL="106680" marR="173355" indent="89535" algn="just" hangingPunct="0">
                        <a:spcAft>
                          <a:spcPts val="0"/>
                        </a:spcAft>
                      </a:pPr>
                      <a:r>
                        <a:rPr lang="ru-RU" sz="1000" dirty="0">
                          <a:effectLst/>
                        </a:rPr>
                        <a:t/>
                      </a:r>
                      <a:br>
                        <a:rPr lang="ru-RU" sz="1000" dirty="0">
                          <a:effectLst/>
                        </a:rPr>
                      </a:br>
                      <a:r>
                        <a:rPr lang="ru-RU" sz="1000" dirty="0">
                          <a:effectLst/>
                        </a:rPr>
                        <a:t>Обеспечение качественного содержания действующей сети автомобильных дорог общего пользования местного значения в границах населенных пунктов и искусственных сооружений на них;</a:t>
                      </a:r>
                      <a:br>
                        <a:rPr lang="ru-RU" sz="1000" dirty="0">
                          <a:effectLst/>
                        </a:rPr>
                      </a:br>
                      <a:r>
                        <a:rPr lang="ru-RU" sz="1000" dirty="0">
                          <a:effectLst/>
                        </a:rPr>
                        <a:t>    своевременное выполнение работ по ремонту автомобильных дорог общего пользования местного значения в границах населенных пунктов и искусственных сооружений на них;</a:t>
                      </a:r>
                      <a:br>
                        <a:rPr lang="ru-RU" sz="1000" dirty="0">
                          <a:effectLst/>
                        </a:rPr>
                      </a:br>
                      <a:r>
                        <a:rPr lang="ru-RU" sz="1000" dirty="0">
                          <a:effectLst/>
                        </a:rPr>
                        <a:t>     обеспечение качественного ремонта дворовых территорий многоквартирных домов, проездов к дворовым территориям многоквартирных домов;</a:t>
                      </a:r>
                      <a:br>
                        <a:rPr lang="ru-RU" sz="1000" dirty="0">
                          <a:effectLst/>
                        </a:rPr>
                      </a:br>
                      <a:r>
                        <a:rPr lang="ru-RU" sz="1000" dirty="0">
                          <a:effectLst/>
                        </a:rPr>
                        <a:t>     реализация прочих мероприятий, необходимых для развития и функционирования сети автомобильных дорог общего пользования местного значения в границах населенных пунктов, в том числе нанесение дорожной разметки, обслуживание дорожных знаков, разработка дислокации дорожных знаков и их установка и т.п.</a:t>
                      </a:r>
                      <a:endParaRPr lang="ru-RU" sz="1000" dirty="0">
                        <a:effectLst/>
                        <a:latin typeface="Times New Roman" panose="02020603050405020304" pitchFamily="18" charset="0"/>
                        <a:ea typeface="Times New Roman" panose="02020603050405020304" pitchFamily="18" charset="0"/>
                      </a:endParaRPr>
                    </a:p>
                  </a:txBody>
                  <a:tcPr marL="2291" marR="2291" marT="0" marB="0"/>
                </a:tc>
                <a:tc hMerge="1">
                  <a:txBody>
                    <a:bodyPr/>
                    <a:lstStyle/>
                    <a:p>
                      <a:endParaRPr lang="ru-RU"/>
                    </a:p>
                  </a:txBody>
                  <a:tcPr/>
                </a:tc>
                <a:tc>
                  <a:txBody>
                    <a:bodyPr/>
                    <a:lstStyle/>
                    <a:p>
                      <a:pPr algn="r" fontAlgn="t"/>
                      <a:r>
                        <a:rPr lang="ru-RU" sz="1000" b="0" i="0" u="none" strike="noStrike" dirty="0">
                          <a:solidFill>
                            <a:srgbClr val="000000"/>
                          </a:solidFill>
                          <a:effectLst/>
                          <a:latin typeface="Times New Roman" panose="02020603050405020304" pitchFamily="18" charset="0"/>
                        </a:rPr>
                        <a:t>18151,7</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6819,5</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16582,9</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6746,1</a:t>
                      </a:r>
                    </a:p>
                  </a:txBody>
                  <a:tcPr marL="9525" marR="9525" marT="9525" marB="0"/>
                </a:tc>
                <a:extLst>
                  <a:ext uri="{0D108BD9-81ED-4DB2-BD59-A6C34878D82A}">
                    <a16:rowId xmlns:a16="http://schemas.microsoft.com/office/drawing/2014/main" val="2611329865"/>
                  </a:ext>
                </a:extLst>
              </a:tr>
            </a:tbl>
          </a:graphicData>
        </a:graphic>
      </p:graphicFrame>
      <p:sp>
        <p:nvSpPr>
          <p:cNvPr id="6" name="Rectangle 2"/>
          <p:cNvSpPr>
            <a:spLocks noChangeArrowheads="1"/>
          </p:cNvSpPr>
          <p:nvPr/>
        </p:nvSpPr>
        <p:spPr bwMode="auto">
          <a:xfrm>
            <a:off x="-8778576" y="1337813"/>
            <a:ext cx="33849218" cy="31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tabLst>
                <a:tab pos="9144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0" marR="0" lvl="0" indent="450850" algn="r" defTabSz="914400" rtl="0" eaLnBrk="0" fontAlgn="base" latinLnBrk="0" hangingPunct="0">
              <a:lnSpc>
                <a:spcPct val="100000"/>
              </a:lnSpc>
              <a:spcBef>
                <a:spcPct val="0"/>
              </a:spcBef>
              <a:spcAft>
                <a:spcPct val="0"/>
              </a:spcAft>
              <a:buClrTx/>
              <a:buSzTx/>
              <a:buFontTx/>
              <a:buNone/>
              <a:tabLst>
                <a:tab pos="914400" algn="l"/>
              </a:tabLst>
            </a:pPr>
            <a:r>
              <a:rPr kumimoji="0" lang="ru-RU" altLang="ru-RU" sz="1400" b="0" i="1"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a:t>
            </a:r>
            <a:r>
              <a:rPr kumimoji="0" lang="ru-RU" altLang="ru-RU" sz="14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тыс.</a:t>
            </a:r>
            <a:r>
              <a:rPr kumimoji="0" lang="ru-RU" altLang="ru-RU" sz="1400" b="0" i="1"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руб.)</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8268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622607905"/>
              </p:ext>
            </p:extLst>
          </p:nvPr>
        </p:nvGraphicFramePr>
        <p:xfrm>
          <a:off x="611562" y="332654"/>
          <a:ext cx="8136902" cy="6273104"/>
        </p:xfrm>
        <a:graphic>
          <a:graphicData uri="http://schemas.openxmlformats.org/drawingml/2006/table">
            <a:tbl>
              <a:tblPr firstRow="1" firstCol="1" bandRow="1">
                <a:tableStyleId>{5C22544A-7EE6-4342-B048-85BDC9FD1C3A}</a:tableStyleId>
              </a:tblPr>
              <a:tblGrid>
                <a:gridCol w="639875">
                  <a:extLst>
                    <a:ext uri="{9D8B030D-6E8A-4147-A177-3AD203B41FA5}">
                      <a16:colId xmlns:a16="http://schemas.microsoft.com/office/drawing/2014/main" val="1955417851"/>
                    </a:ext>
                  </a:extLst>
                </a:gridCol>
                <a:gridCol w="3261599">
                  <a:extLst>
                    <a:ext uri="{9D8B030D-6E8A-4147-A177-3AD203B41FA5}">
                      <a16:colId xmlns:a16="http://schemas.microsoft.com/office/drawing/2014/main" val="60276530"/>
                    </a:ext>
                  </a:extLst>
                </a:gridCol>
                <a:gridCol w="1118462">
                  <a:extLst>
                    <a:ext uri="{9D8B030D-6E8A-4147-A177-3AD203B41FA5}">
                      <a16:colId xmlns:a16="http://schemas.microsoft.com/office/drawing/2014/main" val="1292429534"/>
                    </a:ext>
                  </a:extLst>
                </a:gridCol>
                <a:gridCol w="1118462">
                  <a:extLst>
                    <a:ext uri="{9D8B030D-6E8A-4147-A177-3AD203B41FA5}">
                      <a16:colId xmlns:a16="http://schemas.microsoft.com/office/drawing/2014/main" val="1061351204"/>
                    </a:ext>
                  </a:extLst>
                </a:gridCol>
                <a:gridCol w="999252">
                  <a:extLst>
                    <a:ext uri="{9D8B030D-6E8A-4147-A177-3AD203B41FA5}">
                      <a16:colId xmlns:a16="http://schemas.microsoft.com/office/drawing/2014/main" val="2028216039"/>
                    </a:ext>
                  </a:extLst>
                </a:gridCol>
                <a:gridCol w="999252">
                  <a:extLst>
                    <a:ext uri="{9D8B030D-6E8A-4147-A177-3AD203B41FA5}">
                      <a16:colId xmlns:a16="http://schemas.microsoft.com/office/drawing/2014/main" val="2204303153"/>
                    </a:ext>
                  </a:extLst>
                </a:gridCol>
              </a:tblGrid>
              <a:tr h="607100">
                <a:tc gridSpan="6">
                  <a:txBody>
                    <a:bodyPr/>
                    <a:lstStyle/>
                    <a:p>
                      <a:pPr marL="457200" lvl="1" indent="0" algn="l" hangingPunct="0">
                        <a:spcAft>
                          <a:spcPts val="0"/>
                        </a:spcAft>
                        <a:buFont typeface="+mj-lt"/>
                        <a:buNone/>
                        <a:tabLst>
                          <a:tab pos="914400" algn="l"/>
                        </a:tabLst>
                      </a:pPr>
                      <a:r>
                        <a:rPr lang="ru-RU" sz="1000" dirty="0" smtClean="0">
                          <a:effectLst/>
                        </a:rPr>
                        <a:t>3.   Муниципальная </a:t>
                      </a:r>
                      <a:r>
                        <a:rPr lang="ru-RU" sz="1000" dirty="0">
                          <a:effectLst/>
                        </a:rPr>
                        <a:t>программа «Содействие участию населения в осуществлении местного самоуправления в иных формах на территории </a:t>
                      </a:r>
                      <a:r>
                        <a:rPr lang="ru-RU" sz="1000" dirty="0" err="1">
                          <a:effectLst/>
                        </a:rPr>
                        <a:t>г.п</a:t>
                      </a:r>
                      <a:r>
                        <a:rPr lang="ru-RU" sz="1000" dirty="0">
                          <a:effectLst/>
                        </a:rPr>
                        <a:t>. Мга, являющегося административным центром муниципального образования </a:t>
                      </a:r>
                      <a:r>
                        <a:rPr lang="ru-RU" sz="1000" dirty="0" err="1">
                          <a:effectLst/>
                        </a:rPr>
                        <a:t>Мгинское</a:t>
                      </a:r>
                      <a:r>
                        <a:rPr lang="ru-RU" sz="1000" dirty="0">
                          <a:effectLst/>
                        </a:rPr>
                        <a:t> городское поселение Кировского муниципального района Ленинградской области»</a:t>
                      </a:r>
                      <a:endParaRPr lang="ru-RU" sz="1000" dirty="0">
                        <a:effectLst/>
                        <a:latin typeface="Times New Roman" panose="02020603050405020304" pitchFamily="18" charset="0"/>
                        <a:ea typeface="Times New Roman" panose="02020603050405020304" pitchFamily="18" charset="0"/>
                      </a:endParaRPr>
                    </a:p>
                  </a:txBody>
                  <a:tcPr marL="2792" marR="2792"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156160373"/>
                  </a:ext>
                </a:extLst>
              </a:tr>
              <a:tr h="1058393">
                <a:tc>
                  <a:txBody>
                    <a:bodyPr/>
                    <a:lstStyle/>
                    <a:p>
                      <a:pPr indent="450215" algn="just" hangingPunct="0">
                        <a:spcAft>
                          <a:spcPts val="0"/>
                        </a:spcAft>
                      </a:pPr>
                      <a:r>
                        <a:rPr lang="ru-RU" sz="1000">
                          <a:effectLst/>
                        </a:rPr>
                        <a:t>3.</a:t>
                      </a:r>
                      <a:endParaRPr lang="ru-RU" sz="1000">
                        <a:effectLst/>
                        <a:latin typeface="Times New Roman" panose="02020603050405020304" pitchFamily="18" charset="0"/>
                        <a:ea typeface="Times New Roman" panose="02020603050405020304" pitchFamily="18" charset="0"/>
                      </a:endParaRPr>
                    </a:p>
                  </a:txBody>
                  <a:tcPr marL="2792" marR="2792" marT="0" marB="0"/>
                </a:tc>
                <a:tc>
                  <a:txBody>
                    <a:bodyPr/>
                    <a:lstStyle/>
                    <a:p>
                      <a:pPr marL="106680" marR="173355" indent="-90170" algn="just" hangingPunct="0">
                        <a:spcAft>
                          <a:spcPts val="0"/>
                        </a:spcAft>
                      </a:pPr>
                      <a:r>
                        <a:rPr lang="ru-RU" sz="1000">
                          <a:effectLst/>
                        </a:rPr>
                        <a:t/>
                      </a:r>
                      <a:br>
                        <a:rPr lang="ru-RU" sz="1000">
                          <a:effectLst/>
                        </a:rPr>
                      </a:br>
                      <a:r>
                        <a:rPr lang="ru-RU" sz="1000">
                          <a:effectLst/>
                        </a:rPr>
                        <a:t>Основными задачами программы являются:</a:t>
                      </a:r>
                      <a:br>
                        <a:rPr lang="ru-RU" sz="1000">
                          <a:effectLst/>
                        </a:rPr>
                      </a:br>
                      <a:r>
                        <a:rPr lang="ru-RU" sz="1000">
                          <a:effectLst/>
                        </a:rPr>
                        <a:t>создание благоприятных условий для проживания граждан в г.п. Мга;</a:t>
                      </a:r>
                      <a:br>
                        <a:rPr lang="ru-RU" sz="1000">
                          <a:effectLst/>
                        </a:rPr>
                      </a:br>
                      <a:r>
                        <a:rPr lang="ru-RU" sz="1000">
                          <a:effectLst/>
                        </a:rPr>
                        <a:t>активизация и вовлечение местного населения в решении вопросов местного значения;</a:t>
                      </a:r>
                      <a:br>
                        <a:rPr lang="ru-RU" sz="1000">
                          <a:effectLst/>
                        </a:rPr>
                      </a:br>
                      <a:r>
                        <a:rPr lang="ru-RU" sz="1000">
                          <a:effectLst/>
                        </a:rPr>
                        <a:t>благоустройство г.п. Мга.</a:t>
                      </a:r>
                      <a:endParaRPr lang="ru-RU" sz="1000">
                        <a:effectLst/>
                        <a:latin typeface="Times New Roman" panose="02020603050405020304" pitchFamily="18" charset="0"/>
                        <a:ea typeface="Times New Roman" panose="02020603050405020304" pitchFamily="18" charset="0"/>
                      </a:endParaRPr>
                    </a:p>
                  </a:txBody>
                  <a:tcPr marL="2792" marR="2792" marT="0" marB="0"/>
                </a:tc>
                <a:tc>
                  <a:txBody>
                    <a:bodyPr/>
                    <a:lstStyle/>
                    <a:p>
                      <a:pPr algn="r" fontAlgn="t"/>
                      <a:r>
                        <a:rPr lang="ru-RU" sz="1000" b="0" i="0" u="none" strike="noStrike" dirty="0">
                          <a:solidFill>
                            <a:srgbClr val="000000"/>
                          </a:solidFill>
                          <a:effectLst/>
                          <a:latin typeface="Times New Roman" panose="02020603050405020304" pitchFamily="18" charset="0"/>
                        </a:rPr>
                        <a:t>256,8</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2040,9</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256,8</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2040,9</a:t>
                      </a:r>
                    </a:p>
                  </a:txBody>
                  <a:tcPr marL="9525" marR="9525" marT="9525" marB="0"/>
                </a:tc>
                <a:extLst>
                  <a:ext uri="{0D108BD9-81ED-4DB2-BD59-A6C34878D82A}">
                    <a16:rowId xmlns:a16="http://schemas.microsoft.com/office/drawing/2014/main" val="799701915"/>
                  </a:ext>
                </a:extLst>
              </a:tr>
              <a:tr h="461848">
                <a:tc gridSpan="6">
                  <a:txBody>
                    <a:bodyPr/>
                    <a:lstStyle/>
                    <a:p>
                      <a:pPr marL="457200" lvl="1" indent="0" algn="l" hangingPunct="0">
                        <a:spcAft>
                          <a:spcPts val="0"/>
                        </a:spcAft>
                        <a:buFont typeface="+mj-lt"/>
                        <a:buNone/>
                        <a:tabLst>
                          <a:tab pos="914400" algn="l"/>
                        </a:tabLst>
                      </a:pPr>
                      <a:r>
                        <a:rPr lang="ru-RU" sz="1000" dirty="0" smtClean="0">
                          <a:effectLst/>
                        </a:rPr>
                        <a:t>4.   Муниципальная  </a:t>
                      </a:r>
                      <a:r>
                        <a:rPr lang="ru-RU" sz="1000" dirty="0">
                          <a:effectLst/>
                        </a:rPr>
                        <a:t>программа  "Обеспечение безопасности жизнедеятельности населения на территории муниципального образования </a:t>
                      </a:r>
                      <a:r>
                        <a:rPr lang="ru-RU" sz="1000" dirty="0" err="1">
                          <a:effectLst/>
                        </a:rPr>
                        <a:t>Мгинское</a:t>
                      </a:r>
                      <a:r>
                        <a:rPr lang="ru-RU" sz="1000" dirty="0">
                          <a:effectLst/>
                        </a:rPr>
                        <a:t> городское поселение Кировского муниципального района Ленинградской области"</a:t>
                      </a:r>
                      <a:endParaRPr lang="ru-RU" sz="1000" dirty="0">
                        <a:effectLst/>
                        <a:latin typeface="Times New Roman" panose="02020603050405020304" pitchFamily="18" charset="0"/>
                        <a:ea typeface="Times New Roman" panose="02020603050405020304" pitchFamily="18" charset="0"/>
                      </a:endParaRPr>
                    </a:p>
                  </a:txBody>
                  <a:tcPr marL="2792" marR="2792"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549059831"/>
                  </a:ext>
                </a:extLst>
              </a:tr>
              <a:tr h="1539481">
                <a:tc>
                  <a:txBody>
                    <a:bodyPr/>
                    <a:lstStyle/>
                    <a:p>
                      <a:pPr indent="450215" algn="just" hangingPunct="0">
                        <a:spcAft>
                          <a:spcPts val="0"/>
                        </a:spcAft>
                      </a:pPr>
                      <a:r>
                        <a:rPr lang="ru-RU" sz="1000">
                          <a:effectLst/>
                        </a:rPr>
                        <a:t>4.</a:t>
                      </a:r>
                      <a:endParaRPr lang="ru-RU" sz="1000">
                        <a:effectLst/>
                        <a:latin typeface="Times New Roman" panose="02020603050405020304" pitchFamily="18" charset="0"/>
                        <a:ea typeface="Times New Roman" panose="02020603050405020304" pitchFamily="18" charset="0"/>
                      </a:endParaRPr>
                    </a:p>
                  </a:txBody>
                  <a:tcPr marL="2792" marR="2792" marT="0" marB="0"/>
                </a:tc>
                <a:tc>
                  <a:txBody>
                    <a:bodyPr/>
                    <a:lstStyle/>
                    <a:p>
                      <a:pPr marL="106680" marR="173355" indent="16510" algn="just" hangingPunct="0">
                        <a:spcAft>
                          <a:spcPts val="1200"/>
                        </a:spcAft>
                      </a:pPr>
                      <a:r>
                        <a:rPr lang="ru-RU" sz="1000">
                          <a:effectLst/>
                        </a:rPr>
                        <a:t>Обеспечение мероприятий по предотвращению возникновения пожаров на территории поселения;</a:t>
                      </a:r>
                      <a:br>
                        <a:rPr lang="ru-RU" sz="1000">
                          <a:effectLst/>
                        </a:rPr>
                      </a:br>
                      <a:r>
                        <a:rPr lang="ru-RU" sz="1000">
                          <a:effectLst/>
                        </a:rPr>
                        <a:t>Осуществление мероприятий по предупреждению и ликвидации последствий чрезвычайных ситуаций на территории поселения;</a:t>
                      </a:r>
                      <a:br>
                        <a:rPr lang="ru-RU" sz="1000">
                          <a:effectLst/>
                        </a:rPr>
                      </a:br>
                      <a:r>
                        <a:rPr lang="ru-RU" sz="1000">
                          <a:effectLst/>
                        </a:rPr>
                        <a:t>Создание необходимых условий для обеспечения защиты жизни и здоровья граждан МО Мгинское городское поселение</a:t>
                      </a:r>
                      <a:endParaRPr lang="ru-RU" sz="1000">
                        <a:effectLst/>
                        <a:latin typeface="Times New Roman" panose="02020603050405020304" pitchFamily="18" charset="0"/>
                        <a:ea typeface="Times New Roman" panose="02020603050405020304" pitchFamily="18" charset="0"/>
                      </a:endParaRPr>
                    </a:p>
                  </a:txBody>
                  <a:tcPr marL="2792" marR="2792" marT="0" marB="0"/>
                </a:tc>
                <a:tc>
                  <a:txBody>
                    <a:bodyPr/>
                    <a:lstStyle/>
                    <a:p>
                      <a:pPr algn="r" fontAlgn="t"/>
                      <a:r>
                        <a:rPr lang="ru-RU" sz="1000" b="0" i="0" u="none" strike="noStrike" dirty="0">
                          <a:solidFill>
                            <a:srgbClr val="000000"/>
                          </a:solidFill>
                          <a:effectLst/>
                          <a:latin typeface="Times New Roman" panose="02020603050405020304" pitchFamily="18" charset="0"/>
                        </a:rPr>
                        <a:t>1778,2</a:t>
                      </a:r>
                    </a:p>
                  </a:txBody>
                  <a:tcPr marL="9525" marR="9525" marT="9525" marB="0"/>
                </a:tc>
                <a:tc>
                  <a:txBody>
                    <a:bodyPr/>
                    <a:lstStyle/>
                    <a:p>
                      <a:pPr algn="l" fontAlgn="t"/>
                      <a:r>
                        <a:rPr lang="ru-RU" sz="1000" b="0" i="0" u="none" strike="noStrike" dirty="0">
                          <a:solidFill>
                            <a:srgbClr val="000000"/>
                          </a:solidFill>
                          <a:effectLst/>
                          <a:latin typeface="Times New Roman" panose="02020603050405020304" pitchFamily="18" charset="0"/>
                        </a:rPr>
                        <a:t> </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1123,6</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0</a:t>
                      </a:r>
                    </a:p>
                  </a:txBody>
                  <a:tcPr marL="9525" marR="9525" marT="9525" marB="0"/>
                </a:tc>
                <a:extLst>
                  <a:ext uri="{0D108BD9-81ED-4DB2-BD59-A6C34878D82A}">
                    <a16:rowId xmlns:a16="http://schemas.microsoft.com/office/drawing/2014/main" val="3308685548"/>
                  </a:ext>
                </a:extLst>
              </a:tr>
              <a:tr h="384871">
                <a:tc gridSpan="6">
                  <a:txBody>
                    <a:bodyPr/>
                    <a:lstStyle/>
                    <a:p>
                      <a:pPr marL="457200" lvl="1" indent="0" algn="l" hangingPunct="0">
                        <a:spcBef>
                          <a:spcPts val="1200"/>
                        </a:spcBef>
                        <a:spcAft>
                          <a:spcPts val="0"/>
                        </a:spcAft>
                        <a:buFont typeface="+mj-lt"/>
                        <a:buNone/>
                        <a:tabLst>
                          <a:tab pos="914400" algn="l"/>
                        </a:tabLst>
                      </a:pPr>
                      <a:r>
                        <a:rPr lang="ru-RU" sz="1000" dirty="0" smtClean="0">
                          <a:effectLst/>
                        </a:rPr>
                        <a:t>5.  Муниципальная  </a:t>
                      </a:r>
                      <a:r>
                        <a:rPr lang="ru-RU" sz="1000" dirty="0">
                          <a:effectLst/>
                        </a:rPr>
                        <a:t>программа  «Благоустройство и содержание территории и объектов муниципального образования </a:t>
                      </a:r>
                      <a:r>
                        <a:rPr lang="ru-RU" sz="1000" dirty="0" err="1">
                          <a:effectLst/>
                        </a:rPr>
                        <a:t>Мгинское</a:t>
                      </a:r>
                      <a:r>
                        <a:rPr lang="ru-RU" sz="1000" dirty="0">
                          <a:effectLst/>
                        </a:rPr>
                        <a:t> городское поселение Кировского муниципального района Ленинградской области»</a:t>
                      </a:r>
                      <a:endParaRPr lang="ru-RU" sz="1000" dirty="0">
                        <a:effectLst/>
                        <a:latin typeface="Times New Roman" panose="02020603050405020304" pitchFamily="18" charset="0"/>
                        <a:ea typeface="Times New Roman" panose="02020603050405020304" pitchFamily="18" charset="0"/>
                      </a:endParaRPr>
                    </a:p>
                  </a:txBody>
                  <a:tcPr marL="2792" marR="2792"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366187641"/>
                  </a:ext>
                </a:extLst>
              </a:tr>
              <a:tr h="2213004">
                <a:tc>
                  <a:txBody>
                    <a:bodyPr/>
                    <a:lstStyle/>
                    <a:p>
                      <a:pPr indent="450215" algn="just"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792" marR="2792" marT="0" marB="0"/>
                </a:tc>
                <a:tc>
                  <a:txBody>
                    <a:bodyPr/>
                    <a:lstStyle/>
                    <a:p>
                      <a:pPr marL="106680" marR="173355" indent="450215" algn="just" hangingPunct="0">
                        <a:spcAft>
                          <a:spcPts val="1200"/>
                        </a:spcAft>
                      </a:pPr>
                      <a:r>
                        <a:rPr lang="ru-RU" sz="1000">
                          <a:effectLst/>
                        </a:rPr>
                        <a:t>1. Организация взаимодействия между предприятиями, организациями и учреждениями при решении вопросов благоустройства территории поселения.</a:t>
                      </a:r>
                      <a:br>
                        <a:rPr lang="ru-RU" sz="1000">
                          <a:effectLst/>
                        </a:rPr>
                      </a:br>
                      <a:r>
                        <a:rPr lang="ru-RU" sz="1000">
                          <a:effectLst/>
                        </a:rPr>
                        <a:t>2. Приведение в качественное состояние элементов благоустройства.</a:t>
                      </a:r>
                      <a:br>
                        <a:rPr lang="ru-RU" sz="1000">
                          <a:effectLst/>
                        </a:rPr>
                      </a:br>
                      <a:r>
                        <a:rPr lang="ru-RU" sz="1000">
                          <a:effectLst/>
                        </a:rPr>
                        <a:t>3. Привлечение жителей к участию в решении проблем благоустройства.</a:t>
                      </a:r>
                      <a:br>
                        <a:rPr lang="ru-RU" sz="1000">
                          <a:effectLst/>
                        </a:rPr>
                      </a:br>
                      <a:r>
                        <a:rPr lang="ru-RU" sz="1000">
                          <a:effectLst/>
                        </a:rPr>
                        <a:t>4. Оздоровление санитарной экологической обстановки в поселении.</a:t>
                      </a:r>
                      <a:br>
                        <a:rPr lang="ru-RU" sz="1000">
                          <a:effectLst/>
                        </a:rPr>
                      </a:br>
                      <a:r>
                        <a:rPr lang="ru-RU" sz="1000">
                          <a:effectLst/>
                        </a:rPr>
                        <a:t>5.Ликвидация несанкционированных свалок.</a:t>
                      </a:r>
                      <a:br>
                        <a:rPr lang="ru-RU" sz="1000">
                          <a:effectLst/>
                        </a:rPr>
                      </a:br>
                      <a:endParaRPr lang="ru-RU" sz="1000">
                        <a:effectLst/>
                        <a:latin typeface="Times New Roman" panose="02020603050405020304" pitchFamily="18" charset="0"/>
                        <a:ea typeface="Times New Roman" panose="02020603050405020304" pitchFamily="18" charset="0"/>
                      </a:endParaRPr>
                    </a:p>
                  </a:txBody>
                  <a:tcPr marL="2792" marR="2792" marT="0" marB="0"/>
                </a:tc>
                <a:tc>
                  <a:txBody>
                    <a:bodyPr/>
                    <a:lstStyle/>
                    <a:p>
                      <a:pPr algn="r" fontAlgn="t"/>
                      <a:r>
                        <a:rPr lang="ru-RU" sz="1000" b="0" i="0" u="none" strike="noStrike" dirty="0">
                          <a:solidFill>
                            <a:srgbClr val="000000"/>
                          </a:solidFill>
                          <a:effectLst/>
                          <a:latin typeface="Times New Roman" panose="02020603050405020304" pitchFamily="18" charset="0"/>
                        </a:rPr>
                        <a:t>34840,6</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2441,5</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33597,2</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2441,5</a:t>
                      </a:r>
                    </a:p>
                  </a:txBody>
                  <a:tcPr marL="9525" marR="9525" marT="9525" marB="0"/>
                </a:tc>
                <a:extLst>
                  <a:ext uri="{0D108BD9-81ED-4DB2-BD59-A6C34878D82A}">
                    <a16:rowId xmlns:a16="http://schemas.microsoft.com/office/drawing/2014/main" val="4049644747"/>
                  </a:ext>
                </a:extLst>
              </a:tr>
            </a:tbl>
          </a:graphicData>
        </a:graphic>
      </p:graphicFrame>
    </p:spTree>
    <p:extLst>
      <p:ext uri="{BB962C8B-B14F-4D97-AF65-F5344CB8AC3E}">
        <p14:creationId xmlns:p14="http://schemas.microsoft.com/office/powerpoint/2010/main" val="1471741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pPr algn="l"/>
            <a:r>
              <a:rPr lang="ru-RU" sz="1800" b="1" dirty="0">
                <a:ea typeface="Times New Roman" pitchFamily="18" charset="0"/>
                <a:cs typeface="Arial" pitchFamily="34" charset="0"/>
              </a:rPr>
              <a:t>В общую площадь земель поселения входят территории:</a:t>
            </a:r>
            <a:endParaRPr lang="ru-RU" sz="1800" dirty="0"/>
          </a:p>
        </p:txBody>
      </p:sp>
      <p:pic>
        <p:nvPicPr>
          <p:cNvPr id="4" name="Объект 3" descr="7kihLieq1vk (1)"/>
          <p:cNvPicPr>
            <a:picLocks noGrp="1"/>
          </p:cNvPicPr>
          <p:nvPr>
            <p:ph idx="1"/>
          </p:nvPr>
        </p:nvPicPr>
        <p:blipFill>
          <a:blip r:embed="rId2" cstate="print">
            <a:lum bright="20000"/>
            <a:extLst>
              <a:ext uri="{28A0092B-C50C-407E-A947-70E740481C1C}">
                <a14:useLocalDpi xmlns:a14="http://schemas.microsoft.com/office/drawing/2010/main" val="0"/>
              </a:ext>
            </a:extLst>
          </a:blip>
          <a:srcRect/>
          <a:stretch>
            <a:fillRect/>
          </a:stretch>
        </p:blipFill>
        <p:spPr bwMode="auto">
          <a:xfrm>
            <a:off x="323528" y="802370"/>
            <a:ext cx="2755669" cy="2044931"/>
          </a:xfrm>
          <a:prstGeom prst="rect">
            <a:avLst/>
          </a:prstGeom>
          <a:noFill/>
          <a:ln>
            <a:noFill/>
          </a:ln>
        </p:spPr>
      </p:pic>
      <p:sp>
        <p:nvSpPr>
          <p:cNvPr id="5" name="Прямоугольник 4"/>
          <p:cNvSpPr/>
          <p:nvPr/>
        </p:nvSpPr>
        <p:spPr>
          <a:xfrm>
            <a:off x="3275856" y="1124745"/>
            <a:ext cx="5410944" cy="923330"/>
          </a:xfrm>
          <a:prstGeom prst="rect">
            <a:avLst/>
          </a:prstGeom>
        </p:spPr>
        <p:txBody>
          <a:bodyPr wrap="square">
            <a:spAutoFit/>
          </a:bodyPr>
          <a:lstStyle/>
          <a:p>
            <a:pPr lvl="0" fontAlgn="base">
              <a:spcBef>
                <a:spcPct val="0"/>
              </a:spcBef>
              <a:spcAft>
                <a:spcPct val="0"/>
              </a:spcAft>
            </a:pPr>
            <a:r>
              <a:rPr lang="ru-RU" dirty="0">
                <a:latin typeface="Arial" pitchFamily="34" charset="0"/>
                <a:ea typeface="Times New Roman" pitchFamily="18" charset="0"/>
                <a:cs typeface="Arial" pitchFamily="34" charset="0"/>
              </a:rPr>
              <a:t>В общей площади земель поселения площадь земель населённых пунктов составляет 2,15 %  (1 616,3 Га).</a:t>
            </a:r>
            <a:r>
              <a:rPr lang="ru-RU" sz="800" dirty="0">
                <a:latin typeface="Arial" pitchFamily="34" charset="0"/>
                <a:cs typeface="Arial" pitchFamily="34" charset="0"/>
              </a:rPr>
              <a:t> </a:t>
            </a:r>
            <a:endParaRPr lang="ru-RU" sz="2400" dirty="0">
              <a:latin typeface="Arial" pitchFamily="34" charset="0"/>
              <a:cs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551262056"/>
              </p:ext>
            </p:extLst>
          </p:nvPr>
        </p:nvGraphicFramePr>
        <p:xfrm>
          <a:off x="3563887" y="2048072"/>
          <a:ext cx="4824537" cy="3685183"/>
        </p:xfrm>
        <a:graphic>
          <a:graphicData uri="http://schemas.openxmlformats.org/drawingml/2006/table">
            <a:tbl>
              <a:tblPr/>
              <a:tblGrid>
                <a:gridCol w="2514197">
                  <a:extLst>
                    <a:ext uri="{9D8B030D-6E8A-4147-A177-3AD203B41FA5}">
                      <a16:colId xmlns:a16="http://schemas.microsoft.com/office/drawing/2014/main" val="76525839"/>
                    </a:ext>
                  </a:extLst>
                </a:gridCol>
                <a:gridCol w="1343147">
                  <a:extLst>
                    <a:ext uri="{9D8B030D-6E8A-4147-A177-3AD203B41FA5}">
                      <a16:colId xmlns:a16="http://schemas.microsoft.com/office/drawing/2014/main" val="1183977456"/>
                    </a:ext>
                  </a:extLst>
                </a:gridCol>
                <a:gridCol w="967193">
                  <a:extLst>
                    <a:ext uri="{9D8B030D-6E8A-4147-A177-3AD203B41FA5}">
                      <a16:colId xmlns:a16="http://schemas.microsoft.com/office/drawing/2014/main" val="453945990"/>
                    </a:ext>
                  </a:extLst>
                </a:gridCol>
              </a:tblGrid>
              <a:tr h="1031243">
                <a:tc>
                  <a:txBody>
                    <a:bodyPr/>
                    <a:lstStyle/>
                    <a:p>
                      <a:pPr indent="450215" algn="ctr" hangingPunct="0">
                        <a:spcAft>
                          <a:spcPts val="0"/>
                        </a:spcAft>
                      </a:pPr>
                      <a:r>
                        <a:rPr lang="ru-RU" sz="800" b="1" dirty="0">
                          <a:latin typeface="Times New Roman"/>
                          <a:ea typeface="Times New Roman"/>
                        </a:rPr>
                        <a:t>Назначение земель</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b="1">
                          <a:latin typeface="Times New Roman"/>
                          <a:ea typeface="Times New Roman"/>
                        </a:rPr>
                        <a:t>Площадь, Га</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hangingPunct="0">
                        <a:spcAft>
                          <a:spcPts val="0"/>
                        </a:spcAft>
                      </a:pPr>
                      <a:endParaRPr lang="ru-RU" sz="800">
                        <a:latin typeface="Times New Roman"/>
                        <a:ea typeface="Times New Roman"/>
                      </a:endParaRPr>
                    </a:p>
                    <a:p>
                      <a:pPr indent="21590" algn="ctr" hangingPunct="0">
                        <a:spcAft>
                          <a:spcPts val="0"/>
                        </a:spcAft>
                      </a:pPr>
                      <a:r>
                        <a:rPr lang="ru-RU" sz="800" b="1">
                          <a:solidFill>
                            <a:srgbClr val="000000"/>
                          </a:solidFill>
                          <a:latin typeface="Times New Roman"/>
                          <a:ea typeface="Times New Roman"/>
                        </a:rPr>
                        <a:t>% от общей площади земель поселения</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680093"/>
                  </a:ext>
                </a:extLst>
              </a:tr>
              <a:tr h="283403">
                <a:tc>
                  <a:txBody>
                    <a:bodyPr/>
                    <a:lstStyle/>
                    <a:p>
                      <a:pPr indent="450215" algn="ctr" hangingPunct="0">
                        <a:spcAft>
                          <a:spcPts val="0"/>
                        </a:spcAft>
                      </a:pPr>
                      <a:r>
                        <a:rPr lang="ru-RU" sz="800" dirty="0">
                          <a:solidFill>
                            <a:srgbClr val="000000"/>
                          </a:solidFill>
                          <a:latin typeface="Times New Roman"/>
                          <a:ea typeface="Times New Roman"/>
                        </a:rPr>
                        <a:t>Лесного фонда</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60 286,71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80,12%</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5656745"/>
                  </a:ext>
                </a:extLst>
              </a:tr>
              <a:tr h="283403">
                <a:tc>
                  <a:txBody>
                    <a:bodyPr/>
                    <a:lstStyle/>
                    <a:p>
                      <a:pPr indent="450215" algn="ctr" hangingPunct="0">
                        <a:spcAft>
                          <a:spcPts val="0"/>
                        </a:spcAft>
                      </a:pPr>
                      <a:r>
                        <a:rPr lang="ru-RU" sz="800" dirty="0">
                          <a:solidFill>
                            <a:srgbClr val="000000"/>
                          </a:solidFill>
                          <a:latin typeface="Times New Roman"/>
                          <a:ea typeface="Times New Roman"/>
                        </a:rPr>
                        <a:t>Специального назначения и запаса</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7 181,9</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9,54%</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8484952"/>
                  </a:ext>
                </a:extLst>
              </a:tr>
              <a:tr h="283403">
                <a:tc>
                  <a:txBody>
                    <a:bodyPr/>
                    <a:lstStyle/>
                    <a:p>
                      <a:pPr indent="450215" algn="ctr" hangingPunct="0">
                        <a:spcAft>
                          <a:spcPts val="0"/>
                        </a:spcAft>
                      </a:pPr>
                      <a:r>
                        <a:rPr lang="ru-RU" sz="800" dirty="0">
                          <a:solidFill>
                            <a:srgbClr val="000000"/>
                          </a:solidFill>
                          <a:latin typeface="Times New Roman"/>
                          <a:ea typeface="Times New Roman"/>
                        </a:rPr>
                        <a:t>Сельскохозяйственного назначения </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4 852,0</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6,45%</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468854"/>
                  </a:ext>
                </a:extLst>
              </a:tr>
              <a:tr h="283403">
                <a:tc>
                  <a:txBody>
                    <a:bodyPr/>
                    <a:lstStyle/>
                    <a:p>
                      <a:pPr indent="450215" algn="ctr" hangingPunct="0">
                        <a:spcAft>
                          <a:spcPts val="0"/>
                        </a:spcAft>
                      </a:pPr>
                      <a:r>
                        <a:rPr lang="ru-RU" sz="800" dirty="0">
                          <a:solidFill>
                            <a:srgbClr val="000000"/>
                          </a:solidFill>
                          <a:latin typeface="Times New Roman"/>
                          <a:ea typeface="Times New Roman"/>
                        </a:rPr>
                        <a:t>Жилого назначения</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1 102,4</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1,46%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5979384"/>
                  </a:ext>
                </a:extLst>
              </a:tr>
              <a:tr h="386716">
                <a:tc>
                  <a:txBody>
                    <a:bodyPr/>
                    <a:lstStyle/>
                    <a:p>
                      <a:pPr indent="450215" algn="ctr" hangingPunct="0">
                        <a:spcAft>
                          <a:spcPts val="0"/>
                        </a:spcAft>
                      </a:pPr>
                      <a:r>
                        <a:rPr lang="ru-RU" sz="800" dirty="0">
                          <a:solidFill>
                            <a:srgbClr val="000000"/>
                          </a:solidFill>
                          <a:latin typeface="Times New Roman"/>
                          <a:ea typeface="Times New Roman"/>
                        </a:rPr>
                        <a:t>Инженерной и транспортной инфраструктуры</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802,8</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1,07%</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0130596"/>
                  </a:ext>
                </a:extLst>
              </a:tr>
              <a:tr h="283403">
                <a:tc>
                  <a:txBody>
                    <a:bodyPr/>
                    <a:lstStyle/>
                    <a:p>
                      <a:pPr indent="450215" algn="ctr" hangingPunct="0">
                        <a:spcAft>
                          <a:spcPts val="0"/>
                        </a:spcAft>
                      </a:pPr>
                      <a:r>
                        <a:rPr lang="ru-RU" sz="800" dirty="0">
                          <a:solidFill>
                            <a:srgbClr val="000000"/>
                          </a:solidFill>
                          <a:latin typeface="Times New Roman"/>
                          <a:ea typeface="Times New Roman"/>
                        </a:rPr>
                        <a:t>Водных объектов</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509,2</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0,68%</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5673586"/>
                  </a:ext>
                </a:extLst>
              </a:tr>
              <a:tr h="283403">
                <a:tc>
                  <a:txBody>
                    <a:bodyPr/>
                    <a:lstStyle/>
                    <a:p>
                      <a:pPr indent="450215" algn="ctr" hangingPunct="0">
                        <a:spcAft>
                          <a:spcPts val="0"/>
                        </a:spcAft>
                      </a:pPr>
                      <a:r>
                        <a:rPr lang="ru-RU" sz="800">
                          <a:solidFill>
                            <a:srgbClr val="000000"/>
                          </a:solidFill>
                          <a:latin typeface="Times New Roman"/>
                          <a:ea typeface="Times New Roman"/>
                        </a:rPr>
                        <a:t>Рекреационного назначения</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385,0 </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0,51%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9539018"/>
                  </a:ext>
                </a:extLst>
              </a:tr>
              <a:tr h="283403">
                <a:tc>
                  <a:txBody>
                    <a:bodyPr/>
                    <a:lstStyle/>
                    <a:p>
                      <a:pPr indent="450215" algn="ctr" hangingPunct="0">
                        <a:spcAft>
                          <a:spcPts val="0"/>
                        </a:spcAft>
                      </a:pPr>
                      <a:r>
                        <a:rPr lang="ru-RU" sz="800">
                          <a:solidFill>
                            <a:srgbClr val="000000"/>
                          </a:solidFill>
                          <a:latin typeface="Times New Roman"/>
                          <a:ea typeface="Times New Roman"/>
                        </a:rPr>
                        <a:t>Промышленности</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86,36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0,11%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1425579"/>
                  </a:ext>
                </a:extLst>
              </a:tr>
              <a:tr h="283403">
                <a:tc>
                  <a:txBody>
                    <a:bodyPr/>
                    <a:lstStyle/>
                    <a:p>
                      <a:pPr indent="450215" algn="ctr" hangingPunct="0">
                        <a:spcAft>
                          <a:spcPts val="0"/>
                        </a:spcAft>
                      </a:pPr>
                      <a:r>
                        <a:rPr lang="ru-RU" sz="800" dirty="0">
                          <a:solidFill>
                            <a:srgbClr val="000000"/>
                          </a:solidFill>
                          <a:latin typeface="Times New Roman"/>
                          <a:ea typeface="Times New Roman"/>
                        </a:rPr>
                        <a:t>Общественно-делового назначения</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42,71</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0,06%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7994110"/>
                  </a:ext>
                </a:extLst>
              </a:tr>
            </a:tbl>
          </a:graphicData>
        </a:graphic>
      </p:graphicFrame>
      <p:graphicFrame>
        <p:nvGraphicFramePr>
          <p:cNvPr id="7" name="Диаграмма 6"/>
          <p:cNvGraphicFramePr/>
          <p:nvPr>
            <p:extLst>
              <p:ext uri="{D42A27DB-BD31-4B8C-83A1-F6EECF244321}">
                <p14:modId xmlns:p14="http://schemas.microsoft.com/office/powerpoint/2010/main" val="3603650509"/>
              </p:ext>
            </p:extLst>
          </p:nvPr>
        </p:nvGraphicFramePr>
        <p:xfrm>
          <a:off x="611560" y="3284984"/>
          <a:ext cx="2467637" cy="19442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38102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904204279"/>
              </p:ext>
            </p:extLst>
          </p:nvPr>
        </p:nvGraphicFramePr>
        <p:xfrm>
          <a:off x="323528" y="188641"/>
          <a:ext cx="8640960" cy="6551066"/>
        </p:xfrm>
        <a:graphic>
          <a:graphicData uri="http://schemas.openxmlformats.org/drawingml/2006/table">
            <a:tbl>
              <a:tblPr firstRow="1" firstCol="1" bandRow="1">
                <a:tableStyleId>{5C22544A-7EE6-4342-B048-85BDC9FD1C3A}</a:tableStyleId>
              </a:tblPr>
              <a:tblGrid>
                <a:gridCol w="3461780">
                  <a:extLst>
                    <a:ext uri="{9D8B030D-6E8A-4147-A177-3AD203B41FA5}">
                      <a16:colId xmlns:a16="http://schemas.microsoft.com/office/drawing/2014/main" val="577609346"/>
                    </a:ext>
                  </a:extLst>
                </a:gridCol>
                <a:gridCol w="1187110">
                  <a:extLst>
                    <a:ext uri="{9D8B030D-6E8A-4147-A177-3AD203B41FA5}">
                      <a16:colId xmlns:a16="http://schemas.microsoft.com/office/drawing/2014/main" val="2752437577"/>
                    </a:ext>
                  </a:extLst>
                </a:gridCol>
                <a:gridCol w="1187110">
                  <a:extLst>
                    <a:ext uri="{9D8B030D-6E8A-4147-A177-3AD203B41FA5}">
                      <a16:colId xmlns:a16="http://schemas.microsoft.com/office/drawing/2014/main" val="3018532549"/>
                    </a:ext>
                  </a:extLst>
                </a:gridCol>
                <a:gridCol w="1060581">
                  <a:extLst>
                    <a:ext uri="{9D8B030D-6E8A-4147-A177-3AD203B41FA5}">
                      <a16:colId xmlns:a16="http://schemas.microsoft.com/office/drawing/2014/main" val="1527250479"/>
                    </a:ext>
                  </a:extLst>
                </a:gridCol>
                <a:gridCol w="1060581">
                  <a:extLst>
                    <a:ext uri="{9D8B030D-6E8A-4147-A177-3AD203B41FA5}">
                      <a16:colId xmlns:a16="http://schemas.microsoft.com/office/drawing/2014/main" val="3265531469"/>
                    </a:ext>
                  </a:extLst>
                </a:gridCol>
                <a:gridCol w="683798">
                  <a:extLst>
                    <a:ext uri="{9D8B030D-6E8A-4147-A177-3AD203B41FA5}">
                      <a16:colId xmlns:a16="http://schemas.microsoft.com/office/drawing/2014/main" val="1043208146"/>
                    </a:ext>
                  </a:extLst>
                </a:gridCol>
              </a:tblGrid>
              <a:tr h="315567">
                <a:tc gridSpan="6">
                  <a:txBody>
                    <a:bodyPr/>
                    <a:lstStyle/>
                    <a:p>
                      <a:pPr marL="0" lvl="0" indent="0" algn="l" hangingPunct="0">
                        <a:spcBef>
                          <a:spcPts val="1200"/>
                        </a:spcBef>
                        <a:spcAft>
                          <a:spcPts val="0"/>
                        </a:spcAft>
                        <a:buFont typeface="+mj-lt"/>
                        <a:buNone/>
                        <a:tabLst>
                          <a:tab pos="457200" algn="l"/>
                        </a:tabLst>
                      </a:pPr>
                      <a:r>
                        <a:rPr lang="ru-RU" sz="1000" dirty="0" smtClean="0">
                          <a:effectLst/>
                        </a:rPr>
                        <a:t>6. Муниципальная  </a:t>
                      </a:r>
                      <a:r>
                        <a:rPr lang="ru-RU" sz="1000" dirty="0">
                          <a:effectLst/>
                        </a:rPr>
                        <a:t>программа  «Жилищно-коммунальное хозяйство и техническое обеспечение на территории муниципального образования </a:t>
                      </a:r>
                      <a:r>
                        <a:rPr lang="ru-RU" sz="1000" dirty="0" err="1">
                          <a:effectLst/>
                        </a:rPr>
                        <a:t>Мгинское</a:t>
                      </a:r>
                      <a:r>
                        <a:rPr lang="ru-RU" sz="1000" dirty="0">
                          <a:effectLst/>
                        </a:rPr>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2464" marR="2464"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842605934"/>
                  </a:ext>
                </a:extLst>
              </a:tr>
              <a:tr h="1475289">
                <a:tc>
                  <a:txBody>
                    <a:bodyPr/>
                    <a:lstStyle/>
                    <a:p>
                      <a:pPr marL="106680" marR="173355" indent="16510" algn="just" hangingPunct="0">
                        <a:spcAft>
                          <a:spcPts val="1200"/>
                        </a:spcAft>
                      </a:pPr>
                      <a:r>
                        <a:rPr lang="ru-RU" sz="1000" dirty="0">
                          <a:effectLst/>
                        </a:rPr>
                        <a:t> </a:t>
                      </a:r>
                    </a:p>
                    <a:p>
                      <a:pPr marL="106680" marR="173355" indent="16510" algn="just" hangingPunct="0">
                        <a:spcAft>
                          <a:spcPts val="1200"/>
                        </a:spcAft>
                      </a:pPr>
                      <a:r>
                        <a:rPr lang="ru-RU" sz="1000" dirty="0">
                          <a:effectLst/>
                        </a:rPr>
                        <a:t>Создание условий для сохранения и развития кадрового потенциала учреждения.</a:t>
                      </a:r>
                      <a:br>
                        <a:rPr lang="ru-RU" sz="1000" dirty="0">
                          <a:effectLst/>
                        </a:rPr>
                      </a:br>
                      <a:r>
                        <a:rPr lang="ru-RU" sz="1000" dirty="0">
                          <a:effectLst/>
                        </a:rPr>
                        <a:t>Формирование системы стимулирования, поощрения и социальной поддержки работников учреждения.</a:t>
                      </a:r>
                      <a:br>
                        <a:rPr lang="ru-RU" sz="1000" dirty="0">
                          <a:effectLst/>
                        </a:rPr>
                      </a:br>
                      <a:r>
                        <a:rPr lang="ru-RU" sz="1000" dirty="0">
                          <a:effectLst/>
                        </a:rPr>
                        <a:t>Модернизация и укрепление материально-технической базы учреждения.</a:t>
                      </a:r>
                      <a:br>
                        <a:rPr lang="ru-RU" sz="1000" dirty="0">
                          <a:effectLst/>
                        </a:rPr>
                      </a:br>
                      <a:r>
                        <a:rPr lang="ru-RU" sz="1000" dirty="0">
                          <a:effectLst/>
                        </a:rPr>
                        <a:t>свалок.</a:t>
                      </a:r>
                      <a:br>
                        <a:rPr lang="ru-RU" sz="1000" dirty="0">
                          <a:effectLst/>
                        </a:rPr>
                      </a:br>
                      <a:endParaRPr lang="ru-RU" sz="1000" dirty="0">
                        <a:effectLst/>
                        <a:latin typeface="Times New Roman" panose="02020603050405020304" pitchFamily="18" charset="0"/>
                        <a:ea typeface="Times New Roman" panose="02020603050405020304" pitchFamily="18" charset="0"/>
                      </a:endParaRPr>
                    </a:p>
                  </a:txBody>
                  <a:tcPr marL="2464" marR="2464" marT="0" marB="0"/>
                </a:tc>
                <a:tc>
                  <a:txBody>
                    <a:bodyPr/>
                    <a:lstStyle/>
                    <a:p>
                      <a:pPr algn="r" fontAlgn="t"/>
                      <a:r>
                        <a:rPr lang="ru-RU" sz="1000" b="0" i="0" u="none" strike="noStrike" dirty="0">
                          <a:solidFill>
                            <a:srgbClr val="000000"/>
                          </a:solidFill>
                          <a:effectLst/>
                          <a:latin typeface="Times New Roman" panose="02020603050405020304" pitchFamily="18" charset="0"/>
                        </a:rPr>
                        <a:t>18514,6</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0</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17693,7</a:t>
                      </a:r>
                    </a:p>
                  </a:txBody>
                  <a:tcPr marL="9525" marR="9525" marT="9525" marB="0"/>
                </a:tc>
                <a:tc>
                  <a:txBody>
                    <a:bodyPr/>
                    <a:lstStyle/>
                    <a:p>
                      <a:pPr algn="r" fontAlgn="t"/>
                      <a:r>
                        <a:rPr lang="ru-RU" sz="1400" b="0" i="0" u="none" strike="noStrike" dirty="0">
                          <a:solidFill>
                            <a:srgbClr val="000000"/>
                          </a:solidFill>
                          <a:effectLst/>
                          <a:latin typeface="Times New Roman" panose="02020603050405020304" pitchFamily="18" charset="0"/>
                        </a:rPr>
                        <a:t>0</a:t>
                      </a:r>
                    </a:p>
                  </a:txBody>
                  <a:tcPr marL="9525" marR="9525" marT="9525" marB="0"/>
                </a:tc>
                <a:tc>
                  <a:txBody>
                    <a:bodyPr/>
                    <a:lstStyle/>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826690513"/>
                  </a:ext>
                </a:extLst>
              </a:tr>
              <a:tr h="302648">
                <a:tc gridSpan="6">
                  <a:txBody>
                    <a:bodyPr/>
                    <a:lstStyle/>
                    <a:p>
                      <a:pPr marL="0" lvl="0" indent="0" algn="l" hangingPunct="0">
                        <a:spcBef>
                          <a:spcPts val="1200"/>
                        </a:spcBef>
                        <a:spcAft>
                          <a:spcPts val="0"/>
                        </a:spcAft>
                        <a:buFont typeface="+mj-lt"/>
                        <a:buNone/>
                        <a:tabLst>
                          <a:tab pos="457200" algn="l"/>
                        </a:tabLst>
                      </a:pPr>
                      <a:r>
                        <a:rPr lang="ru-RU" sz="1000" dirty="0" smtClean="0">
                          <a:effectLst/>
                        </a:rPr>
                        <a:t>7. Муниципальная  </a:t>
                      </a:r>
                      <a:r>
                        <a:rPr lang="ru-RU" sz="1000" dirty="0">
                          <a:effectLst/>
                        </a:rPr>
                        <a:t>программа  «Развитие субъектов малого и среднего предпринимательства муниципального образования </a:t>
                      </a:r>
                      <a:r>
                        <a:rPr lang="ru-RU" sz="1000" dirty="0" err="1">
                          <a:effectLst/>
                        </a:rPr>
                        <a:t>Мгинское</a:t>
                      </a:r>
                      <a:r>
                        <a:rPr lang="ru-RU" sz="1000" dirty="0">
                          <a:effectLst/>
                        </a:rPr>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2464" marR="2464"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107145393"/>
                  </a:ext>
                </a:extLst>
              </a:tr>
              <a:tr h="1598413">
                <a:tc>
                  <a:txBody>
                    <a:bodyPr/>
                    <a:lstStyle/>
                    <a:p>
                      <a:pPr marL="106680" marR="173355" indent="16510" algn="just" hangingPunct="0">
                        <a:spcAft>
                          <a:spcPts val="0"/>
                        </a:spcAft>
                      </a:pPr>
                      <a:r>
                        <a:rPr lang="ru-RU" sz="1000">
                          <a:effectLst/>
                        </a:rPr>
                        <a:t>Развитие механизмов, направленных на содействие в устранении административных барьеров и препятствий, сдерживающих развитие малого и среднего предпринимательства;</a:t>
                      </a:r>
                      <a:br>
                        <a:rPr lang="ru-RU" sz="1000">
                          <a:effectLst/>
                        </a:rPr>
                      </a:br>
                      <a:r>
                        <a:rPr lang="ru-RU" sz="1000">
                          <a:effectLst/>
                        </a:rPr>
                        <a:t>Финансовая и имущественная поддержка малого и среднего предпринимательства;</a:t>
                      </a:r>
                      <a:br>
                        <a:rPr lang="ru-RU" sz="1000">
                          <a:effectLst/>
                        </a:rPr>
                      </a:br>
                      <a:r>
                        <a:rPr lang="ru-RU" sz="1000">
                          <a:effectLst/>
                        </a:rPr>
                        <a:t>Информационная поддержка субъектов малого предпринимательства;</a:t>
                      </a:r>
                      <a:br>
                        <a:rPr lang="ru-RU" sz="1000">
                          <a:effectLst/>
                        </a:rPr>
                      </a:br>
                      <a:r>
                        <a:rPr lang="ru-RU" sz="1000">
                          <a:effectLst/>
                        </a:rPr>
                        <a:t>Консультативная поддержка малого и среднего предпринимательства.</a:t>
                      </a:r>
                      <a:endParaRPr lang="ru-RU" sz="1000">
                        <a:effectLst/>
                        <a:latin typeface="Times New Roman" panose="02020603050405020304" pitchFamily="18" charset="0"/>
                        <a:ea typeface="Times New Roman" panose="02020603050405020304" pitchFamily="18" charset="0"/>
                      </a:endParaRPr>
                    </a:p>
                  </a:txBody>
                  <a:tcPr marL="2464" marR="2464" marT="0" marB="0"/>
                </a:tc>
                <a:tc>
                  <a:txBody>
                    <a:bodyPr/>
                    <a:lstStyle/>
                    <a:p>
                      <a:pPr indent="450215" algn="ctr" hangingPunct="0">
                        <a:spcAft>
                          <a:spcPts val="0"/>
                        </a:spcAft>
                      </a:pPr>
                      <a:r>
                        <a:rPr lang="ru-RU" sz="1000" dirty="0">
                          <a:effectLst/>
                        </a:rPr>
                        <a:t>100</a:t>
                      </a:r>
                      <a:endParaRPr lang="ru-RU" sz="1000" dirty="0">
                        <a:effectLst/>
                        <a:latin typeface="Times New Roman" panose="02020603050405020304" pitchFamily="18" charset="0"/>
                        <a:ea typeface="Times New Roman" panose="02020603050405020304" pitchFamily="18" charset="0"/>
                      </a:endParaRPr>
                    </a:p>
                  </a:txBody>
                  <a:tcPr marL="2464" marR="2464" marT="0" marB="0" anchor="ctr"/>
                </a:tc>
                <a:tc>
                  <a:txBody>
                    <a:bodyPr/>
                    <a:lstStyle/>
                    <a:p>
                      <a:endParaRPr lang="ru-RU" sz="1000" dirty="0">
                        <a:effectLst/>
                        <a:latin typeface="Times New Roman" panose="02020603050405020304" pitchFamily="18" charset="0"/>
                      </a:endParaRPr>
                    </a:p>
                  </a:txBody>
                  <a:tcPr marL="2464" marR="2464" marT="0" marB="0" anchor="ctr"/>
                </a:tc>
                <a:tc>
                  <a:txBody>
                    <a:bodyPr/>
                    <a:lstStyle/>
                    <a:p>
                      <a:pPr indent="450215" algn="ctr" hangingPunct="0">
                        <a:spcAft>
                          <a:spcPts val="0"/>
                        </a:spcAft>
                      </a:pPr>
                      <a:r>
                        <a:rPr lang="ru-RU" sz="1000" dirty="0">
                          <a:effectLst/>
                        </a:rPr>
                        <a:t>100</a:t>
                      </a:r>
                      <a:endParaRPr lang="ru-RU" sz="1000" dirty="0">
                        <a:effectLst/>
                        <a:latin typeface="Times New Roman" panose="02020603050405020304" pitchFamily="18" charset="0"/>
                        <a:ea typeface="Times New Roman" panose="02020603050405020304" pitchFamily="18" charset="0"/>
                      </a:endParaRPr>
                    </a:p>
                  </a:txBody>
                  <a:tcPr marL="2464" marR="2464" marT="0" marB="0" anchor="ctr"/>
                </a:tc>
                <a:tc>
                  <a:txBody>
                    <a:bodyPr/>
                    <a:lstStyle/>
                    <a:p>
                      <a:endParaRPr lang="ru-RU" sz="1000" dirty="0">
                        <a:effectLst/>
                        <a:latin typeface="Times New Roman" panose="02020603050405020304" pitchFamily="18" charset="0"/>
                      </a:endParaRPr>
                    </a:p>
                  </a:txBody>
                  <a:tcPr marL="2464" marR="2464" marT="0" marB="0" anchor="ctr"/>
                </a:tc>
                <a:tc>
                  <a:txBody>
                    <a:bodyPr/>
                    <a:lstStyle/>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542000202"/>
                  </a:ext>
                </a:extLst>
              </a:tr>
              <a:tr h="590116">
                <a:tc gridSpan="6">
                  <a:txBody>
                    <a:bodyPr/>
                    <a:lstStyle/>
                    <a:p>
                      <a:pPr marL="0" lvl="0" indent="0" algn="l" hangingPunct="0">
                        <a:spcBef>
                          <a:spcPts val="1200"/>
                        </a:spcBef>
                        <a:spcAft>
                          <a:spcPts val="0"/>
                        </a:spcAft>
                        <a:buFont typeface="+mj-lt"/>
                        <a:buNone/>
                        <a:tabLst>
                          <a:tab pos="457200" algn="l"/>
                        </a:tabLst>
                      </a:pPr>
                      <a:r>
                        <a:rPr lang="ru-RU" sz="1000" dirty="0" smtClean="0">
                          <a:effectLst/>
                        </a:rPr>
                        <a:t>8. Муниципальная  </a:t>
                      </a:r>
                      <a:r>
                        <a:rPr lang="ru-RU" sz="1000" dirty="0">
                          <a:effectLst/>
                        </a:rPr>
                        <a:t>программа  «Переселение граждан из аварийного жилищного фонда на территории муниципального образования </a:t>
                      </a:r>
                      <a:r>
                        <a:rPr lang="ru-RU" sz="1000" dirty="0" err="1">
                          <a:effectLst/>
                        </a:rPr>
                        <a:t>Мгинское</a:t>
                      </a:r>
                      <a:r>
                        <a:rPr lang="ru-RU" sz="1000" dirty="0">
                          <a:effectLst/>
                        </a:rPr>
                        <a:t> городское поселение Кировского муниципального района Ленинградской области»</a:t>
                      </a:r>
                    </a:p>
                    <a:p>
                      <a:pPr marL="457200" indent="450215" algn="l" hangingPunct="0">
                        <a:spcAft>
                          <a:spcPts val="0"/>
                        </a:spcAft>
                      </a:pPr>
                      <a:r>
                        <a:rPr lang="ru-RU" sz="1000" dirty="0">
                          <a:effectLst/>
                        </a:rPr>
                        <a:t> </a:t>
                      </a:r>
                    </a:p>
                    <a:p>
                      <a:pPr marL="480060" indent="-180340" algn="l" hangingPunct="0">
                        <a:spcAft>
                          <a:spcPts val="0"/>
                        </a:spcAft>
                      </a:pPr>
                      <a:r>
                        <a:rPr lang="ru-RU" sz="1000" dirty="0">
                          <a:effectLst/>
                        </a:rPr>
                        <a:t>                  Финансирование  программы  предусмотрено в 2024 году</a:t>
                      </a:r>
                      <a:endParaRPr lang="ru-RU" sz="1000" dirty="0">
                        <a:effectLst/>
                        <a:latin typeface="Times New Roman" panose="02020603050405020304" pitchFamily="18" charset="0"/>
                        <a:ea typeface="Times New Roman" panose="02020603050405020304" pitchFamily="18" charset="0"/>
                      </a:endParaRPr>
                    </a:p>
                  </a:txBody>
                  <a:tcPr marL="2464" marR="2464"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875782811"/>
                  </a:ext>
                </a:extLst>
              </a:tr>
              <a:tr h="2198686">
                <a:tc>
                  <a:txBody>
                    <a:bodyPr/>
                    <a:lstStyle/>
                    <a:p>
                      <a:pPr marL="106680" marR="173355" indent="16510" algn="just" hangingPunct="0">
                        <a:spcAft>
                          <a:spcPts val="0"/>
                        </a:spcAft>
                      </a:pPr>
                      <a:r>
                        <a:rPr lang="ru-RU" sz="1000">
                          <a:effectLst/>
                        </a:rPr>
                        <a:t>1. Сокращение непригодного для проживания жилищного фонда; </a:t>
                      </a:r>
                      <a:br>
                        <a:rPr lang="ru-RU" sz="1000">
                          <a:effectLst/>
                        </a:rPr>
                      </a:br>
                      <a:r>
                        <a:rPr lang="ru-RU" sz="1000">
                          <a:effectLst/>
                        </a:rPr>
                        <a:t>2. Поэтапная ликвидация аварийного жилищного фонда признанного в период с 1 января 2012 года до 1 января 2017 года в установленном порядке аварийным и подлежащим сносу или реконструкции в связи с физическим износом в процессе  эксплуатации;</a:t>
                      </a:r>
                      <a:br>
                        <a:rPr lang="ru-RU" sz="1000">
                          <a:effectLst/>
                        </a:rPr>
                      </a:br>
                      <a:r>
                        <a:rPr lang="ru-RU" sz="1000">
                          <a:effectLst/>
                        </a:rPr>
                        <a:t>3.Переселение граждан из аварийного жилищного фонда путем приобретения (строительства) жилых помещений;</a:t>
                      </a:r>
                      <a:br>
                        <a:rPr lang="ru-RU" sz="1000">
                          <a:effectLst/>
                        </a:rPr>
                      </a:br>
                      <a:r>
                        <a:rPr lang="ru-RU" sz="1000">
                          <a:effectLst/>
                        </a:rPr>
                        <a:t>4. Снос аварийного жилищного фонда.</a:t>
                      </a:r>
                      <a:endParaRPr lang="ru-RU" sz="1000">
                        <a:effectLst/>
                        <a:latin typeface="Times New Roman" panose="02020603050405020304" pitchFamily="18" charset="0"/>
                        <a:ea typeface="Times New Roman" panose="02020603050405020304" pitchFamily="18" charset="0"/>
                      </a:endParaRPr>
                    </a:p>
                  </a:txBody>
                  <a:tcPr marL="2464" marR="2464" marT="0" marB="0"/>
                </a:tc>
                <a:tc>
                  <a:txBody>
                    <a:bodyPr/>
                    <a:lstStyle/>
                    <a:p>
                      <a:pPr algn="r" fontAlgn="t"/>
                      <a:r>
                        <a:rPr lang="ru-RU" sz="1000" b="0" i="0" u="none" strike="noStrike" dirty="0">
                          <a:solidFill>
                            <a:srgbClr val="000000"/>
                          </a:solidFill>
                          <a:effectLst/>
                          <a:latin typeface="Times New Roman" panose="02020603050405020304" pitchFamily="18" charset="0"/>
                        </a:rPr>
                        <a:t>339,1</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34220,4</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271,1</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30380,1</a:t>
                      </a:r>
                    </a:p>
                  </a:txBody>
                  <a:tcPr marL="9525" marR="9525" marT="9525" marB="0"/>
                </a:tc>
                <a:tc>
                  <a:txBody>
                    <a:bodyPr/>
                    <a:lstStyle/>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p>
                      <a:pPr indent="450215" algn="just" hangingPunct="0">
                        <a:spcAft>
                          <a:spcPts val="0"/>
                        </a:spcAft>
                      </a:pPr>
                      <a:r>
                        <a:rPr lang="ru-RU" sz="1000" dirty="0">
                          <a:effectLst/>
                        </a:rPr>
                        <a:t> </a:t>
                      </a:r>
                      <a:endParaRPr lang="ru-RU" sz="1000" dirty="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247068239"/>
                  </a:ext>
                </a:extLst>
              </a:tr>
            </a:tbl>
          </a:graphicData>
        </a:graphic>
      </p:graphicFrame>
    </p:spTree>
    <p:extLst>
      <p:ext uri="{BB962C8B-B14F-4D97-AF65-F5344CB8AC3E}">
        <p14:creationId xmlns:p14="http://schemas.microsoft.com/office/powerpoint/2010/main" val="22236024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875613000"/>
              </p:ext>
            </p:extLst>
          </p:nvPr>
        </p:nvGraphicFramePr>
        <p:xfrm>
          <a:off x="539554" y="188641"/>
          <a:ext cx="8208913" cy="5777081"/>
        </p:xfrm>
        <a:graphic>
          <a:graphicData uri="http://schemas.openxmlformats.org/drawingml/2006/table">
            <a:tbl>
              <a:tblPr firstRow="1" firstCol="1" bandRow="1">
                <a:tableStyleId>{5C22544A-7EE6-4342-B048-85BDC9FD1C3A}</a:tableStyleId>
              </a:tblPr>
              <a:tblGrid>
                <a:gridCol w="851060">
                  <a:extLst>
                    <a:ext uri="{9D8B030D-6E8A-4147-A177-3AD203B41FA5}">
                      <a16:colId xmlns:a16="http://schemas.microsoft.com/office/drawing/2014/main" val="521542908"/>
                    </a:ext>
                  </a:extLst>
                </a:gridCol>
                <a:gridCol w="4338070">
                  <a:extLst>
                    <a:ext uri="{9D8B030D-6E8A-4147-A177-3AD203B41FA5}">
                      <a16:colId xmlns:a16="http://schemas.microsoft.com/office/drawing/2014/main" val="1683159665"/>
                    </a:ext>
                  </a:extLst>
                </a:gridCol>
                <a:gridCol w="787532">
                  <a:extLst>
                    <a:ext uri="{9D8B030D-6E8A-4147-A177-3AD203B41FA5}">
                      <a16:colId xmlns:a16="http://schemas.microsoft.com/office/drawing/2014/main" val="1962715664"/>
                    </a:ext>
                  </a:extLst>
                </a:gridCol>
                <a:gridCol w="861532">
                  <a:extLst>
                    <a:ext uri="{9D8B030D-6E8A-4147-A177-3AD203B41FA5}">
                      <a16:colId xmlns:a16="http://schemas.microsoft.com/office/drawing/2014/main" val="543982296"/>
                    </a:ext>
                  </a:extLst>
                </a:gridCol>
                <a:gridCol w="722644">
                  <a:extLst>
                    <a:ext uri="{9D8B030D-6E8A-4147-A177-3AD203B41FA5}">
                      <a16:colId xmlns:a16="http://schemas.microsoft.com/office/drawing/2014/main" val="1024514903"/>
                    </a:ext>
                  </a:extLst>
                </a:gridCol>
                <a:gridCol w="648075">
                  <a:extLst>
                    <a:ext uri="{9D8B030D-6E8A-4147-A177-3AD203B41FA5}">
                      <a16:colId xmlns:a16="http://schemas.microsoft.com/office/drawing/2014/main" val="404937093"/>
                    </a:ext>
                  </a:extLst>
                </a:gridCol>
              </a:tblGrid>
              <a:tr h="426832">
                <a:tc gridSpan="6">
                  <a:txBody>
                    <a:bodyPr/>
                    <a:lstStyle/>
                    <a:p>
                      <a:pPr marL="659765" indent="-269875" algn="l" hangingPunct="0">
                        <a:spcAft>
                          <a:spcPts val="0"/>
                        </a:spcAft>
                      </a:pPr>
                      <a:r>
                        <a:rPr lang="ru-RU" sz="1000" dirty="0">
                          <a:effectLst/>
                        </a:rPr>
                        <a:t> </a:t>
                      </a:r>
                    </a:p>
                    <a:p>
                      <a:pPr marL="0" lvl="0" indent="0" algn="l" hangingPunct="0">
                        <a:spcAft>
                          <a:spcPts val="0"/>
                        </a:spcAft>
                        <a:buFont typeface="+mj-lt"/>
                        <a:buNone/>
                        <a:tabLst>
                          <a:tab pos="457200" algn="l"/>
                        </a:tabLst>
                      </a:pPr>
                      <a:r>
                        <a:rPr lang="ru-RU" sz="1000" dirty="0" smtClean="0">
                          <a:effectLst/>
                        </a:rPr>
                        <a:t>9.  Муниципальная  </a:t>
                      </a:r>
                      <a:r>
                        <a:rPr lang="ru-RU" sz="1000" dirty="0">
                          <a:effectLst/>
                        </a:rPr>
                        <a:t>программа  «Развитие объектов коммунальной инфраструктуры в муниципальном образовании </a:t>
                      </a:r>
                      <a:r>
                        <a:rPr lang="ru-RU" sz="1000" dirty="0" err="1">
                          <a:effectLst/>
                        </a:rPr>
                        <a:t>Мгинское</a:t>
                      </a:r>
                      <a:r>
                        <a:rPr lang="ru-RU" sz="1000" dirty="0">
                          <a:effectLst/>
                        </a:rPr>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3081" marR="3081"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200963263"/>
                  </a:ext>
                </a:extLst>
              </a:tr>
              <a:tr h="1067079">
                <a:tc>
                  <a:txBody>
                    <a:bodyPr/>
                    <a:lstStyle/>
                    <a:p>
                      <a:pPr indent="450215" algn="just" hangingPunct="0">
                        <a:spcAft>
                          <a:spcPts val="0"/>
                        </a:spcAft>
                      </a:pPr>
                      <a:r>
                        <a:rPr lang="ru-RU" sz="600">
                          <a:effectLst/>
                        </a:rPr>
                        <a:t>1</a:t>
                      </a:r>
                      <a:endParaRPr lang="ru-RU" sz="600">
                        <a:effectLst/>
                        <a:latin typeface="Times New Roman" panose="02020603050405020304" pitchFamily="18" charset="0"/>
                        <a:ea typeface="Times New Roman" panose="02020603050405020304" pitchFamily="18" charset="0"/>
                      </a:endParaRPr>
                    </a:p>
                  </a:txBody>
                  <a:tcPr marL="3081" marR="3081" marT="0" marB="0"/>
                </a:tc>
                <a:tc>
                  <a:txBody>
                    <a:bodyPr/>
                    <a:lstStyle/>
                    <a:p>
                      <a:pPr marL="106680" marR="173355" indent="16510" algn="just" hangingPunct="0">
                        <a:spcAft>
                          <a:spcPts val="0"/>
                        </a:spcAft>
                      </a:pPr>
                      <a:r>
                        <a:rPr lang="ru-RU" sz="1000">
                          <a:effectLst/>
                        </a:rPr>
                        <a:t>Реализация мероприятий по повышению надежности и энергетической эффективности инженерных систем. </a:t>
                      </a:r>
                      <a:br>
                        <a:rPr lang="ru-RU" sz="1000">
                          <a:effectLst/>
                        </a:rPr>
                      </a:br>
                      <a:r>
                        <a:rPr lang="ru-RU" sz="1000">
                          <a:effectLst/>
                        </a:rPr>
                        <a:t>Повышение качества предоставления коммунальных услуг.</a:t>
                      </a:r>
                      <a:br>
                        <a:rPr lang="ru-RU" sz="1000">
                          <a:effectLst/>
                        </a:rPr>
                      </a:br>
                      <a:r>
                        <a:rPr lang="ru-RU" sz="1000">
                          <a:effectLst/>
                        </a:rPr>
                        <a:t>Снижение аварийности инженерных сетей.</a:t>
                      </a:r>
                      <a:br>
                        <a:rPr lang="ru-RU" sz="1000">
                          <a:effectLst/>
                        </a:rPr>
                      </a:br>
                      <a:r>
                        <a:rPr lang="ru-RU" sz="1000">
                          <a:effectLst/>
                        </a:rPr>
                        <a:t>Обустройство населенных пунктов площадками ТКО.</a:t>
                      </a:r>
                      <a:endParaRPr lang="ru-RU" sz="1000">
                        <a:effectLst/>
                        <a:latin typeface="Times New Roman" panose="02020603050405020304" pitchFamily="18" charset="0"/>
                        <a:ea typeface="Times New Roman" panose="02020603050405020304" pitchFamily="18" charset="0"/>
                      </a:endParaRPr>
                    </a:p>
                  </a:txBody>
                  <a:tcPr marL="3081" marR="3081" marT="0" marB="0"/>
                </a:tc>
                <a:tc>
                  <a:txBody>
                    <a:bodyPr/>
                    <a:lstStyle/>
                    <a:p>
                      <a:pPr algn="r" fontAlgn="t"/>
                      <a:r>
                        <a:rPr lang="ru-RU" sz="1000" b="0" i="0" u="none" strike="noStrike" dirty="0">
                          <a:solidFill>
                            <a:srgbClr val="000000"/>
                          </a:solidFill>
                          <a:effectLst/>
                          <a:latin typeface="Times New Roman" panose="02020603050405020304" pitchFamily="18" charset="0"/>
                        </a:rPr>
                        <a:t>7132,2</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20212,5</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6596,3</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19576,8</a:t>
                      </a:r>
                    </a:p>
                  </a:txBody>
                  <a:tcPr marL="9525" marR="9525" marT="9525" marB="0"/>
                </a:tc>
                <a:extLst>
                  <a:ext uri="{0D108BD9-81ED-4DB2-BD59-A6C34878D82A}">
                    <a16:rowId xmlns:a16="http://schemas.microsoft.com/office/drawing/2014/main" val="1555870283"/>
                  </a:ext>
                </a:extLst>
              </a:tr>
              <a:tr h="426832">
                <a:tc gridSpan="6">
                  <a:txBody>
                    <a:bodyPr/>
                    <a:lstStyle/>
                    <a:p>
                      <a:pPr marL="749935" indent="-270510" algn="l" hangingPunct="0">
                        <a:spcAft>
                          <a:spcPts val="0"/>
                        </a:spcAft>
                      </a:pPr>
                      <a:r>
                        <a:rPr lang="ru-RU" sz="1000" dirty="0">
                          <a:effectLst/>
                        </a:rPr>
                        <a:t> </a:t>
                      </a:r>
                    </a:p>
                    <a:p>
                      <a:pPr marL="0" lvl="0" indent="0" algn="l" hangingPunct="0">
                        <a:spcAft>
                          <a:spcPts val="0"/>
                        </a:spcAft>
                        <a:buFont typeface="+mj-lt"/>
                        <a:buNone/>
                      </a:pPr>
                      <a:r>
                        <a:rPr lang="ru-RU" sz="1000" dirty="0" smtClean="0">
                          <a:effectLst/>
                        </a:rPr>
                        <a:t>10. Муниципальная  </a:t>
                      </a:r>
                      <a:r>
                        <a:rPr lang="ru-RU" sz="1000" dirty="0">
                          <a:effectLst/>
                        </a:rPr>
                        <a:t>программа  «Развитие культуры, физической культуры и массового спорта в муниципальном образовании </a:t>
                      </a:r>
                      <a:r>
                        <a:rPr lang="ru-RU" sz="1000" dirty="0" err="1">
                          <a:effectLst/>
                        </a:rPr>
                        <a:t>Мгинское</a:t>
                      </a:r>
                      <a:r>
                        <a:rPr lang="ru-RU" sz="1000" dirty="0">
                          <a:effectLst/>
                        </a:rPr>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3081" marR="3081"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20937829"/>
                  </a:ext>
                </a:extLst>
              </a:tr>
              <a:tr h="2194984">
                <a:tc>
                  <a:txBody>
                    <a:bodyPr/>
                    <a:lstStyle/>
                    <a:p>
                      <a:pPr indent="450215" algn="just" hangingPunct="0">
                        <a:spcAft>
                          <a:spcPts val="0"/>
                        </a:spcAft>
                      </a:pPr>
                      <a:r>
                        <a:rPr lang="ru-RU" sz="600">
                          <a:effectLst/>
                        </a:rPr>
                        <a:t>1</a:t>
                      </a:r>
                      <a:endParaRPr lang="ru-RU" sz="600">
                        <a:effectLst/>
                        <a:latin typeface="Times New Roman" panose="02020603050405020304" pitchFamily="18" charset="0"/>
                        <a:ea typeface="Times New Roman" panose="02020603050405020304" pitchFamily="18" charset="0"/>
                      </a:endParaRPr>
                    </a:p>
                  </a:txBody>
                  <a:tcPr marL="3081" marR="3081" marT="0" marB="0"/>
                </a:tc>
                <a:tc>
                  <a:txBody>
                    <a:bodyPr/>
                    <a:lstStyle/>
                    <a:p>
                      <a:pPr marL="106680" marR="173355" indent="450215" algn="just" hangingPunct="0">
                        <a:spcAft>
                          <a:spcPts val="1200"/>
                        </a:spcAft>
                      </a:pPr>
                      <a:r>
                        <a:rPr lang="ru-RU" sz="1000" dirty="0">
                          <a:effectLst/>
                        </a:rPr>
                        <a:t>Повышение доступности и качества услуг, оказываемых    различным группам населения в области культуры.</a:t>
                      </a:r>
                      <a:br>
                        <a:rPr lang="ru-RU" sz="1000" dirty="0">
                          <a:effectLst/>
                        </a:rPr>
                      </a:br>
                      <a:r>
                        <a:rPr lang="ru-RU" sz="1000" dirty="0">
                          <a:effectLst/>
                        </a:rPr>
                        <a:t>Формирование устойчивой потребности в систематических занятиях физической культурой и массовым спортом у различных слоев населения.</a:t>
                      </a:r>
                      <a:br>
                        <a:rPr lang="ru-RU" sz="1000" dirty="0">
                          <a:effectLst/>
                        </a:rPr>
                      </a:br>
                      <a:r>
                        <a:rPr lang="ru-RU" sz="1000" dirty="0">
                          <a:effectLst/>
                        </a:rPr>
                        <a:t>Приобщение широких слоев населения к здоровому образу жизни.</a:t>
                      </a:r>
                      <a:br>
                        <a:rPr lang="ru-RU" sz="1000" dirty="0">
                          <a:effectLst/>
                        </a:rPr>
                      </a:br>
                      <a:r>
                        <a:rPr lang="ru-RU" sz="1000" dirty="0">
                          <a:effectLst/>
                        </a:rPr>
                        <a:t>Обеспечение условий для развития на территории муниципального образования </a:t>
                      </a:r>
                      <a:r>
                        <a:rPr lang="ru-RU" sz="1000" dirty="0" err="1">
                          <a:effectLst/>
                        </a:rPr>
                        <a:t>Мгинское</a:t>
                      </a:r>
                      <a:r>
                        <a:rPr lang="ru-RU" sz="1000" dirty="0">
                          <a:effectLst/>
                        </a:rPr>
                        <a:t> городское поселение физической культуры, массового спорта, организация проведения официальных физкультурно-оздоровительных и спортивных мероприятий.</a:t>
                      </a:r>
                      <a:br>
                        <a:rPr lang="ru-RU" sz="1000" dirty="0">
                          <a:effectLst/>
                        </a:rPr>
                      </a:br>
                      <a:r>
                        <a:rPr lang="ru-RU" sz="1000" dirty="0">
                          <a:effectLst/>
                        </a:rPr>
                        <a:t>Укрепление  материально-технической базы учреждения культуры.    </a:t>
                      </a:r>
                      <a:br>
                        <a:rPr lang="ru-RU" sz="1000" dirty="0">
                          <a:effectLst/>
                        </a:rPr>
                      </a:br>
                      <a:r>
                        <a:rPr lang="ru-RU" sz="1000" dirty="0">
                          <a:effectLst/>
                        </a:rPr>
                        <a:t>Развитие политической грамотности, правовой культуры, содействие духовно-нравственному и военно-патриотическому воспитанию подростков и молодежи.</a:t>
                      </a:r>
                      <a:endParaRPr lang="ru-RU" sz="1000" dirty="0">
                        <a:effectLst/>
                        <a:latin typeface="Times New Roman" panose="02020603050405020304" pitchFamily="18" charset="0"/>
                        <a:ea typeface="Times New Roman" panose="02020603050405020304" pitchFamily="18" charset="0"/>
                      </a:endParaRPr>
                    </a:p>
                  </a:txBody>
                  <a:tcPr marL="3081" marR="3081" marT="0" marB="0"/>
                </a:tc>
                <a:tc>
                  <a:txBody>
                    <a:bodyPr/>
                    <a:lstStyle/>
                    <a:p>
                      <a:pPr algn="r" fontAlgn="t"/>
                      <a:r>
                        <a:rPr lang="ru-RU" sz="1000" b="0" i="0" u="none" strike="noStrike" dirty="0">
                          <a:solidFill>
                            <a:srgbClr val="000000"/>
                          </a:solidFill>
                          <a:effectLst/>
                          <a:latin typeface="Times New Roman" panose="02020603050405020304" pitchFamily="18" charset="0"/>
                        </a:rPr>
                        <a:t>38583,5</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22262,9</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32811,2</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21173</a:t>
                      </a:r>
                    </a:p>
                  </a:txBody>
                  <a:tcPr marL="9525" marR="9525" marT="9525" marB="0"/>
                </a:tc>
                <a:extLst>
                  <a:ext uri="{0D108BD9-81ED-4DB2-BD59-A6C34878D82A}">
                    <a16:rowId xmlns:a16="http://schemas.microsoft.com/office/drawing/2014/main" val="957695961"/>
                  </a:ext>
                </a:extLst>
              </a:tr>
              <a:tr h="640247">
                <a:tc gridSpan="6">
                  <a:txBody>
                    <a:bodyPr/>
                    <a:lstStyle/>
                    <a:p>
                      <a:pPr marL="570230" indent="-270510" algn="l" hangingPunct="0">
                        <a:spcAft>
                          <a:spcPts val="0"/>
                        </a:spcAft>
                      </a:pPr>
                      <a:r>
                        <a:rPr lang="ru-RU" sz="1000" dirty="0">
                          <a:effectLst/>
                        </a:rPr>
                        <a:t> </a:t>
                      </a:r>
                    </a:p>
                    <a:p>
                      <a:pPr marL="570230" indent="-270510" algn="l" hangingPunct="0">
                        <a:spcAft>
                          <a:spcPts val="0"/>
                        </a:spcAft>
                      </a:pPr>
                      <a:r>
                        <a:rPr lang="ru-RU" sz="1000" dirty="0" smtClean="0">
                          <a:effectLst/>
                        </a:rPr>
                        <a:t>11.  </a:t>
                      </a:r>
                      <a:r>
                        <a:rPr lang="ru-RU" sz="1000" dirty="0">
                          <a:effectLst/>
                        </a:rPr>
                        <a:t>Муниципальная  программа  «Содействие участию населения в осуществлении местного самоуправления в иных формах на территории муниципального образования </a:t>
                      </a:r>
                      <a:r>
                        <a:rPr lang="ru-RU" sz="1000" dirty="0" err="1">
                          <a:effectLst/>
                        </a:rPr>
                        <a:t>Мгинское</a:t>
                      </a:r>
                      <a:r>
                        <a:rPr lang="ru-RU" sz="1000" dirty="0">
                          <a:effectLst/>
                        </a:rPr>
                        <a:t> городское поселение Кировского муниципального района Ленинградской области» </a:t>
                      </a:r>
                      <a:endParaRPr lang="ru-RU" sz="1000" dirty="0">
                        <a:effectLst/>
                        <a:latin typeface="Times New Roman" panose="02020603050405020304" pitchFamily="18" charset="0"/>
                        <a:ea typeface="Times New Roman" panose="02020603050405020304" pitchFamily="18" charset="0"/>
                      </a:endParaRPr>
                    </a:p>
                  </a:txBody>
                  <a:tcPr marL="3081" marR="3081"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768703734"/>
                  </a:ext>
                </a:extLst>
              </a:tr>
              <a:tr h="960371">
                <a:tc>
                  <a:txBody>
                    <a:bodyPr/>
                    <a:lstStyle/>
                    <a:p>
                      <a:pPr indent="450215" algn="just" hangingPunct="0">
                        <a:spcAft>
                          <a:spcPts val="0"/>
                        </a:spcAft>
                      </a:pPr>
                      <a:r>
                        <a:rPr lang="ru-RU" sz="600">
                          <a:effectLst/>
                        </a:rPr>
                        <a:t>1</a:t>
                      </a:r>
                      <a:endParaRPr lang="ru-RU" sz="600">
                        <a:effectLst/>
                        <a:latin typeface="Times New Roman" panose="02020603050405020304" pitchFamily="18" charset="0"/>
                        <a:ea typeface="Times New Roman" panose="02020603050405020304" pitchFamily="18" charset="0"/>
                      </a:endParaRPr>
                    </a:p>
                  </a:txBody>
                  <a:tcPr marL="3081" marR="3081" marT="0" marB="0"/>
                </a:tc>
                <a:tc>
                  <a:txBody>
                    <a:bodyPr/>
                    <a:lstStyle/>
                    <a:p>
                      <a:pPr marL="106680" marR="173355" indent="16510" algn="just" hangingPunct="0">
                        <a:spcAft>
                          <a:spcPts val="0"/>
                        </a:spcAft>
                      </a:pPr>
                      <a:r>
                        <a:rPr lang="ru-RU" sz="1000">
                          <a:effectLst/>
                        </a:rPr>
                        <a:t> </a:t>
                      </a:r>
                    </a:p>
                    <a:p>
                      <a:pPr marL="106680" marR="173355" indent="16510" algn="just" hangingPunct="0">
                        <a:spcAft>
                          <a:spcPts val="0"/>
                        </a:spcAft>
                      </a:pPr>
                      <a:r>
                        <a:rPr lang="ru-RU" sz="1000">
                          <a:effectLst/>
                        </a:rPr>
                        <a:t>Создание благоприятных условий для проживания граждан в сельской местности;</a:t>
                      </a:r>
                      <a:br>
                        <a:rPr lang="ru-RU" sz="1000">
                          <a:effectLst/>
                        </a:rPr>
                      </a:br>
                      <a:r>
                        <a:rPr lang="ru-RU" sz="1000">
                          <a:effectLst/>
                        </a:rPr>
                        <a:t>активизация и вовлечение местного населения в решении вопросов местного значения.</a:t>
                      </a:r>
                      <a:br>
                        <a:rPr lang="ru-RU" sz="1000">
                          <a:effectLst/>
                        </a:rPr>
                      </a:br>
                      <a:r>
                        <a:rPr lang="ru-RU" sz="1000">
                          <a:effectLst/>
                        </a:rPr>
                        <a:t>благоустройство сельских населенных пунктов поселения.</a:t>
                      </a:r>
                      <a:endParaRPr lang="ru-RU" sz="1000">
                        <a:effectLst/>
                        <a:latin typeface="Times New Roman" panose="02020603050405020304" pitchFamily="18" charset="0"/>
                        <a:ea typeface="Times New Roman" panose="02020603050405020304" pitchFamily="18" charset="0"/>
                      </a:endParaRPr>
                    </a:p>
                  </a:txBody>
                  <a:tcPr marL="3081" marR="3081" marT="0" marB="0"/>
                </a:tc>
                <a:tc>
                  <a:txBody>
                    <a:bodyPr/>
                    <a:lstStyle/>
                    <a:p>
                      <a:pPr algn="r" fontAlgn="t"/>
                      <a:r>
                        <a:rPr lang="ru-RU" sz="1000" b="0" i="0" u="none" strike="noStrike" dirty="0">
                          <a:solidFill>
                            <a:srgbClr val="000000"/>
                          </a:solidFill>
                          <a:effectLst/>
                          <a:latin typeface="Times New Roman" panose="02020603050405020304" pitchFamily="18" charset="0"/>
                        </a:rPr>
                        <a:t>284,3</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2500</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284,3</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2500</a:t>
                      </a:r>
                    </a:p>
                  </a:txBody>
                  <a:tcPr marL="9525" marR="9525" marT="9525" marB="0"/>
                </a:tc>
                <a:extLst>
                  <a:ext uri="{0D108BD9-81ED-4DB2-BD59-A6C34878D82A}">
                    <a16:rowId xmlns:a16="http://schemas.microsoft.com/office/drawing/2014/main" val="2072407126"/>
                  </a:ext>
                </a:extLst>
              </a:tr>
            </a:tbl>
          </a:graphicData>
        </a:graphic>
      </p:graphicFrame>
    </p:spTree>
    <p:extLst>
      <p:ext uri="{BB962C8B-B14F-4D97-AF65-F5344CB8AC3E}">
        <p14:creationId xmlns:p14="http://schemas.microsoft.com/office/powerpoint/2010/main" val="856184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818646944"/>
              </p:ext>
            </p:extLst>
          </p:nvPr>
        </p:nvGraphicFramePr>
        <p:xfrm>
          <a:off x="755576" y="692697"/>
          <a:ext cx="7704856" cy="2808311"/>
        </p:xfrm>
        <a:graphic>
          <a:graphicData uri="http://schemas.openxmlformats.org/drawingml/2006/table">
            <a:tbl>
              <a:tblPr firstRow="1" firstCol="1" bandRow="1">
                <a:tableStyleId>{5C22544A-7EE6-4342-B048-85BDC9FD1C3A}</a:tableStyleId>
              </a:tblPr>
              <a:tblGrid>
                <a:gridCol w="3086754">
                  <a:extLst>
                    <a:ext uri="{9D8B030D-6E8A-4147-A177-3AD203B41FA5}">
                      <a16:colId xmlns:a16="http://schemas.microsoft.com/office/drawing/2014/main" val="2153836327"/>
                    </a:ext>
                  </a:extLst>
                </a:gridCol>
                <a:gridCol w="1058505">
                  <a:extLst>
                    <a:ext uri="{9D8B030D-6E8A-4147-A177-3AD203B41FA5}">
                      <a16:colId xmlns:a16="http://schemas.microsoft.com/office/drawing/2014/main" val="3727845896"/>
                    </a:ext>
                  </a:extLst>
                </a:gridCol>
                <a:gridCol w="1058505">
                  <a:extLst>
                    <a:ext uri="{9D8B030D-6E8A-4147-A177-3AD203B41FA5}">
                      <a16:colId xmlns:a16="http://schemas.microsoft.com/office/drawing/2014/main" val="1341930910"/>
                    </a:ext>
                  </a:extLst>
                </a:gridCol>
                <a:gridCol w="945687">
                  <a:extLst>
                    <a:ext uri="{9D8B030D-6E8A-4147-A177-3AD203B41FA5}">
                      <a16:colId xmlns:a16="http://schemas.microsoft.com/office/drawing/2014/main" val="2864670313"/>
                    </a:ext>
                  </a:extLst>
                </a:gridCol>
                <a:gridCol w="945687">
                  <a:extLst>
                    <a:ext uri="{9D8B030D-6E8A-4147-A177-3AD203B41FA5}">
                      <a16:colId xmlns:a16="http://schemas.microsoft.com/office/drawing/2014/main" val="1229229826"/>
                    </a:ext>
                  </a:extLst>
                </a:gridCol>
                <a:gridCol w="609718">
                  <a:extLst>
                    <a:ext uri="{9D8B030D-6E8A-4147-A177-3AD203B41FA5}">
                      <a16:colId xmlns:a16="http://schemas.microsoft.com/office/drawing/2014/main" val="543407111"/>
                    </a:ext>
                  </a:extLst>
                </a:gridCol>
              </a:tblGrid>
              <a:tr h="524602">
                <a:tc gridSpan="6">
                  <a:txBody>
                    <a:bodyPr/>
                    <a:lstStyle/>
                    <a:p>
                      <a:pPr marL="457200" lvl="1" indent="0" algn="l" hangingPunct="0">
                        <a:spcBef>
                          <a:spcPts val="1200"/>
                        </a:spcBef>
                        <a:spcAft>
                          <a:spcPts val="0"/>
                        </a:spcAft>
                        <a:buFont typeface="+mj-lt"/>
                        <a:buNone/>
                        <a:tabLst>
                          <a:tab pos="914400" algn="l"/>
                        </a:tabLst>
                      </a:pPr>
                      <a:r>
                        <a:rPr lang="ru-RU" sz="1000" dirty="0" smtClean="0">
                          <a:effectLst/>
                          <a:latin typeface="+mn-lt"/>
                        </a:rPr>
                        <a:t>12.Муниципальная  </a:t>
                      </a:r>
                      <a:r>
                        <a:rPr lang="ru-RU" sz="1000" dirty="0">
                          <a:effectLst/>
                          <a:latin typeface="+mn-lt"/>
                        </a:rPr>
                        <a:t>программа  «Формирование комфортной городской среды муниципального образования </a:t>
                      </a:r>
                      <a:r>
                        <a:rPr lang="ru-RU" sz="1000" dirty="0" err="1">
                          <a:effectLst/>
                          <a:latin typeface="+mn-lt"/>
                        </a:rPr>
                        <a:t>Мгинское</a:t>
                      </a:r>
                      <a:r>
                        <a:rPr lang="ru-RU" sz="1000" dirty="0">
                          <a:effectLst/>
                          <a:latin typeface="+mn-lt"/>
                        </a:rPr>
                        <a:t> городское поселение Кировского муниципального района Ленинградской области» </a:t>
                      </a:r>
                    </a:p>
                    <a:p>
                      <a:pPr marL="749935" indent="450215" algn="l" hangingPunct="0">
                        <a:spcAft>
                          <a:spcPts val="0"/>
                        </a:spcAft>
                      </a:pPr>
                      <a:r>
                        <a:rPr lang="ru-RU" sz="1000" dirty="0">
                          <a:effectLst/>
                          <a:latin typeface="+mn-lt"/>
                        </a:rPr>
                        <a:t> </a:t>
                      </a:r>
                      <a:endParaRPr lang="ru-RU" sz="1000" dirty="0">
                        <a:effectLst/>
                        <a:latin typeface="+mn-lt"/>
                        <a:ea typeface="Times New Roman" panose="02020603050405020304" pitchFamily="18" charset="0"/>
                      </a:endParaRPr>
                    </a:p>
                  </a:txBody>
                  <a:tcPr marL="6350" marR="635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742687402"/>
                  </a:ext>
                </a:extLst>
              </a:tr>
              <a:tr h="2283709">
                <a:tc>
                  <a:txBody>
                    <a:bodyPr/>
                    <a:lstStyle/>
                    <a:p>
                      <a:pPr marL="106680" marR="173355" indent="16510" algn="just" hangingPunct="0">
                        <a:spcAft>
                          <a:spcPts val="0"/>
                        </a:spcAft>
                      </a:pPr>
                      <a:r>
                        <a:rPr lang="ru-RU" sz="1000">
                          <a:effectLst/>
                          <a:latin typeface="+mn-lt"/>
                        </a:rPr>
                        <a:t>1. Повышение уровня благоустройства дворовых территорий многоквартирных домов в населенных пунктах МО Мгинское городское поселение.</a:t>
                      </a:r>
                      <a:br>
                        <a:rPr lang="ru-RU" sz="1000">
                          <a:effectLst/>
                          <a:latin typeface="+mn-lt"/>
                        </a:rPr>
                      </a:br>
                      <a:r>
                        <a:rPr lang="ru-RU" sz="1000">
                          <a:effectLst/>
                          <a:latin typeface="+mn-lt"/>
                        </a:rPr>
                        <a:t>2. Повышение уровня благоустройства общественных территорий в населенных пунктах МО Мгинское городское поселение.</a:t>
                      </a:r>
                      <a:br>
                        <a:rPr lang="ru-RU" sz="1000">
                          <a:effectLst/>
                          <a:latin typeface="+mn-lt"/>
                        </a:rPr>
                      </a:br>
                      <a:r>
                        <a:rPr lang="ru-RU" sz="1000">
                          <a:effectLst/>
                          <a:latin typeface="+mn-lt"/>
                        </a:rPr>
                        <a:t>3. Повышение уровня вовлечения заинтересованных граждан, организаций в реализацию мероприятий по благоустройству территории МО Мгинское городское поселение. </a:t>
                      </a:r>
                      <a:endParaRPr lang="ru-RU" sz="1000">
                        <a:effectLst/>
                        <a:latin typeface="+mn-lt"/>
                        <a:ea typeface="Times New Roman" panose="02020603050405020304" pitchFamily="18" charset="0"/>
                      </a:endParaRPr>
                    </a:p>
                  </a:txBody>
                  <a:tcPr marL="6350" marR="6350" marT="0" marB="0"/>
                </a:tc>
                <a:tc>
                  <a:txBody>
                    <a:bodyPr/>
                    <a:lstStyle/>
                    <a:p>
                      <a:pPr algn="r" fontAlgn="t"/>
                      <a:r>
                        <a:rPr lang="ru-RU" sz="1000" b="0" i="0" u="none" strike="noStrike" dirty="0">
                          <a:solidFill>
                            <a:srgbClr val="000000"/>
                          </a:solidFill>
                          <a:effectLst/>
                          <a:latin typeface="Times New Roman" panose="02020603050405020304" pitchFamily="18" charset="0"/>
                        </a:rPr>
                        <a:t>863,5</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7771,6</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863,5</a:t>
                      </a:r>
                    </a:p>
                  </a:txBody>
                  <a:tcPr marL="9525" marR="9525" marT="9525" marB="0"/>
                </a:tc>
                <a:tc>
                  <a:txBody>
                    <a:bodyPr/>
                    <a:lstStyle/>
                    <a:p>
                      <a:pPr algn="r" fontAlgn="t"/>
                      <a:r>
                        <a:rPr lang="ru-RU" sz="1000" b="0" i="0" u="none" strike="noStrike" dirty="0">
                          <a:solidFill>
                            <a:srgbClr val="000000"/>
                          </a:solidFill>
                          <a:effectLst/>
                          <a:latin typeface="Times New Roman" panose="02020603050405020304" pitchFamily="18" charset="0"/>
                        </a:rPr>
                        <a:t>7771,6</a:t>
                      </a:r>
                    </a:p>
                  </a:txBody>
                  <a:tcPr marL="9525" marR="9525" marT="9525" marB="0"/>
                </a:tc>
                <a:tc>
                  <a:txBody>
                    <a:bodyPr/>
                    <a:lstStyle/>
                    <a:p>
                      <a:pPr indent="450215" algn="just" hangingPunct="0">
                        <a:spcAft>
                          <a:spcPts val="0"/>
                        </a:spcAft>
                      </a:pPr>
                      <a:r>
                        <a:rPr lang="ru-RU" sz="1000" dirty="0">
                          <a:effectLst/>
                          <a:latin typeface="+mn-lt"/>
                        </a:rPr>
                        <a:t> </a:t>
                      </a:r>
                      <a:endParaRPr lang="ru-RU" sz="1000" dirty="0">
                        <a:effectLst/>
                        <a:latin typeface="+mn-lt"/>
                        <a:ea typeface="Times New Roman" panose="02020603050405020304" pitchFamily="18" charset="0"/>
                      </a:endParaRPr>
                    </a:p>
                    <a:p>
                      <a:pPr indent="450215" algn="just" hangingPunct="0">
                        <a:spcAft>
                          <a:spcPts val="0"/>
                        </a:spcAft>
                      </a:pPr>
                      <a:r>
                        <a:rPr lang="ru-RU" sz="1000" dirty="0">
                          <a:effectLst/>
                          <a:latin typeface="+mn-lt"/>
                        </a:rPr>
                        <a:t> </a:t>
                      </a:r>
                      <a:endParaRPr lang="ru-RU" sz="1000" dirty="0">
                        <a:effectLst/>
                        <a:latin typeface="+mn-lt"/>
                        <a:ea typeface="Times New Roman" panose="02020603050405020304" pitchFamily="18" charset="0"/>
                      </a:endParaRPr>
                    </a:p>
                    <a:p>
                      <a:pPr indent="450215" algn="just" hangingPunct="0">
                        <a:spcAft>
                          <a:spcPts val="0"/>
                        </a:spcAft>
                      </a:pPr>
                      <a:r>
                        <a:rPr lang="ru-RU" sz="1000" dirty="0">
                          <a:effectLst/>
                          <a:latin typeface="+mn-lt"/>
                        </a:rPr>
                        <a:t> </a:t>
                      </a:r>
                      <a:endParaRPr lang="ru-RU" sz="1000" dirty="0">
                        <a:effectLst/>
                        <a:latin typeface="+mn-lt"/>
                        <a:ea typeface="Times New Roman" panose="02020603050405020304" pitchFamily="18" charset="0"/>
                      </a:endParaRPr>
                    </a:p>
                    <a:p>
                      <a:pPr indent="450215" algn="just" hangingPunct="0">
                        <a:spcAft>
                          <a:spcPts val="0"/>
                        </a:spcAft>
                      </a:pPr>
                      <a:r>
                        <a:rPr lang="ru-RU" sz="1000" dirty="0">
                          <a:effectLst/>
                          <a:latin typeface="+mn-lt"/>
                        </a:rPr>
                        <a:t> </a:t>
                      </a:r>
                      <a:endParaRPr lang="ru-RU" sz="1000" dirty="0">
                        <a:effectLst/>
                        <a:latin typeface="+mn-lt"/>
                        <a:ea typeface="Times New Roman" panose="02020603050405020304" pitchFamily="18" charset="0"/>
                      </a:endParaRPr>
                    </a:p>
                  </a:txBody>
                  <a:tcPr marL="0" marR="0" marT="0" marB="0" anchor="ctr"/>
                </a:tc>
                <a:extLst>
                  <a:ext uri="{0D108BD9-81ED-4DB2-BD59-A6C34878D82A}">
                    <a16:rowId xmlns:a16="http://schemas.microsoft.com/office/drawing/2014/main" val="3918512904"/>
                  </a:ext>
                </a:extLst>
              </a:tr>
            </a:tbl>
          </a:graphicData>
        </a:graphic>
      </p:graphicFrame>
    </p:spTree>
    <p:extLst>
      <p:ext uri="{BB962C8B-B14F-4D97-AF65-F5344CB8AC3E}">
        <p14:creationId xmlns:p14="http://schemas.microsoft.com/office/powerpoint/2010/main" val="38532756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1"/>
            <a:ext cx="8352928" cy="369332"/>
          </a:xfrm>
          <a:prstGeom prst="rect">
            <a:avLst/>
          </a:prstGeom>
        </p:spPr>
        <p:txBody>
          <a:bodyPr wrap="square">
            <a:spAutoFit/>
          </a:bodyPr>
          <a:lstStyle/>
          <a:p>
            <a:r>
              <a:rPr lang="ru-RU" b="1" dirty="0" smtClean="0"/>
              <a:t>ДОЛЯ РАСХОДОВ, ФОРМИРУЕМАЯ В РАМКАХ МУНИЦИПАЛЬНЫХ ПРОГРАММ </a:t>
            </a:r>
            <a:endParaRPr lang="ru-RU" b="1" dirty="0"/>
          </a:p>
        </p:txBody>
      </p:sp>
      <p:graphicFrame>
        <p:nvGraphicFramePr>
          <p:cNvPr id="4" name="Диаграмма 3"/>
          <p:cNvGraphicFramePr/>
          <p:nvPr>
            <p:extLst>
              <p:ext uri="{D42A27DB-BD31-4B8C-83A1-F6EECF244321}">
                <p14:modId xmlns:p14="http://schemas.microsoft.com/office/powerpoint/2010/main" val="2555704047"/>
              </p:ext>
            </p:extLst>
          </p:nvPr>
        </p:nvGraphicFramePr>
        <p:xfrm>
          <a:off x="755576" y="764704"/>
          <a:ext cx="7848872" cy="46962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8208912" cy="4339650"/>
          </a:xfrm>
          <a:prstGeom prst="rect">
            <a:avLst/>
          </a:prstGeom>
        </p:spPr>
        <p:txBody>
          <a:bodyPr wrap="square">
            <a:spAutoFit/>
          </a:bodyPr>
          <a:lstStyle/>
          <a:p>
            <a:r>
              <a:rPr lang="ru-RU" sz="1200" dirty="0" smtClean="0"/>
              <a:t>А      Администратор доходов бюджета Орган государственной власти (местного самоуправления), орган управления государственным внебюджетным фондом, Центральный банк Российской Федерации, казенное учреждение, осуществляющий(ее): - контроль за правильностью исчисления, - полнотой и своевременностью уплаты, - начисление, - учет, - взыскание, - принятие решений о возврате (зачете) излишне уплаченных (взысканных) платежей, пеней и штрафов по ним, являющихся доходами бюджетов бюджетной системы РФ.  </a:t>
            </a:r>
          </a:p>
          <a:p>
            <a:r>
              <a:rPr lang="ru-RU" sz="1200" dirty="0" smtClean="0"/>
              <a:t>         Администратор источников финансирования дефицита бюджета Орган государственной власти (местного самоуправления), орган управления государственным внебюджетным фондом, иная организация, имеющий(</a:t>
            </a:r>
            <a:r>
              <a:rPr lang="ru-RU" sz="1200" dirty="0" err="1" smtClean="0"/>
              <a:t>ая</a:t>
            </a:r>
            <a:r>
              <a:rPr lang="ru-RU" sz="1200" dirty="0" smtClean="0"/>
              <a:t>) право осуществлять операции с источниками финансирования дефицита бюджета. </a:t>
            </a:r>
          </a:p>
          <a:p>
            <a:r>
              <a:rPr lang="ru-RU" sz="1200" dirty="0" smtClean="0"/>
              <a:t>Б       Бюджет Фонд денежных средств, предназначенный для финансирования функций государства (федеральный и региональный уровень) и местного самоуправления (местный уровень). Представляет собой главный финансовый документ страны (региона, муниципалитета, поселения), утверждаемый органом законодательной власти соответствующего уровня управления.</a:t>
            </a:r>
          </a:p>
          <a:p>
            <a:r>
              <a:rPr lang="ru-RU" sz="1200" dirty="0" smtClean="0"/>
              <a:t>           Бюджет государственного внебюджетного фонда В состав бюджетов государственных внебюджетных фондов входят бюджеты государственных внебюджетных фондов Российской Федерации и бюджеты территориальных государственных внебюджетных фондов. Бюджетами государственных внебюджетных фондов Российской Федерации являются: - бюджет Пенсионного фонда Российской Федерации; - бюджет Фонда социального страхования Российской Федерации; - бюджет Федерального фонда обязательного медицинского страхования. Бюджетами территориальных государственных внебюджетных фондов являются бюджеты территориальных фондов обязательного медицинского страхования.</a:t>
            </a:r>
          </a:p>
          <a:p>
            <a:r>
              <a:rPr lang="ru-RU" sz="1200" dirty="0" smtClean="0"/>
              <a:t>         Бюджет консолидированный Свод бюджетов бюджетной системы Российской Федерации на соответствующей территории (за исключением бюджетов государственных внебюджетных фондов). Консолидированным может быть бюджет на местном уровне (свод бюджета муниципального образования и бюджетов входящих в него поселений), региональном (свод бюджета субъекта Российской Федерации и бюджетов входящих в него муниципальных образований), федеральном (свод всех бюджетов бюджетной системы Российской Федерации).</a:t>
            </a:r>
            <a:endParaRPr lang="ru-RU" sz="1200" dirty="0"/>
          </a:p>
        </p:txBody>
      </p:sp>
      <p:sp>
        <p:nvSpPr>
          <p:cNvPr id="3" name="Прямоугольник 2"/>
          <p:cNvSpPr/>
          <p:nvPr/>
        </p:nvSpPr>
        <p:spPr>
          <a:xfrm>
            <a:off x="3894731" y="116632"/>
            <a:ext cx="1354538" cy="369332"/>
          </a:xfrm>
          <a:prstGeom prst="rect">
            <a:avLst/>
          </a:prstGeom>
        </p:spPr>
        <p:txBody>
          <a:bodyPr wrap="square">
            <a:spAutoFit/>
          </a:bodyPr>
          <a:lstStyle/>
          <a:p>
            <a:r>
              <a:rPr lang="ru-RU" dirty="0" smtClean="0"/>
              <a:t>ГЛОССАРИЙ</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92696"/>
            <a:ext cx="7848872" cy="5632311"/>
          </a:xfrm>
          <a:prstGeom prst="rect">
            <a:avLst/>
          </a:prstGeom>
        </p:spPr>
        <p:txBody>
          <a:bodyPr wrap="square">
            <a:spAutoFit/>
          </a:bodyPr>
          <a:lstStyle/>
          <a:p>
            <a:r>
              <a:rPr lang="ru-RU" sz="1200" dirty="0" smtClean="0"/>
              <a:t>            Бюджет муниципального образования Фонд денежных средств, предназначенный для финансирования функций, отнесенных к ведению местного самоуправления. Основной финансовый документ муниципального образования, поселения на текущий год, принимаемый представительным органом местного самоуправления.   </a:t>
            </a:r>
          </a:p>
          <a:p>
            <a:r>
              <a:rPr lang="ru-RU" sz="1200" dirty="0" smtClean="0"/>
              <a:t>            Бюджетная классификация Группировка доходов и расходов бюджетов всех уровней бюджетной системы РФ, а также источников финансирования дефицитов этих бюджетов, используемая для составления и исполнения бюджетов. </a:t>
            </a:r>
          </a:p>
          <a:p>
            <a:r>
              <a:rPr lang="ru-RU" sz="1200" dirty="0" smtClean="0"/>
              <a:t>             Бюджетная роспись Документ, который составляется и ведется: - Главным распорядителем бюджетных средств - в целях исполнения бюджета в части расходов; - Главным администратором источников финансирования дефицита бюджета - в целях исполнения бюджета в части источников финансирования дефицита бюджета.     </a:t>
            </a:r>
          </a:p>
          <a:p>
            <a:r>
              <a:rPr lang="ru-RU" sz="1200" dirty="0" smtClean="0"/>
              <a:t>             Бюджетная система Российской Федерации Совокупность всех бюджетов в РФ: федерального, региональных, местных, государственных внебюджетных фондов. </a:t>
            </a:r>
          </a:p>
          <a:p>
            <a:r>
              <a:rPr lang="ru-RU" sz="1200" dirty="0" smtClean="0"/>
              <a:t>             Бюджетная смета Документ, устанавливающий лимиты бюджетных обязательств казенного учреждения. Бюджетная смета представлена в разрезе кодов бюджетной классификации расходов.</a:t>
            </a:r>
          </a:p>
          <a:p>
            <a:r>
              <a:rPr lang="ru-RU" sz="1200" dirty="0" smtClean="0"/>
              <a:t>             Бюджетное обязательство Расходное обязательство, подлежащие исполнению в соответствующем финансовом году.</a:t>
            </a:r>
          </a:p>
          <a:p>
            <a:r>
              <a:rPr lang="ru-RU" sz="1200" dirty="0" smtClean="0"/>
              <a:t>              Бюджетные ассигнования Предельные объемы денежных средств, предусмотренные в соответствующем финансовом году для исполнения бюджетных обязательств. </a:t>
            </a:r>
          </a:p>
          <a:p>
            <a:r>
              <a:rPr lang="ru-RU" sz="1200" dirty="0" smtClean="0"/>
              <a:t>              Бюджетные инвестиции Средства бюджета, направленные на приобретение, модернизацию государственного (муниципального) имущества. </a:t>
            </a:r>
          </a:p>
          <a:p>
            <a:r>
              <a:rPr lang="ru-RU" sz="1200" dirty="0" smtClean="0"/>
              <a:t>              Бюджетный процесс Деятельность по подготовке проектов бюджетов, утверждению и исполнению бюджетов, контролю за их исполнением, осуществлению бюджетного учета, составлению, внешней проверке, рассмотрению и утверждению бюджетной отчетности. </a:t>
            </a:r>
          </a:p>
          <a:p>
            <a:r>
              <a:rPr lang="ru-RU" sz="1200" dirty="0" smtClean="0"/>
              <a:t>              Бюджет субъекта Российской Федерации 1.Фонд денежных средств субъекта РФ. Бюджет субъекта РФ может быть: - собственно бюджет региона - фонд денежных средств, предназначенный для финансирования функций, отнесенных к предметам ведения субъекта РФ; - консолидированный - включает в себя бюджет региона и бюджеты муниципальных образований, входящих в состав данного региона. 2.2. Основной финансовый документ региона на текущий финансовый год, имеющий силу закона.</a:t>
            </a:r>
          </a:p>
          <a:p>
            <a:r>
              <a:rPr lang="ru-RU" sz="1200" dirty="0" smtClean="0"/>
              <a:t>              Бюджет федеральный 1. Фонд денежных средств, предназначенный для финансирования функций, отнесенных к предметам ведения государства. 2. Основной финансовый документ страны на текущий финансовый год, имеющий силу закона.</a:t>
            </a:r>
            <a:endParaRPr lang="ru-RU"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7920880" cy="6186309"/>
          </a:xfrm>
          <a:prstGeom prst="rect">
            <a:avLst/>
          </a:prstGeom>
        </p:spPr>
        <p:txBody>
          <a:bodyPr wrap="square">
            <a:spAutoFit/>
          </a:bodyPr>
          <a:lstStyle/>
          <a:p>
            <a:r>
              <a:rPr lang="ru-RU" sz="1200" dirty="0" smtClean="0"/>
              <a:t>В            Ведомственная структура расходов бюджета Распределение бюджетных средств по главным распорядителям бюджетных средств, по разделам, подразделам, целевым статьям и видам расходов бюджетной классификации Российской Федерации.</a:t>
            </a:r>
          </a:p>
          <a:p>
            <a:r>
              <a:rPr lang="ru-RU" sz="1200" dirty="0" smtClean="0"/>
              <a:t>               Внешний долг Долг, выраженный в иностранной валюте. В объем внешнего долга не включается долг субъектов РФ и муниципальных образований перед Российской Федерацией, выраженный в иностранной валюте.   </a:t>
            </a:r>
          </a:p>
          <a:p>
            <a:r>
              <a:rPr lang="ru-RU" sz="1200" dirty="0" smtClean="0"/>
              <a:t>               Внутренний долг Долг, выраженный в валюте РФ (рублях), а также долг субъектов РФ и муниципальных образований перед Российской Федерацией, выраженный в иностранной валюте.</a:t>
            </a:r>
          </a:p>
          <a:p>
            <a:r>
              <a:rPr lang="ru-RU" sz="1200" dirty="0" smtClean="0"/>
              <a:t> Г            Главный администратор доходов бюджета Орган государственной власти (местного самоуправления), орган управления государственным внебюджетным фондом, Центральный банк Российской Федерации, казенное учреждение, имеющий(ее) в своем ведении администраторов доходов бюджета. </a:t>
            </a:r>
          </a:p>
          <a:p>
            <a:r>
              <a:rPr lang="ru-RU" sz="1200" dirty="0" smtClean="0"/>
              <a:t>               Главный администратор источников финансирования дефицита бюджета Орган государственной власти (местного самоуправления), орган управления государственным внебюджетным фондом, иная организация, имеющий(</a:t>
            </a:r>
            <a:r>
              <a:rPr lang="ru-RU" sz="1200" dirty="0" err="1" smtClean="0"/>
              <a:t>ая</a:t>
            </a:r>
            <a:r>
              <a:rPr lang="ru-RU" sz="1200" dirty="0" smtClean="0"/>
              <a:t>) в своем ведении администраторов источников финансирования дефицита бюджета. </a:t>
            </a:r>
          </a:p>
          <a:p>
            <a:r>
              <a:rPr lang="ru-RU" sz="1200" dirty="0" smtClean="0"/>
              <a:t>               Главный распорядитель бюджетных средств (ГРБС) Орган государственной власти (местного самоуправления), орган управления государственным внебюджетным фондом, или наиболее значимое учреждение науки, образования, культуры и здравоохранения, напрямую получающий(ее) средства из бюджета и наделенный правом распределять их между подведомственными распорядителями и получателями бюджетных средств.</a:t>
            </a:r>
          </a:p>
          <a:p>
            <a:r>
              <a:rPr lang="ru-RU" sz="1200" dirty="0" smtClean="0"/>
              <a:t>                Государственная или муниципальная гарантия Вид долгового обязательства государства (муниципального образования). Предполагает обязанность государства (муниципального образования) уплатить кредитору (бенефициару) определенную денежную сумму за должника (принципала) за счет средств соответствующего бюджета при наступлении гарантийного случая.</a:t>
            </a:r>
          </a:p>
          <a:p>
            <a:r>
              <a:rPr lang="ru-RU" sz="1200" dirty="0" smtClean="0"/>
              <a:t>               Государственная программа Система мероприятий и инструментов государственной политики, обеспечивающих в рамках реализации ключевых государственных функций достижение приоритетов и целей государственной политики в сфере социально-экономического развития и безопасности. </a:t>
            </a:r>
          </a:p>
          <a:p>
            <a:r>
              <a:rPr lang="ru-RU" sz="1200" dirty="0" smtClean="0"/>
              <a:t>              Государственное (муниципальное) задание Документ, содержащий требования к составу, качеству, объему, условиям, порядку и результатам оказания государственных (муниципальных) услуг (выполнения работ).</a:t>
            </a:r>
          </a:p>
          <a:p>
            <a:r>
              <a:rPr lang="ru-RU" sz="1200" dirty="0" smtClean="0"/>
              <a:t>              Государственные (муниципальные) услуги (работы) Услуги (работы), оказываемые (выполняемые) органами государственной власти (органами местного самоуправления), государственными (муниципальными) учреждениями. </a:t>
            </a:r>
          </a:p>
          <a:p>
            <a:r>
              <a:rPr lang="ru-RU" sz="1200" dirty="0" smtClean="0"/>
              <a:t>               Государственный или муниципальный долг Обязательства публично-правового образования по полученным кредитам, выпущенным ценным бумагам, предоставленным гарантиям перед третьими лицами. </a:t>
            </a:r>
          </a:p>
          <a:p>
            <a:r>
              <a:rPr lang="ru-RU" sz="1200" dirty="0" smtClean="0"/>
              <a:t>               Государственная программа Система мероприятий и инструментов государственной политики, обеспечивающих в рамках реализации ключевых государственных функций достижение приоритетов и целей государственной политики в сфере социально-экономического развития и безопасности. </a:t>
            </a:r>
            <a:endParaRPr lang="ru-RU"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1"/>
            <a:ext cx="8208912" cy="6740307"/>
          </a:xfrm>
          <a:prstGeom prst="rect">
            <a:avLst/>
          </a:prstGeom>
        </p:spPr>
        <p:txBody>
          <a:bodyPr wrap="square">
            <a:spAutoFit/>
          </a:bodyPr>
          <a:lstStyle/>
          <a:p>
            <a:r>
              <a:rPr lang="ru-RU" sz="1200" dirty="0" smtClean="0"/>
              <a:t>Д          Дефицит бюджета Превышение расходов бюджета над его доходами. </a:t>
            </a:r>
          </a:p>
          <a:p>
            <a:r>
              <a:rPr lang="ru-RU" sz="1200" dirty="0" smtClean="0"/>
              <a:t>             Дотации Средства, предоставляемые одним бюджетом бюджетной системы РФ другому бюджету на безвозмездной и безвозвратной основе без указания конкретных целей использования.</a:t>
            </a:r>
          </a:p>
          <a:p>
            <a:r>
              <a:rPr lang="ru-RU" sz="1200" dirty="0" smtClean="0"/>
              <a:t>             Доходы бюджета Поступающие от населения, организаций, учреждений в бюджет денежные средства в виде: -налогов; - неналоговых поступлений (пошлины, доходы от продажи имущества, штрафы и т.п.); -безвозмездных поступлений; - доходов от предпринимательской деятельности бюджетных организаций. Кредиты, доходы от выпуска ценных бумаг, полученные государством (органами местного самоуправления), не включаются в состав доходов.</a:t>
            </a:r>
          </a:p>
          <a:p>
            <a:r>
              <a:rPr lang="ru-RU" sz="1200" dirty="0" smtClean="0"/>
              <a:t> Е           Единый счет бюджета Счет (совокупность счетов), открытый (открытых) Федеральному казначейству в учреждении Центрального банка РФ отдельно по каждому бюджету бюджетной системы РФ для осуществления операций по кассовым поступлениям в бюджет и кассовым выплатам из бюджета.</a:t>
            </a:r>
          </a:p>
          <a:p>
            <a:r>
              <a:rPr lang="ru-RU" sz="1200" dirty="0" smtClean="0"/>
              <a:t> И         Источники финансирования дефицита бюджета Средства, привлекаемые в бюджет для покрытия дефицита (кредиты банков, кредиты от других уровней бюджетов, кредиты финансовых международных организаций, ценные бумаги, иные источники). </a:t>
            </a:r>
          </a:p>
          <a:p>
            <a:r>
              <a:rPr lang="ru-RU" sz="1200" dirty="0" smtClean="0"/>
              <a:t>К          Казенное учреждение Государственное (муниципальное) учреждение; финансовое обеспечение деятельности которого осуществляется за счет средств соответствующего бюджета на основании бюджетной сметы. Л Лимиты бюджетных обязательств Объем прав (в денежном выражении) по принятию и исполнению казенным учреждением бюджетных обязательств в текущем финансовом году и плановом периоде. </a:t>
            </a:r>
          </a:p>
          <a:p>
            <a:r>
              <a:rPr lang="ru-RU" sz="1200" dirty="0" smtClean="0"/>
              <a:t>М         Межбюджетные отношения Взаимоотношения между публично-правовыми образованиями по вопросам осуществления бюджетного процесса. </a:t>
            </a:r>
          </a:p>
          <a:p>
            <a:r>
              <a:rPr lang="ru-RU" sz="1200" dirty="0" smtClean="0"/>
              <a:t>             Межбюджетные трансферты Средства, предоставляемые одним бюджетом бюджетной системы РФ другому бюджету. Н </a:t>
            </a:r>
            <a:r>
              <a:rPr lang="ru-RU" sz="1200" dirty="0" err="1" smtClean="0"/>
              <a:t>Непрограммные</a:t>
            </a:r>
            <a:r>
              <a:rPr lang="ru-RU" sz="1200" dirty="0" smtClean="0"/>
              <a:t> расходы Расходные обязательства, не включенные в государственные программы. </a:t>
            </a:r>
          </a:p>
          <a:p>
            <a:r>
              <a:rPr lang="ru-RU" sz="1200" dirty="0" smtClean="0"/>
              <a:t>О           Обоснование бюджетных ассигнований Документ, содержащий информацию о бюджетных средствах в очередном финансовом году (очередном финансовом году и плановом периоде). </a:t>
            </a:r>
          </a:p>
          <a:p>
            <a:r>
              <a:rPr lang="ru-RU" sz="1200" dirty="0" smtClean="0"/>
              <a:t>              Отчетный финансовый год Год, предшествующий текущему финансовому году. </a:t>
            </a:r>
          </a:p>
          <a:p>
            <a:r>
              <a:rPr lang="ru-RU" sz="1200" dirty="0" smtClean="0"/>
              <a:t>              Очередной финансовый год Год, следующий за текущим финансовым годом. </a:t>
            </a:r>
          </a:p>
          <a:p>
            <a:r>
              <a:rPr lang="ru-RU" sz="1200" dirty="0" smtClean="0"/>
              <a:t>П            Плановый период Два финансовых года, следующие за очередным финансовым годом. </a:t>
            </a:r>
          </a:p>
          <a:p>
            <a:r>
              <a:rPr lang="ru-RU" sz="1200" dirty="0" smtClean="0"/>
              <a:t>              Получатель бюджетных средств (ПБС) Орган государственной власти (местного самоуправления), орган управления государственным внебюджетным фондом, или находящееся в ведении ГРБС казенное учреждение, имеющий(ее) право на исполнение своих функций за счет средств соответствующего бюджета.</a:t>
            </a:r>
          </a:p>
          <a:p>
            <a:r>
              <a:rPr lang="ru-RU" sz="1200" dirty="0" smtClean="0"/>
              <a:t>              </a:t>
            </a:r>
            <a:r>
              <a:rPr lang="ru-RU" sz="1200" dirty="0" err="1" smtClean="0"/>
              <a:t>Профицит</a:t>
            </a:r>
            <a:r>
              <a:rPr lang="ru-RU" sz="1200" dirty="0" smtClean="0"/>
              <a:t> бюджета Превышение доходов бюджета над его расходами. </a:t>
            </a:r>
          </a:p>
          <a:p>
            <a:r>
              <a:rPr lang="ru-RU" sz="1200" dirty="0" smtClean="0"/>
              <a:t>              Публично-правовое образование Российская Федерация (федеральное государство) в целом; - Субъекты РФ - республики, края, области, города федерального подчинения, автономные области, автономные округа; Муниципальные образования. </a:t>
            </a:r>
          </a:p>
          <a:p>
            <a:r>
              <a:rPr lang="ru-RU" sz="1200" dirty="0" smtClean="0"/>
              <a:t>              Публичные обязательства Обязательства публично-правового образования, вытекающие из нормативных актов (законов, постановлений, распоряжений и др.), перед населением, организациями, другими публично-правовыми образованиями.</a:t>
            </a:r>
            <a:endParaRPr lang="ru-RU"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568952" cy="3970318"/>
          </a:xfrm>
          <a:prstGeom prst="rect">
            <a:avLst/>
          </a:prstGeom>
        </p:spPr>
        <p:txBody>
          <a:bodyPr wrap="square">
            <a:spAutoFit/>
          </a:bodyPr>
          <a:lstStyle/>
          <a:p>
            <a:r>
              <a:rPr lang="ru-RU" sz="1200" dirty="0" smtClean="0"/>
              <a:t>Р        Распорядитель бюджетных средств (РБС) Орган государственной власти (местного самоуправления), орган управления государственным внебюджетным фондом, или казенное учреждение, наделенный(</a:t>
            </a:r>
            <a:r>
              <a:rPr lang="ru-RU" sz="1200" dirty="0" err="1" smtClean="0"/>
              <a:t>ое</a:t>
            </a:r>
            <a:r>
              <a:rPr lang="ru-RU" sz="1200" dirty="0" smtClean="0"/>
              <a:t>) правом распределять полученные средства бюджета между подведомственными распорядителями и получателями бюджетных средств. </a:t>
            </a:r>
          </a:p>
          <a:p>
            <a:r>
              <a:rPr lang="ru-RU" sz="1200" dirty="0" smtClean="0"/>
              <a:t>          Расходное обязательство Обязанность публично-правового образования предоставить физическому или юридическому лицу, иному уровню бюджета, международной организации средства из соответствующего бюджета. </a:t>
            </a:r>
          </a:p>
          <a:p>
            <a:r>
              <a:rPr lang="ru-RU" sz="1200" dirty="0" smtClean="0"/>
              <a:t>          Расходы бюджета Выплачиваемые из бюджета денежные средства. Реальный дефицит Объем дефицита бюджета без учета поступления средств от продажи акций и иных форм участия в капитале, а также остатков бюджетных средств, являющихся собственными источниками финансирования дефицита </a:t>
            </a:r>
          </a:p>
          <a:p>
            <a:r>
              <a:rPr lang="ru-RU" sz="1200" dirty="0" smtClean="0"/>
              <a:t> С       Сводная бюджетная роспись Документ, который составляется и ведется финансовым органом (</a:t>
            </a:r>
            <a:r>
              <a:rPr lang="ru-RU" sz="1200" dirty="0" err="1" smtClean="0"/>
              <a:t>органом</a:t>
            </a:r>
            <a:r>
              <a:rPr lang="ru-RU" sz="1200" dirty="0" smtClean="0"/>
              <a:t> управления государственным внебюджетным фондом) в целях организации исполнения бюджета по расходам бюджета и источникам финансирования дефицита бюджета.</a:t>
            </a:r>
          </a:p>
          <a:p>
            <a:r>
              <a:rPr lang="ru-RU" sz="1200" dirty="0" smtClean="0"/>
              <a:t> Т       Текущий финансовый год Год, в котором осуществляется исполнение бюджета, составление и рассмотрение проекта бюджета на очередной финансовый год и плановый период.</a:t>
            </a:r>
          </a:p>
          <a:p>
            <a:r>
              <a:rPr lang="ru-RU" sz="1200" dirty="0" smtClean="0"/>
              <a:t> У       Участники бюджетного процесса Субъекты, осуществляющие деятельность по составлению и рассмотрению проектов бюджетов, утверждению и исполнению бюджетов, контролю за их исполнением, осуществлению бюджетного учета, составлению, внешней проверке, рассмотрению и утверждению бюджетной отчетности.</a:t>
            </a:r>
          </a:p>
          <a:p>
            <a:r>
              <a:rPr lang="ru-RU" sz="1200" dirty="0" smtClean="0"/>
              <a:t> Ф       Финансовый орган На федеральном уровне - Министерство финансов Российской Федерации. На уровне субъекта РФ - органы исполнительной власти субъектов РФ, осуществляющие составление и организацию исполнения бюджетов субъектов РФ (министерства финансов, департаменты финансов, управления финансов и др.). На местном уровне - органы (должностные лица) местных администраций, осуществляющие составление и организацию исполнения местных бюджетов (департаменты финансов, управления финансов, финансовые отделы и др.). </a:t>
            </a:r>
            <a:endParaRPr lang="ru-RU"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b="1" dirty="0"/>
              <a:t>Административное деление и население</a:t>
            </a:r>
            <a:r>
              <a:rPr lang="ru-RU" dirty="0"/>
              <a:t/>
            </a:r>
            <a:br>
              <a:rPr lang="ru-RU" dirty="0"/>
            </a:br>
            <a:endParaRPr lang="ru-RU" dirty="0"/>
          </a:p>
        </p:txBody>
      </p:sp>
      <p:sp>
        <p:nvSpPr>
          <p:cNvPr id="3" name="Объект 2"/>
          <p:cNvSpPr>
            <a:spLocks noGrp="1"/>
          </p:cNvSpPr>
          <p:nvPr>
            <p:ph idx="1"/>
          </p:nvPr>
        </p:nvSpPr>
        <p:spPr>
          <a:xfrm>
            <a:off x="457200" y="1052736"/>
            <a:ext cx="4978896" cy="5256584"/>
          </a:xfrm>
        </p:spPr>
        <p:txBody>
          <a:bodyPr>
            <a:normAutofit/>
          </a:bodyPr>
          <a:lstStyle/>
          <a:p>
            <a:pPr hangingPunct="0"/>
            <a:r>
              <a:rPr lang="ru-RU" sz="1500" b="1" dirty="0">
                <a:latin typeface="Times New Roman" panose="02020603050405020304" pitchFamily="18" charset="0"/>
                <a:cs typeface="Times New Roman" panose="02020603050405020304" pitchFamily="18" charset="0"/>
              </a:rPr>
              <a:t>Численность населения</a:t>
            </a:r>
            <a:r>
              <a:rPr lang="ru-RU" sz="1500" dirty="0">
                <a:latin typeface="Times New Roman" panose="02020603050405020304" pitchFamily="18" charset="0"/>
                <a:cs typeface="Times New Roman" panose="02020603050405020304" pitchFamily="18" charset="0"/>
              </a:rPr>
              <a:t> всего муниципального образования </a:t>
            </a:r>
            <a:r>
              <a:rPr lang="ru-RU" sz="1500" dirty="0" err="1">
                <a:latin typeface="Times New Roman" panose="02020603050405020304" pitchFamily="18" charset="0"/>
                <a:cs typeface="Times New Roman" panose="02020603050405020304" pitchFamily="18" charset="0"/>
              </a:rPr>
              <a:t>Мгинское</a:t>
            </a:r>
            <a:r>
              <a:rPr lang="ru-RU" sz="1500" dirty="0">
                <a:latin typeface="Times New Roman" panose="02020603050405020304" pitchFamily="18" charset="0"/>
                <a:cs typeface="Times New Roman" panose="02020603050405020304" pitchFamily="18" charset="0"/>
              </a:rPr>
              <a:t> городское поселение по состоянию на 1 января </a:t>
            </a:r>
            <a:r>
              <a:rPr lang="ru-RU" sz="1500" dirty="0" smtClean="0">
                <a:latin typeface="Times New Roman" panose="02020603050405020304" pitchFamily="18" charset="0"/>
                <a:cs typeface="Times New Roman" panose="02020603050405020304" pitchFamily="18" charset="0"/>
              </a:rPr>
              <a:t>202</a:t>
            </a:r>
            <a:r>
              <a:rPr lang="en-US" sz="1500" dirty="0" smtClean="0">
                <a:latin typeface="Times New Roman" panose="02020603050405020304" pitchFamily="18" charset="0"/>
                <a:cs typeface="Times New Roman" panose="02020603050405020304" pitchFamily="18" charset="0"/>
              </a:rPr>
              <a:t>4</a:t>
            </a:r>
            <a:r>
              <a:rPr lang="ru-RU" sz="1500" dirty="0" smtClean="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года составила </a:t>
            </a:r>
            <a:r>
              <a:rPr lang="ru-RU" sz="1500" b="1" dirty="0">
                <a:latin typeface="Times New Roman" panose="02020603050405020304" pitchFamily="18" charset="0"/>
                <a:cs typeface="Times New Roman" panose="02020603050405020304" pitchFamily="18" charset="0"/>
              </a:rPr>
              <a:t>13 </a:t>
            </a:r>
            <a:r>
              <a:rPr lang="ru-RU" sz="1500" b="1" dirty="0" smtClean="0">
                <a:latin typeface="Times New Roman" panose="02020603050405020304" pitchFamily="18" charset="0"/>
                <a:cs typeface="Times New Roman" panose="02020603050405020304" pitchFamily="18" charset="0"/>
              </a:rPr>
              <a:t>143</a:t>
            </a:r>
            <a:r>
              <a:rPr lang="ru-RU" sz="1500" dirty="0" smtClean="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человек.</a:t>
            </a:r>
          </a:p>
          <a:p>
            <a:pPr marL="0" lvl="0" indent="450850" algn="just" fontAlgn="base">
              <a:spcBef>
                <a:spcPct val="0"/>
              </a:spcBef>
              <a:spcAft>
                <a:spcPct val="0"/>
              </a:spcAft>
              <a:buNone/>
            </a:pPr>
            <a:endParaRPr lang="ru-RU" sz="1400" dirty="0">
              <a:latin typeface="Times New Roman" panose="02020603050405020304" pitchFamily="18" charset="0"/>
              <a:ea typeface="Times New Roman" pitchFamily="18" charset="0"/>
              <a:cs typeface="Times New Roman" panose="02020603050405020304" pitchFamily="18" charset="0"/>
            </a:endParaRPr>
          </a:p>
          <a:p>
            <a:pPr marL="0" lvl="0" indent="450850" algn="just" fontAlgn="base">
              <a:spcBef>
                <a:spcPct val="0"/>
              </a:spcBef>
              <a:spcAft>
                <a:spcPct val="0"/>
              </a:spcAft>
              <a:buNone/>
            </a:pPr>
            <a:r>
              <a:rPr lang="ru-RU" sz="1400" dirty="0" smtClean="0">
                <a:latin typeface="Times New Roman" panose="02020603050405020304" pitchFamily="18" charset="0"/>
                <a:ea typeface="Times New Roman" pitchFamily="18" charset="0"/>
                <a:cs typeface="Times New Roman" panose="02020603050405020304" pitchFamily="18" charset="0"/>
              </a:rPr>
              <a:t>В </a:t>
            </a:r>
            <a:r>
              <a:rPr lang="ru-RU" sz="1400" dirty="0">
                <a:latin typeface="Times New Roman" panose="02020603050405020304" pitchFamily="18" charset="0"/>
                <a:ea typeface="Times New Roman" pitchFamily="18" charset="0"/>
                <a:cs typeface="Times New Roman" panose="02020603050405020304" pitchFamily="18" charset="0"/>
              </a:rPr>
              <a:t>муниципальное образование </a:t>
            </a:r>
            <a:r>
              <a:rPr lang="ru-RU" sz="1400" dirty="0" err="1">
                <a:latin typeface="Times New Roman" panose="02020603050405020304" pitchFamily="18" charset="0"/>
                <a:ea typeface="Times New Roman" pitchFamily="18" charset="0"/>
                <a:cs typeface="Times New Roman" panose="02020603050405020304" pitchFamily="18" charset="0"/>
              </a:rPr>
              <a:t>Мгинское</a:t>
            </a:r>
            <a:r>
              <a:rPr lang="ru-RU" sz="1400" dirty="0">
                <a:latin typeface="Times New Roman" panose="02020603050405020304" pitchFamily="18" charset="0"/>
                <a:ea typeface="Times New Roman" pitchFamily="18" charset="0"/>
                <a:cs typeface="Times New Roman" panose="02020603050405020304" pitchFamily="18" charset="0"/>
              </a:rPr>
              <a:t> городское поселение входят </a:t>
            </a:r>
            <a:endParaRPr lang="ru-RU" sz="1400" dirty="0">
              <a:latin typeface="Times New Roman" panose="02020603050405020304" pitchFamily="18" charset="0"/>
              <a:cs typeface="Times New Roman" panose="02020603050405020304" pitchFamily="18" charset="0"/>
            </a:endParaRPr>
          </a:p>
          <a:p>
            <a:pPr marL="0" lvl="0" indent="450850" algn="just" eaLnBrk="0" fontAlgn="base" hangingPunct="0">
              <a:spcBef>
                <a:spcPct val="0"/>
              </a:spcBef>
              <a:spcAft>
                <a:spcPct val="0"/>
              </a:spcAft>
              <a:buNone/>
            </a:pPr>
            <a:r>
              <a:rPr lang="ru-RU" sz="1400" dirty="0">
                <a:latin typeface="Times New Roman" panose="02020603050405020304" pitchFamily="18" charset="0"/>
                <a:ea typeface="Times New Roman" pitchFamily="18" charset="0"/>
                <a:cs typeface="Times New Roman" panose="02020603050405020304" pitchFamily="18" charset="0"/>
              </a:rPr>
              <a:t>19 населенных пунктов:</a:t>
            </a:r>
            <a:endParaRPr lang="ru-RU" sz="1400" dirty="0">
              <a:latin typeface="Times New Roman" panose="02020603050405020304" pitchFamily="18" charset="0"/>
              <a:cs typeface="Times New Roman" panose="02020603050405020304" pitchFamily="18" charset="0"/>
            </a:endParaRPr>
          </a:p>
          <a:p>
            <a:pPr marL="0" lvl="0" indent="450850" fontAlgn="base">
              <a:spcBef>
                <a:spcPct val="0"/>
              </a:spcBef>
              <a:spcAft>
                <a:spcPct val="0"/>
              </a:spcAft>
              <a:buNone/>
            </a:pPr>
            <a:endParaRPr lang="ru-RU" sz="1400" b="1" i="1" u="sng" dirty="0" smtClean="0">
              <a:latin typeface="Arial" pitchFamily="34" charset="0"/>
              <a:ea typeface="Times New Roman" pitchFamily="18" charset="0"/>
              <a:cs typeface="Arial" pitchFamily="34" charset="0"/>
            </a:endParaRPr>
          </a:p>
          <a:p>
            <a:pPr marL="0" lvl="0" indent="0" fontAlgn="base">
              <a:spcBef>
                <a:spcPct val="0"/>
              </a:spcBef>
              <a:spcAft>
                <a:spcPct val="0"/>
              </a:spcAft>
              <a:buFontTx/>
              <a:buChar char="•"/>
              <a:tabLst>
                <a:tab pos="914400" algn="l"/>
              </a:tabLst>
            </a:pPr>
            <a:r>
              <a:rPr lang="ru-RU" sz="1600" b="1" i="1" u="sng" dirty="0" smtClean="0">
                <a:latin typeface="Arial" pitchFamily="34" charset="0"/>
                <a:ea typeface="Times New Roman" pitchFamily="18" charset="0"/>
                <a:cs typeface="Arial" pitchFamily="34" charset="0"/>
              </a:rPr>
              <a:t>посёлки</a:t>
            </a:r>
            <a:r>
              <a:rPr lang="ru-RU" sz="1600" b="1" i="1" dirty="0" smtClean="0">
                <a:latin typeface="Arial" pitchFamily="34" charset="0"/>
                <a:ea typeface="Times New Roman" pitchFamily="18" charset="0"/>
                <a:cs typeface="Arial" pitchFamily="34" charset="0"/>
              </a:rPr>
              <a:t>: </a:t>
            </a:r>
          </a:p>
          <a:p>
            <a:pPr marL="0" lvl="0" indent="0" fontAlgn="base">
              <a:spcBef>
                <a:spcPct val="0"/>
              </a:spcBef>
              <a:spcAft>
                <a:spcPct val="0"/>
              </a:spcAft>
              <a:buFontTx/>
              <a:buChar char="•"/>
              <a:tabLst>
                <a:tab pos="914400" algn="l"/>
              </a:tabLst>
            </a:pPr>
            <a:r>
              <a:rPr lang="ru-RU" sz="1600" b="1" i="1" dirty="0" smtClean="0">
                <a:latin typeface="Arial" pitchFamily="34" charset="0"/>
                <a:ea typeface="Times New Roman" pitchFamily="18" charset="0"/>
                <a:cs typeface="Arial" pitchFamily="34" charset="0"/>
              </a:rPr>
              <a:t> </a:t>
            </a:r>
            <a:r>
              <a:rPr lang="ru-RU" sz="1600" dirty="0">
                <a:latin typeface="Arial" pitchFamily="34" charset="0"/>
                <a:ea typeface="Times New Roman" pitchFamily="18" charset="0"/>
                <a:cs typeface="Arial" pitchFamily="34" charset="0"/>
              </a:rPr>
              <a:t>Мга</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a:latin typeface="Arial" pitchFamily="34" charset="0"/>
                <a:ea typeface="Times New Roman" pitchFamily="18" charset="0"/>
                <a:cs typeface="Arial" pitchFamily="34" charset="0"/>
              </a:rPr>
              <a:t>Апраксин</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a:latin typeface="Arial" pitchFamily="34" charset="0"/>
                <a:ea typeface="Times New Roman" pitchFamily="18" charset="0"/>
                <a:cs typeface="Arial" pitchFamily="34" charset="0"/>
              </a:rPr>
              <a:t>Михайловский</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a:latin typeface="Arial" pitchFamily="34" charset="0"/>
                <a:ea typeface="Times New Roman" pitchFamily="18" charset="0"/>
                <a:cs typeface="Arial" pitchFamily="34" charset="0"/>
              </a:rPr>
              <a:t>Старая </a:t>
            </a:r>
            <a:r>
              <a:rPr lang="ru-RU" sz="1600" dirty="0" err="1">
                <a:latin typeface="Arial" pitchFamily="34" charset="0"/>
                <a:ea typeface="Times New Roman" pitchFamily="18" charset="0"/>
                <a:cs typeface="Arial" pitchFamily="34" charset="0"/>
              </a:rPr>
              <a:t>Малукса</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a:latin typeface="Arial" pitchFamily="34" charset="0"/>
                <a:ea typeface="Times New Roman" pitchFamily="18" charset="0"/>
                <a:cs typeface="Arial" pitchFamily="34" charset="0"/>
              </a:rPr>
              <a:t>Новая </a:t>
            </a:r>
            <a:r>
              <a:rPr lang="ru-RU" sz="1600" dirty="0" err="1">
                <a:latin typeface="Arial" pitchFamily="34" charset="0"/>
                <a:ea typeface="Times New Roman" pitchFamily="18" charset="0"/>
                <a:cs typeface="Arial" pitchFamily="34" charset="0"/>
              </a:rPr>
              <a:t>Малукса</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err="1">
                <a:latin typeface="Arial" pitchFamily="34" charset="0"/>
                <a:ea typeface="Times New Roman" pitchFamily="18" charset="0"/>
                <a:cs typeface="Arial" pitchFamily="34" charset="0"/>
              </a:rPr>
              <a:t>Погостье</a:t>
            </a:r>
            <a:endParaRPr lang="ru-RU" sz="1600" dirty="0">
              <a:latin typeface="Arial" pitchFamily="34" charset="0"/>
              <a:cs typeface="Arial" pitchFamily="34" charset="0"/>
            </a:endParaRPr>
          </a:p>
          <a:p>
            <a:pPr marL="0" lvl="0" indent="0" eaLnBrk="0" fontAlgn="base" hangingPunct="0">
              <a:spcBef>
                <a:spcPct val="0"/>
              </a:spcBef>
              <a:spcAft>
                <a:spcPct val="0"/>
              </a:spcAft>
              <a:buFontTx/>
              <a:buChar char="•"/>
              <a:tabLst>
                <a:tab pos="914400" algn="l"/>
              </a:tabLst>
            </a:pPr>
            <a:r>
              <a:rPr lang="ru-RU" sz="1600" dirty="0" err="1">
                <a:latin typeface="Arial" pitchFamily="34" charset="0"/>
                <a:ea typeface="Times New Roman" pitchFamily="18" charset="0"/>
                <a:cs typeface="Arial" pitchFamily="34" charset="0"/>
              </a:rPr>
              <a:t>Сологубовка</a:t>
            </a:r>
            <a:endParaRPr lang="ru-RU" sz="1600" dirty="0">
              <a:latin typeface="Arial" pitchFamily="34" charset="0"/>
              <a:cs typeface="Arial" pitchFamily="34" charset="0"/>
            </a:endParaRPr>
          </a:p>
          <a:p>
            <a:pPr marL="0" lvl="0" indent="450850" fontAlgn="base">
              <a:spcBef>
                <a:spcPct val="0"/>
              </a:spcBef>
              <a:spcAft>
                <a:spcPct val="0"/>
              </a:spcAft>
              <a:buNone/>
            </a:pPr>
            <a:r>
              <a:rPr lang="ru-RU" sz="2000" b="1" i="1" dirty="0" smtClean="0">
                <a:latin typeface="Arial" pitchFamily="34" charset="0"/>
                <a:ea typeface="Times New Roman" pitchFamily="18" charset="0"/>
                <a:cs typeface="Arial" pitchFamily="34" charset="0"/>
              </a:rPr>
              <a:t>          </a:t>
            </a:r>
            <a:endParaRPr lang="ru-RU" sz="2000" dirty="0">
              <a:latin typeface="Arial" pitchFamily="34" charset="0"/>
              <a:cs typeface="Arial" pitchFamily="34" charset="0"/>
            </a:endParaRPr>
          </a:p>
        </p:txBody>
      </p:sp>
      <p:sp>
        <p:nvSpPr>
          <p:cNvPr id="7" name="Прямоугольник 6"/>
          <p:cNvSpPr/>
          <p:nvPr/>
        </p:nvSpPr>
        <p:spPr>
          <a:xfrm>
            <a:off x="2411760" y="2924944"/>
            <a:ext cx="3168352" cy="3693319"/>
          </a:xfrm>
          <a:prstGeom prst="rect">
            <a:avLst/>
          </a:prstGeom>
        </p:spPr>
        <p:txBody>
          <a:bodyPr wrap="square">
            <a:spAutoFit/>
          </a:bodyPr>
          <a:lstStyle/>
          <a:p>
            <a:pPr indent="450850" eaLnBrk="0" fontAlgn="base" hangingPunct="0">
              <a:spcBef>
                <a:spcPct val="0"/>
              </a:spcBef>
              <a:spcAft>
                <a:spcPct val="0"/>
              </a:spcAft>
            </a:pPr>
            <a:r>
              <a:rPr lang="ru-RU" b="1" i="1" u="sng" dirty="0">
                <a:latin typeface="Arial" pitchFamily="34" charset="0"/>
                <a:ea typeface="Times New Roman" pitchFamily="18" charset="0"/>
                <a:cs typeface="Arial" pitchFamily="34" charset="0"/>
              </a:rPr>
              <a:t>деревни:</a:t>
            </a:r>
            <a:endParaRPr lang="ru-RU" dirty="0">
              <a:latin typeface="Arial" pitchFamily="34" charset="0"/>
              <a:cs typeface="Arial" pitchFamily="34" charset="0"/>
            </a:endParaRPr>
          </a:p>
          <a:p>
            <a:pPr lvl="0" fontAlgn="base">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Берёзовка</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Войтолово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a:latin typeface="Arial" pitchFamily="34" charset="0"/>
                <a:ea typeface="Times New Roman" pitchFamily="18" charset="0"/>
                <a:cs typeface="Arial" pitchFamily="34" charset="0"/>
              </a:rPr>
              <a:t>Иваново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Келколово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a:latin typeface="Arial" pitchFamily="34" charset="0"/>
                <a:ea typeface="Times New Roman" pitchFamily="18" charset="0"/>
                <a:cs typeface="Arial" pitchFamily="34" charset="0"/>
              </a:rPr>
              <a:t>Кирсино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Лезье</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Муя</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a:latin typeface="Arial" pitchFamily="34" charset="0"/>
                <a:ea typeface="Times New Roman" pitchFamily="18" charset="0"/>
                <a:cs typeface="Arial" pitchFamily="34" charset="0"/>
              </a:rPr>
              <a:t>Петрово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Пухолово</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a:latin typeface="Arial" pitchFamily="34" charset="0"/>
                <a:ea typeface="Times New Roman" pitchFamily="18" charset="0"/>
                <a:cs typeface="Arial" pitchFamily="34" charset="0"/>
              </a:rPr>
              <a:t>Славянка</a:t>
            </a:r>
            <a:endParaRPr lang="ru-RU" dirty="0">
              <a:latin typeface="Arial" pitchFamily="34" charset="0"/>
              <a:cs typeface="Arial" pitchFamily="34" charset="0"/>
            </a:endParaRPr>
          </a:p>
          <a:p>
            <a:pPr lvl="0" eaLnBrk="0" fontAlgn="base" hangingPunct="0">
              <a:spcBef>
                <a:spcPct val="0"/>
              </a:spcBef>
              <a:spcAft>
                <a:spcPct val="0"/>
              </a:spcAft>
              <a:buFontTx/>
              <a:buChar char="•"/>
              <a:tabLst>
                <a:tab pos="914400" algn="l"/>
              </a:tabLst>
            </a:pPr>
            <a:r>
              <a:rPr lang="ru-RU" dirty="0" err="1">
                <a:latin typeface="Arial" pitchFamily="34" charset="0"/>
                <a:ea typeface="Times New Roman" pitchFamily="18" charset="0"/>
                <a:cs typeface="Arial" pitchFamily="34" charset="0"/>
              </a:rPr>
              <a:t>Сологубовка</a:t>
            </a:r>
            <a:endParaRPr lang="ru-RU" dirty="0">
              <a:latin typeface="Arial" pitchFamily="34" charset="0"/>
              <a:ea typeface="Times New Roman" pitchFamily="18" charset="0"/>
              <a:cs typeface="Arial" pitchFamily="34" charset="0"/>
            </a:endParaRPr>
          </a:p>
          <a:p>
            <a:pPr lvl="0" eaLnBrk="0" fontAlgn="base" hangingPunct="0">
              <a:spcBef>
                <a:spcPct val="0"/>
              </a:spcBef>
              <a:spcAft>
                <a:spcPct val="0"/>
              </a:spcAft>
              <a:tabLst>
                <a:tab pos="914400" algn="l"/>
              </a:tabLst>
            </a:pPr>
            <a:r>
              <a:rPr lang="ru-RU" dirty="0" err="1">
                <a:latin typeface="Arial" pitchFamily="34" charset="0"/>
                <a:ea typeface="Times New Roman" pitchFamily="18" charset="0"/>
                <a:cs typeface="Arial" pitchFamily="34" charset="0"/>
              </a:rPr>
              <a:t>Турышкино</a:t>
            </a:r>
            <a:r>
              <a:rPr lang="ru-RU" dirty="0">
                <a:latin typeface="Arial" pitchFamily="34" charset="0"/>
                <a:cs typeface="Arial" pitchFamily="34" charset="0"/>
              </a:rPr>
              <a:t> </a:t>
            </a:r>
          </a:p>
        </p:txBody>
      </p:sp>
      <p:pic>
        <p:nvPicPr>
          <p:cNvPr id="5" name="Рисунок 4" descr="E:\2024 год\2024-09-14 День поселка Мга 123 года\IMG_5475.JPG"/>
          <p:cNvPicPr/>
          <p:nvPr/>
        </p:nvPicPr>
        <p:blipFill rotWithShape="1">
          <a:blip r:embed="rId3" cstate="print">
            <a:extLst>
              <a:ext uri="{28A0092B-C50C-407E-A947-70E740481C1C}">
                <a14:useLocalDpi xmlns:a14="http://schemas.microsoft.com/office/drawing/2010/main" val="0"/>
              </a:ext>
            </a:extLst>
          </a:blip>
          <a:srcRect t="17073"/>
          <a:stretch/>
        </p:blipFill>
        <p:spPr bwMode="auto">
          <a:xfrm>
            <a:off x="5025738" y="2564904"/>
            <a:ext cx="3599180" cy="198945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8765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83568" y="548680"/>
            <a:ext cx="7776864" cy="369332"/>
          </a:xfrm>
          <a:prstGeom prst="rect">
            <a:avLst/>
          </a:prstGeom>
        </p:spPr>
        <p:txBody>
          <a:bodyPr wrap="square">
            <a:spAutoFit/>
          </a:bodyPr>
          <a:lstStyle/>
          <a:p>
            <a:pPr algn="ctr"/>
            <a:r>
              <a:rPr lang="ru-RU" dirty="0" smtClean="0"/>
              <a:t>ОСНОВНЫЕ ХАРАКТЕРИСТИКИ БЮДЖЕТА</a:t>
            </a:r>
            <a:endParaRPr lang="ru-RU" dirty="0">
              <a:solidFill>
                <a:schemeClr val="tx2">
                  <a:lumMod val="75000"/>
                </a:schemeClr>
              </a:solidFill>
              <a:latin typeface="Amelia_DG"/>
            </a:endParaRPr>
          </a:p>
        </p:txBody>
      </p:sp>
      <p:sp>
        <p:nvSpPr>
          <p:cNvPr id="6" name="Прямоугольник 5"/>
          <p:cNvSpPr/>
          <p:nvPr/>
        </p:nvSpPr>
        <p:spPr>
          <a:xfrm>
            <a:off x="755576" y="980728"/>
            <a:ext cx="7848872" cy="1815882"/>
          </a:xfrm>
          <a:prstGeom prst="rect">
            <a:avLst/>
          </a:prstGeom>
        </p:spPr>
        <p:txBody>
          <a:bodyPr wrap="square">
            <a:spAutoFit/>
          </a:bodyPr>
          <a:lstStyle/>
          <a:p>
            <a:r>
              <a:rPr lang="ru-RU" sz="1400" dirty="0" smtClean="0"/>
              <a:t>ДОХОДЫ бюджета бывают: собственные - налоговые и неналоговые доходы; безвозмездные поступления от других бюджетов бюджетной системы РФ - дотации, субсидии, субвенции, иные межбюджетные трансферты.</a:t>
            </a:r>
          </a:p>
          <a:p>
            <a:endParaRPr lang="ru-RU" sz="1400" dirty="0" smtClean="0"/>
          </a:p>
          <a:p>
            <a:r>
              <a:rPr lang="ru-RU" sz="1400" dirty="0" smtClean="0"/>
              <a:t>РАСХОДЫ бюджета – совокупность средств, направляемых на оказание государственных (муниципальных) услуг, социальное обеспечение населения, бюджетные инвестиции, предоставление межбюджетных трансфертов, обслуживание государственного (муниципального) долга</a:t>
            </a:r>
            <a:endParaRPr lang="ru-RU" sz="1400" dirty="0"/>
          </a:p>
        </p:txBody>
      </p:sp>
      <p:sp>
        <p:nvSpPr>
          <p:cNvPr id="7" name="Прямоугольник 6"/>
          <p:cNvSpPr/>
          <p:nvPr/>
        </p:nvSpPr>
        <p:spPr>
          <a:xfrm>
            <a:off x="467544" y="2852936"/>
            <a:ext cx="8136904" cy="5047536"/>
          </a:xfrm>
          <a:prstGeom prst="rect">
            <a:avLst/>
          </a:prstGeom>
        </p:spPr>
        <p:txBody>
          <a:bodyPr wrap="square">
            <a:spAutoFit/>
          </a:bodyPr>
          <a:lstStyle/>
          <a:p>
            <a:r>
              <a:rPr lang="ru-RU" sz="1400" dirty="0" smtClean="0">
                <a:latin typeface="Batang" pitchFamily="18" charset="-127"/>
                <a:ea typeface="Batang" pitchFamily="18" charset="-127"/>
              </a:rPr>
              <a:t>Сбалансированность бюджета по доходам и расходам – основополагающее требование, предъявляемое к органам, составляющим и утверждающим бюджет</a:t>
            </a:r>
          </a:p>
          <a:p>
            <a:endParaRPr lang="ru-RU" sz="1400" dirty="0" smtClean="0">
              <a:latin typeface="Batang" pitchFamily="18" charset="-127"/>
              <a:ea typeface="Batang" pitchFamily="18" charset="-127"/>
            </a:endParaRPr>
          </a:p>
          <a:p>
            <a:pPr fontAlgn="t"/>
            <a:endParaRPr lang="ru-RU" sz="1400" b="1" dirty="0" smtClean="0"/>
          </a:p>
          <a:p>
            <a:pPr fontAlgn="t"/>
            <a:endParaRPr lang="ru-RU" sz="1400" b="1" dirty="0" smtClean="0"/>
          </a:p>
          <a:p>
            <a:pPr fontAlgn="t"/>
            <a:endParaRPr lang="ru-RU" sz="1400" b="1" dirty="0" smtClean="0"/>
          </a:p>
          <a:p>
            <a:pPr fontAlgn="t"/>
            <a:endParaRPr lang="ru-RU" sz="1400" b="1"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pPr fontAlgn="t"/>
            <a:endParaRPr lang="ru-RU" sz="1400" dirty="0" smtClean="0"/>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smtClean="0">
              <a:latin typeface="Batang" pitchFamily="18" charset="-127"/>
              <a:ea typeface="Batang" pitchFamily="18" charset="-127"/>
            </a:endParaRPr>
          </a:p>
          <a:p>
            <a:endParaRPr lang="ru-RU" sz="1400" dirty="0">
              <a:latin typeface="Batang" pitchFamily="18" charset="-127"/>
              <a:ea typeface="Batang" pitchFamily="18" charset="-127"/>
            </a:endParaRPr>
          </a:p>
        </p:txBody>
      </p:sp>
      <p:graphicFrame>
        <p:nvGraphicFramePr>
          <p:cNvPr id="10" name="Таблица 9"/>
          <p:cNvGraphicFramePr>
            <a:graphicFrameLocks noGrp="1"/>
          </p:cNvGraphicFramePr>
          <p:nvPr/>
        </p:nvGraphicFramePr>
        <p:xfrm>
          <a:off x="971600" y="3501008"/>
          <a:ext cx="7776864" cy="2550114"/>
        </p:xfrm>
        <a:graphic>
          <a:graphicData uri="http://schemas.openxmlformats.org/drawingml/2006/table">
            <a:tbl>
              <a:tblPr firstRow="1" bandRow="1">
                <a:tableStyleId>{5C22544A-7EE6-4342-B048-85BDC9FD1C3A}</a:tableStyleId>
              </a:tblPr>
              <a:tblGrid>
                <a:gridCol w="1380939">
                  <a:extLst>
                    <a:ext uri="{9D8B030D-6E8A-4147-A177-3AD203B41FA5}">
                      <a16:colId xmlns:a16="http://schemas.microsoft.com/office/drawing/2014/main" val="20000"/>
                    </a:ext>
                  </a:extLst>
                </a:gridCol>
                <a:gridCol w="508767">
                  <a:extLst>
                    <a:ext uri="{9D8B030D-6E8A-4147-A177-3AD203B41FA5}">
                      <a16:colId xmlns:a16="http://schemas.microsoft.com/office/drawing/2014/main" val="20001"/>
                    </a:ext>
                  </a:extLst>
                </a:gridCol>
                <a:gridCol w="1235576">
                  <a:extLst>
                    <a:ext uri="{9D8B030D-6E8A-4147-A177-3AD203B41FA5}">
                      <a16:colId xmlns:a16="http://schemas.microsoft.com/office/drawing/2014/main" val="20002"/>
                    </a:ext>
                  </a:extLst>
                </a:gridCol>
                <a:gridCol w="436086">
                  <a:extLst>
                    <a:ext uri="{9D8B030D-6E8A-4147-A177-3AD203B41FA5}">
                      <a16:colId xmlns:a16="http://schemas.microsoft.com/office/drawing/2014/main" val="20003"/>
                    </a:ext>
                  </a:extLst>
                </a:gridCol>
                <a:gridCol w="4215496">
                  <a:extLst>
                    <a:ext uri="{9D8B030D-6E8A-4147-A177-3AD203B41FA5}">
                      <a16:colId xmlns:a16="http://schemas.microsoft.com/office/drawing/2014/main" val="20004"/>
                    </a:ext>
                  </a:extLst>
                </a:gridCol>
              </a:tblGrid>
              <a:tr h="1026114">
                <a:tc>
                  <a:txBody>
                    <a:bodyPr/>
                    <a:lstStyle/>
                    <a:p>
                      <a:pPr marL="0" algn="l" rtl="0" eaLnBrk="1" latinLnBrk="0" hangingPunct="1"/>
                      <a:r>
                        <a:rPr kumimoji="0" lang="ru-RU" sz="1400" kern="1200" dirty="0" smtClean="0">
                          <a:solidFill>
                            <a:schemeClr val="dk1"/>
                          </a:solidFill>
                          <a:latin typeface="+mn-lt"/>
                          <a:ea typeface="+mn-ea"/>
                          <a:cs typeface="+mn-cs"/>
                        </a:rPr>
                        <a:t>Доходы</a:t>
                      </a:r>
                    </a:p>
                  </a:txBody>
                  <a:tcPr/>
                </a:tc>
                <a:tc>
                  <a:txBody>
                    <a:bodyPr/>
                    <a:lstStyle/>
                    <a:p>
                      <a:pPr marL="0" algn="l" rtl="0" eaLnBrk="1" latinLnBrk="0" hangingPunct="1"/>
                      <a:r>
                        <a:rPr kumimoji="0" lang="ru-RU" sz="1400" kern="1200" dirty="0" smtClean="0">
                          <a:solidFill>
                            <a:schemeClr val="dk1"/>
                          </a:solidFill>
                          <a:latin typeface="+mn-lt"/>
                          <a:ea typeface="+mn-ea"/>
                          <a:cs typeface="+mn-cs"/>
                        </a:rPr>
                        <a:t>-</a:t>
                      </a:r>
                    </a:p>
                  </a:txBody>
                  <a:tcPr/>
                </a:tc>
                <a:tc>
                  <a:txBody>
                    <a:bodyPr/>
                    <a:lstStyle/>
                    <a:p>
                      <a:pPr marL="0" algn="l" rtl="0" eaLnBrk="1" latinLnBrk="0" hangingPunct="1"/>
                      <a:r>
                        <a:rPr kumimoji="0" lang="ru-RU" sz="1400" kern="1200" dirty="0" smtClean="0">
                          <a:solidFill>
                            <a:schemeClr val="dk1"/>
                          </a:solidFill>
                          <a:latin typeface="+mn-lt"/>
                          <a:ea typeface="+mn-ea"/>
                          <a:cs typeface="+mn-cs"/>
                        </a:rPr>
                        <a:t>Расходы</a:t>
                      </a:r>
                    </a:p>
                  </a:txBody>
                  <a:tcPr/>
                </a:tc>
                <a:tc>
                  <a:txBody>
                    <a:bodyPr/>
                    <a:lstStyle/>
                    <a:p>
                      <a:pPr marL="0" algn="l" rtl="0" eaLnBrk="1" latinLnBrk="0" hangingPunct="1"/>
                      <a:r>
                        <a:rPr kumimoji="0" lang="ru-RU" sz="1400" kern="1200" dirty="0" smtClean="0">
                          <a:solidFill>
                            <a:schemeClr val="dk1"/>
                          </a:solidFill>
                          <a:latin typeface="+mn-lt"/>
                          <a:ea typeface="+mn-ea"/>
                          <a:cs typeface="+mn-cs"/>
                        </a:rPr>
                        <a:t>=</a:t>
                      </a:r>
                    </a:p>
                  </a:txBody>
                  <a:tcPr/>
                </a:tc>
                <a:tc>
                  <a:txBody>
                    <a:bodyPr/>
                    <a:lstStyle/>
                    <a:p>
                      <a:pPr marL="0" algn="l" rtl="0" eaLnBrk="1" latinLnBrk="0" hangingPunct="1"/>
                      <a:r>
                        <a:rPr kumimoji="0" lang="ru-RU" sz="1400" kern="1200" dirty="0" smtClean="0">
                          <a:solidFill>
                            <a:schemeClr val="dk1"/>
                          </a:solidFill>
                          <a:latin typeface="+mn-lt"/>
                          <a:ea typeface="+mn-ea"/>
                          <a:cs typeface="+mn-cs"/>
                        </a:rPr>
                        <a:t>ПРОФИЦИТ– превышение доходов над расходами образует положительный остаток бюджета (принимается решение, как их использовать: накапливать резервы, погашать долги и т.д.)</a:t>
                      </a:r>
                    </a:p>
                  </a:txBody>
                  <a:tcPr/>
                </a:tc>
                <a:extLst>
                  <a:ext uri="{0D108BD9-81ED-4DB2-BD59-A6C34878D82A}">
                    <a16:rowId xmlns:a16="http://schemas.microsoft.com/office/drawing/2014/main" val="10000"/>
                  </a:ext>
                </a:extLst>
              </a:tr>
              <a:tr h="1026114">
                <a:tc>
                  <a:txBody>
                    <a:bodyPr/>
                    <a:lstStyle/>
                    <a:p>
                      <a:pPr marL="0" algn="l" rtl="0" eaLnBrk="1" latinLnBrk="0" hangingPunct="1"/>
                      <a:r>
                        <a:rPr kumimoji="0" lang="ru-RU" sz="1400" kern="1200" dirty="0" smtClean="0">
                          <a:solidFill>
                            <a:schemeClr val="dk1"/>
                          </a:solidFill>
                          <a:latin typeface="+mn-lt"/>
                          <a:ea typeface="+mn-ea"/>
                          <a:cs typeface="+mn-cs"/>
                        </a:rPr>
                        <a:t>Доходы</a:t>
                      </a:r>
                      <a:endParaRPr kumimoji="0" lang="ru-RU" sz="1400" kern="1200" dirty="0">
                        <a:solidFill>
                          <a:schemeClr val="dk1"/>
                        </a:solidFill>
                        <a:latin typeface="+mn-lt"/>
                        <a:ea typeface="+mn-ea"/>
                        <a:cs typeface="+mn-cs"/>
                      </a:endParaRPr>
                    </a:p>
                  </a:txBody>
                  <a:tcPr/>
                </a:tc>
                <a:tc>
                  <a:txBody>
                    <a:bodyPr/>
                    <a:lstStyle/>
                    <a:p>
                      <a:pPr marL="0" algn="l" rtl="0" eaLnBrk="1" latinLnBrk="0" hangingPunct="1"/>
                      <a:r>
                        <a:rPr kumimoji="0" lang="ru-RU" sz="1400" kern="1200" dirty="0" smtClean="0">
                          <a:solidFill>
                            <a:schemeClr val="dk1"/>
                          </a:solidFill>
                          <a:latin typeface="+mn-lt"/>
                          <a:ea typeface="+mn-ea"/>
                          <a:cs typeface="+mn-cs"/>
                        </a:rPr>
                        <a:t>-</a:t>
                      </a:r>
                      <a:endParaRPr kumimoji="0" lang="ru-RU" sz="1400" kern="1200" dirty="0">
                        <a:solidFill>
                          <a:schemeClr val="dk1"/>
                        </a:solidFill>
                        <a:latin typeface="+mn-lt"/>
                        <a:ea typeface="+mn-ea"/>
                        <a:cs typeface="+mn-cs"/>
                      </a:endParaRPr>
                    </a:p>
                  </a:txBody>
                  <a:tcPr/>
                </a:tc>
                <a:tc>
                  <a:txBody>
                    <a:bodyPr/>
                    <a:lstStyle/>
                    <a:p>
                      <a:pPr marL="0" algn="l" rtl="0" eaLnBrk="1" latinLnBrk="0" hangingPunct="1"/>
                      <a:r>
                        <a:rPr kumimoji="0" lang="ru-RU" sz="1400" kern="1200" dirty="0" smtClean="0">
                          <a:solidFill>
                            <a:schemeClr val="dk1"/>
                          </a:solidFill>
                          <a:latin typeface="+mn-lt"/>
                          <a:ea typeface="+mn-ea"/>
                          <a:cs typeface="+mn-cs"/>
                        </a:rPr>
                        <a:t>Расходы</a:t>
                      </a:r>
                      <a:endParaRPr kumimoji="0" lang="ru-RU" sz="1400" kern="1200" dirty="0">
                        <a:solidFill>
                          <a:schemeClr val="dk1"/>
                        </a:solidFill>
                        <a:latin typeface="+mn-lt"/>
                        <a:ea typeface="+mn-ea"/>
                        <a:cs typeface="+mn-cs"/>
                      </a:endParaRPr>
                    </a:p>
                  </a:txBody>
                  <a:tcPr/>
                </a:tc>
                <a:tc>
                  <a:txBody>
                    <a:bodyPr/>
                    <a:lstStyle/>
                    <a:p>
                      <a:pPr marL="0" algn="l" rtl="0" eaLnBrk="1" latinLnBrk="0" hangingPunct="1"/>
                      <a:r>
                        <a:rPr kumimoji="0" lang="ru-RU" sz="1400" kern="1200" dirty="0" smtClean="0">
                          <a:solidFill>
                            <a:schemeClr val="dk1"/>
                          </a:solidFill>
                          <a:latin typeface="+mn-lt"/>
                          <a:ea typeface="+mn-ea"/>
                          <a:cs typeface="+mn-cs"/>
                        </a:rPr>
                        <a:t>=</a:t>
                      </a:r>
                      <a:endParaRPr kumimoji="0" lang="ru-RU" sz="1400" kern="1200" dirty="0">
                        <a:solidFill>
                          <a:schemeClr val="dk1"/>
                        </a:solidFill>
                        <a:latin typeface="+mn-lt"/>
                        <a:ea typeface="+mn-ea"/>
                        <a:cs typeface="+mn-cs"/>
                      </a:endParaRPr>
                    </a:p>
                  </a:txBody>
                  <a:tcPr/>
                </a:tc>
                <a:tc>
                  <a:txBody>
                    <a:bodyPr/>
                    <a:lstStyle/>
                    <a:p>
                      <a:pPr marL="0" algn="l" rtl="0" eaLnBrk="1" latinLnBrk="0" hangingPunct="1"/>
                      <a:r>
                        <a:rPr kumimoji="0" lang="ru-RU" sz="1400" kern="1200" dirty="0" smtClean="0">
                          <a:solidFill>
                            <a:schemeClr val="dk1"/>
                          </a:solidFill>
                          <a:latin typeface="+mn-lt"/>
                          <a:ea typeface="+mn-ea"/>
                          <a:cs typeface="+mn-cs"/>
                        </a:rPr>
                        <a:t>ДЕФИЦИТ– превышение расходов над доходами (принимается решение об использовании источников финансирования дефицита: использовать имеющиеся накопления, остатки, взять в долг) </a:t>
                      </a:r>
                    </a:p>
                  </a:txBody>
                  <a:tcPr/>
                </a:tc>
                <a:extLst>
                  <a:ext uri="{0D108BD9-81ED-4DB2-BD59-A6C34878D82A}">
                    <a16:rowId xmlns:a16="http://schemas.microsoft.com/office/drawing/2014/main" val="10001"/>
                  </a:ext>
                </a:extLst>
              </a:tr>
              <a:tr h="324036">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38175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251520" y="116632"/>
            <a:ext cx="8892480" cy="1296144"/>
          </a:xfrm>
        </p:spPr>
        <p:txBody>
          <a:bodyPr anchor="ctr">
            <a:normAutofit/>
          </a:bodyPr>
          <a:lstStyle/>
          <a:p>
            <a:r>
              <a:rPr lang="ru-RU" sz="1600" dirty="0" smtClean="0"/>
              <a:t>ИЗ ЧЕГО ФОРМИРУЕТСЯ ДОХОДНАЯ ЧАСТЬ </a:t>
            </a:r>
            <a:r>
              <a:rPr lang="ru-RU" sz="1600" dirty="0" err="1" smtClean="0"/>
              <a:t>БЮДЖЕТа</a:t>
            </a:r>
            <a:r>
              <a:rPr lang="ru-RU" sz="1600" dirty="0" smtClean="0"/>
              <a:t> </a:t>
            </a:r>
            <a:r>
              <a:rPr lang="ru-RU" sz="1600" dirty="0"/>
              <a:t> </a:t>
            </a:r>
            <a:r>
              <a:rPr lang="ru-RU" sz="1600" dirty="0" smtClean="0"/>
              <a:t>МО МГИНСКОЕ  ГОРОДСКОЕ ПОСЕЛЕНИЕ?</a:t>
            </a:r>
            <a:endParaRPr lang="ru-RU" sz="1600" dirty="0">
              <a:solidFill>
                <a:schemeClr val="accent2">
                  <a:lumMod val="75000"/>
                </a:schemeClr>
              </a:solidFill>
              <a:effectLst>
                <a:outerShdw blurRad="38100" dist="38100" dir="2700000" algn="tl">
                  <a:srgbClr val="000000">
                    <a:alpha val="43137"/>
                  </a:srgbClr>
                </a:outerShdw>
              </a:effectLst>
            </a:endParaRPr>
          </a:p>
        </p:txBody>
      </p:sp>
      <p:graphicFrame>
        <p:nvGraphicFramePr>
          <p:cNvPr id="9" name="Таблица 8"/>
          <p:cNvGraphicFramePr>
            <a:graphicFrameLocks noGrp="1"/>
          </p:cNvGraphicFramePr>
          <p:nvPr/>
        </p:nvGraphicFramePr>
        <p:xfrm>
          <a:off x="683568" y="1397000"/>
          <a:ext cx="7704855" cy="640080"/>
        </p:xfrm>
        <a:graphic>
          <a:graphicData uri="http://schemas.openxmlformats.org/drawingml/2006/table">
            <a:tbl>
              <a:tblPr firstRow="1" bandRow="1">
                <a:tableStyleId>{93296810-A885-4BE3-A3E7-6D5BEEA58F35}</a:tableStyleId>
              </a:tblPr>
              <a:tblGrid>
                <a:gridCol w="7704855">
                  <a:extLst>
                    <a:ext uri="{9D8B030D-6E8A-4147-A177-3AD203B41FA5}">
                      <a16:colId xmlns:a16="http://schemas.microsoft.com/office/drawing/2014/main" val="20000"/>
                    </a:ext>
                  </a:extLst>
                </a:gridCol>
              </a:tblGrid>
              <a:tr h="370840">
                <a:tc>
                  <a:txBody>
                    <a:bodyPr/>
                    <a:lstStyle/>
                    <a:p>
                      <a:pPr algn="ctr"/>
                      <a:r>
                        <a:rPr lang="ru-RU" dirty="0" smtClean="0">
                          <a:solidFill>
                            <a:srgbClr val="660066"/>
                          </a:solidFill>
                        </a:rPr>
                        <a:t>Доходы бюджета - безвозмездные и безвозвратные поступления денежных средств в бюджет</a:t>
                      </a:r>
                      <a:endParaRPr lang="ru-RU" dirty="0">
                        <a:solidFill>
                          <a:srgbClr val="660066"/>
                        </a:solidFill>
                      </a:endParaRPr>
                    </a:p>
                  </a:txBody>
                  <a:tcPr/>
                </a:tc>
                <a:extLst>
                  <a:ext uri="{0D108BD9-81ED-4DB2-BD59-A6C34878D82A}">
                    <a16:rowId xmlns:a16="http://schemas.microsoft.com/office/drawing/2014/main" val="10000"/>
                  </a:ext>
                </a:extLst>
              </a:tr>
            </a:tbl>
          </a:graphicData>
        </a:graphic>
      </p:graphicFrame>
      <p:graphicFrame>
        <p:nvGraphicFramePr>
          <p:cNvPr id="10" name="Таблица 9"/>
          <p:cNvGraphicFramePr>
            <a:graphicFrameLocks noGrp="1"/>
          </p:cNvGraphicFramePr>
          <p:nvPr/>
        </p:nvGraphicFramePr>
        <p:xfrm>
          <a:off x="539551" y="2204864"/>
          <a:ext cx="7848873" cy="3718560"/>
        </p:xfrm>
        <a:graphic>
          <a:graphicData uri="http://schemas.openxmlformats.org/drawingml/2006/table">
            <a:tbl>
              <a:tblPr firstRow="1" bandRow="1">
                <a:tableStyleId>{F5AB1C69-6EDB-4FF4-983F-18BD219EF322}</a:tableStyleId>
              </a:tblPr>
              <a:tblGrid>
                <a:gridCol w="2616291">
                  <a:extLst>
                    <a:ext uri="{9D8B030D-6E8A-4147-A177-3AD203B41FA5}">
                      <a16:colId xmlns:a16="http://schemas.microsoft.com/office/drawing/2014/main" val="20000"/>
                    </a:ext>
                  </a:extLst>
                </a:gridCol>
                <a:gridCol w="2616291">
                  <a:extLst>
                    <a:ext uri="{9D8B030D-6E8A-4147-A177-3AD203B41FA5}">
                      <a16:colId xmlns:a16="http://schemas.microsoft.com/office/drawing/2014/main" val="20001"/>
                    </a:ext>
                  </a:extLst>
                </a:gridCol>
                <a:gridCol w="2616291">
                  <a:extLst>
                    <a:ext uri="{9D8B030D-6E8A-4147-A177-3AD203B41FA5}">
                      <a16:colId xmlns:a16="http://schemas.microsoft.com/office/drawing/2014/main" val="20002"/>
                    </a:ext>
                  </a:extLst>
                </a:gridCol>
              </a:tblGrid>
              <a:tr h="2808312">
                <a:tc>
                  <a:txBody>
                    <a:bodyPr/>
                    <a:lstStyle/>
                    <a:p>
                      <a:r>
                        <a:rPr lang="ru-RU" sz="1400" dirty="0" smtClean="0">
                          <a:solidFill>
                            <a:srgbClr val="660066"/>
                          </a:solidFill>
                        </a:rPr>
                        <a:t>НАЛОГОВЫЕ ДОХОДЫ - поступления от уплаты налогов, установленных Налоговым кодексом Российской Федерации: </a:t>
                      </a:r>
                    </a:p>
                    <a:p>
                      <a:r>
                        <a:rPr lang="ru-RU" sz="1400" dirty="0" smtClean="0">
                          <a:solidFill>
                            <a:srgbClr val="660066"/>
                          </a:solidFill>
                        </a:rPr>
                        <a:t>• налог на доходы физических лиц </a:t>
                      </a:r>
                    </a:p>
                    <a:p>
                      <a:r>
                        <a:rPr lang="ru-RU" sz="1400" dirty="0" smtClean="0">
                          <a:solidFill>
                            <a:srgbClr val="660066"/>
                          </a:solidFill>
                        </a:rPr>
                        <a:t>• акцизы</a:t>
                      </a:r>
                    </a:p>
                    <a:p>
                      <a:r>
                        <a:rPr lang="ru-RU" sz="1400" dirty="0" smtClean="0">
                          <a:solidFill>
                            <a:srgbClr val="660066"/>
                          </a:solidFill>
                        </a:rPr>
                        <a:t>• налог на имущество физических лиц </a:t>
                      </a:r>
                    </a:p>
                    <a:p>
                      <a:r>
                        <a:rPr lang="ru-RU" sz="1400" dirty="0" smtClean="0">
                          <a:solidFill>
                            <a:srgbClr val="660066"/>
                          </a:solidFill>
                        </a:rPr>
                        <a:t>• земельный налог </a:t>
                      </a:r>
                    </a:p>
                    <a:p>
                      <a:r>
                        <a:rPr lang="ru-RU" sz="1400" dirty="0" smtClean="0">
                          <a:solidFill>
                            <a:srgbClr val="660066"/>
                          </a:solidFill>
                        </a:rPr>
                        <a:t>• госпошлина </a:t>
                      </a:r>
                      <a:endParaRPr lang="ru-RU" sz="1400" dirty="0">
                        <a:solidFill>
                          <a:srgbClr val="660066"/>
                        </a:solidFill>
                      </a:endParaRPr>
                    </a:p>
                  </a:txBody>
                  <a:tcPr/>
                </a:tc>
                <a:tc>
                  <a:txBody>
                    <a:bodyPr/>
                    <a:lstStyle/>
                    <a:p>
                      <a:r>
                        <a:rPr lang="ru-RU" sz="1400" b="1" kern="1200" dirty="0" smtClean="0">
                          <a:solidFill>
                            <a:srgbClr val="660066"/>
                          </a:solidFill>
                          <a:latin typeface="+mn-lt"/>
                          <a:ea typeface="+mn-ea"/>
                          <a:cs typeface="+mn-cs"/>
                        </a:rPr>
                        <a:t>НЕНАЛОГОВЫЕ ДОХОДЫ - платежи, установленные законодательством Российской Федерации: </a:t>
                      </a:r>
                    </a:p>
                    <a:p>
                      <a:r>
                        <a:rPr lang="ru-RU" sz="1400" b="1" kern="1200" dirty="0" smtClean="0">
                          <a:solidFill>
                            <a:srgbClr val="660066"/>
                          </a:solidFill>
                          <a:latin typeface="+mn-lt"/>
                          <a:ea typeface="+mn-ea"/>
                          <a:cs typeface="+mn-cs"/>
                        </a:rPr>
                        <a:t>• арендная плата за землю </a:t>
                      </a:r>
                    </a:p>
                    <a:p>
                      <a:r>
                        <a:rPr lang="ru-RU" sz="1400" b="1" kern="1200" dirty="0" smtClean="0">
                          <a:solidFill>
                            <a:srgbClr val="660066"/>
                          </a:solidFill>
                          <a:latin typeface="+mn-lt"/>
                          <a:ea typeface="+mn-ea"/>
                          <a:cs typeface="+mn-cs"/>
                        </a:rPr>
                        <a:t>• доходы от использования муниципального имущества</a:t>
                      </a:r>
                    </a:p>
                    <a:p>
                      <a:r>
                        <a:rPr lang="ru-RU" sz="1400" b="1" kern="1200" dirty="0" smtClean="0">
                          <a:solidFill>
                            <a:srgbClr val="660066"/>
                          </a:solidFill>
                          <a:latin typeface="+mn-lt"/>
                          <a:ea typeface="+mn-ea"/>
                          <a:cs typeface="+mn-cs"/>
                        </a:rPr>
                        <a:t> • доходы от реализации муниципального имущества </a:t>
                      </a:r>
                    </a:p>
                    <a:p>
                      <a:r>
                        <a:rPr lang="ru-RU" sz="1400" b="1" kern="1200" dirty="0" smtClean="0">
                          <a:solidFill>
                            <a:srgbClr val="660066"/>
                          </a:solidFill>
                          <a:latin typeface="+mn-lt"/>
                          <a:ea typeface="+mn-ea"/>
                          <a:cs typeface="+mn-cs"/>
                        </a:rPr>
                        <a:t>• платные услуги от муниципальных казённых учреждений </a:t>
                      </a:r>
                    </a:p>
                    <a:p>
                      <a:r>
                        <a:rPr lang="ru-RU" sz="1400" b="1" kern="1200" dirty="0" smtClean="0">
                          <a:solidFill>
                            <a:srgbClr val="660066"/>
                          </a:solidFill>
                          <a:latin typeface="+mn-lt"/>
                          <a:ea typeface="+mn-ea"/>
                          <a:cs typeface="+mn-cs"/>
                        </a:rPr>
                        <a:t>• доходы от продажи земельных участков</a:t>
                      </a:r>
                    </a:p>
                    <a:p>
                      <a:r>
                        <a:rPr lang="ru-RU" sz="1400" b="1" kern="1200" dirty="0" smtClean="0">
                          <a:solidFill>
                            <a:srgbClr val="660066"/>
                          </a:solidFill>
                          <a:latin typeface="+mn-lt"/>
                          <a:ea typeface="+mn-ea"/>
                          <a:cs typeface="+mn-cs"/>
                        </a:rPr>
                        <a:t> • штрафы за нарушение законодательства РФ </a:t>
                      </a:r>
                    </a:p>
                    <a:p>
                      <a:r>
                        <a:rPr lang="ru-RU" sz="1400" b="1" kern="1200" dirty="0" smtClean="0">
                          <a:solidFill>
                            <a:srgbClr val="660066"/>
                          </a:solidFill>
                          <a:latin typeface="+mn-lt"/>
                          <a:ea typeface="+mn-ea"/>
                          <a:cs typeface="+mn-cs"/>
                        </a:rPr>
                        <a:t>• прочие неналоговые доходы</a:t>
                      </a:r>
                    </a:p>
                  </a:txBody>
                  <a:tcPr/>
                </a:tc>
                <a:tc>
                  <a:txBody>
                    <a:bodyPr/>
                    <a:lstStyle/>
                    <a:p>
                      <a:r>
                        <a:rPr lang="ru-RU" sz="1400" b="1" kern="1200" dirty="0" smtClean="0">
                          <a:solidFill>
                            <a:srgbClr val="660066"/>
                          </a:solidFill>
                          <a:latin typeface="+mn-lt"/>
                          <a:ea typeface="+mn-ea"/>
                          <a:cs typeface="+mn-cs"/>
                        </a:rPr>
                        <a:t>БЕЗВОЗМЕЗДНЫЕ ПОСТУПЛЕНИЯ </a:t>
                      </a:r>
                    </a:p>
                    <a:p>
                      <a:r>
                        <a:rPr lang="ru-RU" sz="1400" b="1" kern="1200" dirty="0" smtClean="0">
                          <a:solidFill>
                            <a:srgbClr val="660066"/>
                          </a:solidFill>
                          <a:latin typeface="+mn-lt"/>
                          <a:ea typeface="+mn-ea"/>
                          <a:cs typeface="+mn-cs"/>
                        </a:rPr>
                        <a:t>• поступления из областного бюджета межбюджетных трансфертов в виде дотаций, субсидий, субвенций и иных межбюджетных трансфертов </a:t>
                      </a:r>
                    </a:p>
                    <a:p>
                      <a:r>
                        <a:rPr lang="ru-RU" sz="1400" b="1" kern="1200" dirty="0" smtClean="0">
                          <a:solidFill>
                            <a:srgbClr val="660066"/>
                          </a:solidFill>
                          <a:latin typeface="+mn-lt"/>
                          <a:ea typeface="+mn-ea"/>
                          <a:cs typeface="+mn-cs"/>
                        </a:rPr>
                        <a:t>• поступления от организаций и граждан (кроме налоговых и неналоговых доходов)</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97397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1714202"/>
          </a:xfrm>
        </p:spPr>
        <p:txBody>
          <a:bodyPr>
            <a:normAutofit/>
          </a:bodyPr>
          <a:lstStyle/>
          <a:p>
            <a:r>
              <a:rPr lang="ru-RU" sz="2400" dirty="0" smtClean="0"/>
              <a:t>ОСНОВНЫЕ ХАРАКТЕРИСТИКИ БЮДЖЕТА МО МГИНСКОЕ  ГОРОДСКОЕ ПОСЕЛЕНИЕ</a:t>
            </a:r>
            <a:endParaRPr lang="ru-RU" sz="2400" dirty="0">
              <a:solidFill>
                <a:schemeClr val="accent3">
                  <a:lumMod val="50000"/>
                </a:schemeClr>
              </a:solidFill>
              <a:latin typeface="Amelia_DG" pitchFamily="2" charset="0"/>
            </a:endParaRPr>
          </a:p>
        </p:txBody>
      </p:sp>
      <p:graphicFrame>
        <p:nvGraphicFramePr>
          <p:cNvPr id="12" name="Таблица 11"/>
          <p:cNvGraphicFramePr>
            <a:graphicFrameLocks noGrp="1"/>
          </p:cNvGraphicFramePr>
          <p:nvPr>
            <p:extLst>
              <p:ext uri="{D42A27DB-BD31-4B8C-83A1-F6EECF244321}">
                <p14:modId xmlns:p14="http://schemas.microsoft.com/office/powerpoint/2010/main" val="3879613781"/>
              </p:ext>
            </p:extLst>
          </p:nvPr>
        </p:nvGraphicFramePr>
        <p:xfrm>
          <a:off x="611560" y="2132856"/>
          <a:ext cx="8208912" cy="2725648"/>
        </p:xfrm>
        <a:graphic>
          <a:graphicData uri="http://schemas.openxmlformats.org/drawingml/2006/table">
            <a:tbl>
              <a:tblPr/>
              <a:tblGrid>
                <a:gridCol w="1368152">
                  <a:extLst>
                    <a:ext uri="{9D8B030D-6E8A-4147-A177-3AD203B41FA5}">
                      <a16:colId xmlns:a16="http://schemas.microsoft.com/office/drawing/2014/main" val="20000"/>
                    </a:ext>
                  </a:extLst>
                </a:gridCol>
                <a:gridCol w="1559583">
                  <a:extLst>
                    <a:ext uri="{9D8B030D-6E8A-4147-A177-3AD203B41FA5}">
                      <a16:colId xmlns:a16="http://schemas.microsoft.com/office/drawing/2014/main" val="20001"/>
                    </a:ext>
                  </a:extLst>
                </a:gridCol>
                <a:gridCol w="1157667">
                  <a:extLst>
                    <a:ext uri="{9D8B030D-6E8A-4147-A177-3AD203B41FA5}">
                      <a16:colId xmlns:a16="http://schemas.microsoft.com/office/drawing/2014/main" val="20002"/>
                    </a:ext>
                  </a:extLst>
                </a:gridCol>
                <a:gridCol w="1414423">
                  <a:extLst>
                    <a:ext uri="{9D8B030D-6E8A-4147-A177-3AD203B41FA5}">
                      <a16:colId xmlns:a16="http://schemas.microsoft.com/office/drawing/2014/main" val="20003"/>
                    </a:ext>
                  </a:extLst>
                </a:gridCol>
                <a:gridCol w="1293757">
                  <a:extLst>
                    <a:ext uri="{9D8B030D-6E8A-4147-A177-3AD203B41FA5}">
                      <a16:colId xmlns:a16="http://schemas.microsoft.com/office/drawing/2014/main" val="20004"/>
                    </a:ext>
                  </a:extLst>
                </a:gridCol>
                <a:gridCol w="1415330">
                  <a:extLst>
                    <a:ext uri="{9D8B030D-6E8A-4147-A177-3AD203B41FA5}">
                      <a16:colId xmlns:a16="http://schemas.microsoft.com/office/drawing/2014/main" val="20005"/>
                    </a:ext>
                  </a:extLst>
                </a:gridCol>
              </a:tblGrid>
              <a:tr h="576063">
                <a:tc rowSpan="2">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Основные характеристики</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rowSpan="2">
                  <a:txBody>
                    <a:bodyPr/>
                    <a:lstStyle/>
                    <a:p>
                      <a:pPr marL="0" algn="l" defTabSz="914400" rtl="0" eaLnBrk="1" latinLnBrk="0" hangingPunct="1">
                        <a:spcAft>
                          <a:spcPts val="0"/>
                        </a:spcAft>
                      </a:pPr>
                      <a:r>
                        <a:rPr kumimoji="0" lang="ru-RU" sz="1400" kern="1200" dirty="0" err="1" smtClean="0">
                          <a:solidFill>
                            <a:schemeClr val="dk1"/>
                          </a:solidFill>
                          <a:latin typeface="+mn-lt"/>
                          <a:ea typeface="+mn-ea"/>
                          <a:cs typeface="+mn-cs"/>
                        </a:rPr>
                        <a:t>Первоначаль</a:t>
                      </a:r>
                      <a:endParaRPr kumimoji="0" lang="ru-RU" sz="1400" kern="1200" dirty="0" smtClean="0">
                        <a:solidFill>
                          <a:schemeClr val="dk1"/>
                        </a:solidFill>
                        <a:latin typeface="+mn-lt"/>
                        <a:ea typeface="+mn-ea"/>
                        <a:cs typeface="+mn-cs"/>
                      </a:endParaRPr>
                    </a:p>
                    <a:p>
                      <a:pPr marL="0" algn="l" defTabSz="914400" rtl="0" eaLnBrk="1" latinLnBrk="0" hangingPunct="1">
                        <a:spcAft>
                          <a:spcPts val="0"/>
                        </a:spcAft>
                      </a:pPr>
                      <a:r>
                        <a:rPr kumimoji="0" lang="ru-RU" sz="1400" kern="1200" dirty="0" err="1" smtClean="0">
                          <a:solidFill>
                            <a:schemeClr val="dk1"/>
                          </a:solidFill>
                          <a:latin typeface="+mn-lt"/>
                          <a:ea typeface="+mn-ea"/>
                          <a:cs typeface="+mn-cs"/>
                        </a:rPr>
                        <a:t>ный</a:t>
                      </a:r>
                      <a:r>
                        <a:rPr kumimoji="0" lang="ru-RU" sz="1400" kern="1200" dirty="0" smtClean="0">
                          <a:solidFill>
                            <a:schemeClr val="dk1"/>
                          </a:solidFill>
                          <a:latin typeface="+mn-lt"/>
                          <a:ea typeface="+mn-ea"/>
                          <a:cs typeface="+mn-cs"/>
                        </a:rPr>
                        <a:t> план</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rowSpan="2">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Уточненный </a:t>
                      </a:r>
                    </a:p>
                    <a:p>
                      <a:pPr marL="0" algn="l" defTabSz="914400" rtl="0" eaLnBrk="1" latinLnBrk="0" hangingPunct="1">
                        <a:spcAft>
                          <a:spcPts val="0"/>
                        </a:spcAft>
                      </a:pPr>
                      <a:r>
                        <a:rPr kumimoji="0" lang="ru-RU" sz="1400" kern="1200" dirty="0" smtClean="0">
                          <a:solidFill>
                            <a:schemeClr val="dk1"/>
                          </a:solidFill>
                          <a:latin typeface="+mn-lt"/>
                          <a:ea typeface="+mn-ea"/>
                          <a:cs typeface="+mn-cs"/>
                        </a:rPr>
                        <a:t>план</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rowSpan="2">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Изменение показателей (-,+)</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gridSpan="2">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Исполнено за 2024  год</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hMerge="1">
                  <a:txBody>
                    <a:bodyPr/>
                    <a:lstStyle/>
                    <a:p>
                      <a:endParaRPr lang="ru-RU"/>
                    </a:p>
                  </a:txBody>
                  <a:tcPr/>
                </a:tc>
                <a:extLst>
                  <a:ext uri="{0D108BD9-81ED-4DB2-BD59-A6C34878D82A}">
                    <a16:rowId xmlns:a16="http://schemas.microsoft.com/office/drawing/2014/main" val="10000"/>
                  </a:ext>
                </a:extLst>
              </a:tr>
              <a:tr h="203799">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сумма</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400" kern="1200" dirty="0" smtClean="0">
                          <a:solidFill>
                            <a:schemeClr val="dk1"/>
                          </a:solidFill>
                          <a:latin typeface="+mn-lt"/>
                          <a:ea typeface="+mn-ea"/>
                          <a:cs typeface="+mn-cs"/>
                        </a:rPr>
                        <a:t>в % к</a:t>
                      </a:r>
                      <a:r>
                        <a:rPr kumimoji="0" lang="ru-RU" sz="1400" kern="1200" baseline="0" dirty="0" smtClean="0">
                          <a:solidFill>
                            <a:schemeClr val="dk1"/>
                          </a:solidFill>
                          <a:latin typeface="+mn-lt"/>
                          <a:ea typeface="+mn-ea"/>
                          <a:cs typeface="+mn-cs"/>
                        </a:rPr>
                        <a:t> у</a:t>
                      </a:r>
                      <a:r>
                        <a:rPr kumimoji="0" lang="ru-RU" sz="1400" kern="1200" dirty="0" smtClean="0">
                          <a:solidFill>
                            <a:schemeClr val="dk1"/>
                          </a:solidFill>
                          <a:latin typeface="+mn-lt"/>
                          <a:ea typeface="+mn-ea"/>
                          <a:cs typeface="+mn-cs"/>
                        </a:rPr>
                        <a:t>точненному плану</a:t>
                      </a:r>
                    </a:p>
                    <a:p>
                      <a:pPr marL="0" algn="l" defTabSz="914400" rtl="0" eaLnBrk="1" latinLnBrk="0" hangingPunct="1">
                        <a:spcAft>
                          <a:spcPts val="0"/>
                        </a:spcAft>
                      </a:pPr>
                      <a:endParaRPr kumimoji="0" lang="ru-RU" sz="1400" kern="1200" dirty="0" smtClean="0">
                        <a:solidFill>
                          <a:schemeClr val="dk1"/>
                        </a:solidFill>
                        <a:latin typeface="+mn-lt"/>
                        <a:ea typeface="+mn-ea"/>
                        <a:cs typeface="+mn-cs"/>
                      </a:endParaRP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442705">
                <a:tc>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Доходы</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191 091,1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250 447,2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+ 59 356,1</a:t>
                      </a:r>
                    </a:p>
                    <a:p>
                      <a:pPr marL="0" algn="l" defTabSz="914400" rtl="0" eaLnBrk="1" latinLnBrk="0" hangingPunct="1">
                        <a:spcAft>
                          <a:spcPts val="0"/>
                        </a:spcAft>
                      </a:pPr>
                      <a:r>
                        <a:rPr kumimoji="0" lang="ru-RU" sz="1400" kern="1200">
                          <a:solidFill>
                            <a:schemeClr val="dk1"/>
                          </a:solidFill>
                          <a:latin typeface="+mn-l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245 082,4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128,2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2"/>
                  </a:ext>
                </a:extLst>
              </a:tr>
              <a:tr h="190952">
                <a:tc>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Расходы</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191 091,1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276 215,1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+ 85 124,0</a:t>
                      </a:r>
                    </a:p>
                    <a:p>
                      <a:pPr marL="0" algn="l" defTabSz="914400" rtl="0" eaLnBrk="1" latinLnBrk="0" hangingPunct="1">
                        <a:spcAft>
                          <a:spcPts val="0"/>
                        </a:spcAft>
                      </a:pPr>
                      <a:r>
                        <a:rPr kumimoji="0" lang="ru-RU" sz="1400" kern="1200">
                          <a:solidFill>
                            <a:schemeClr val="dk1"/>
                          </a:solidFill>
                          <a:latin typeface="+mn-l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251 492,2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131,6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r h="316488">
                <a:tc>
                  <a:txBody>
                    <a:bodyPr/>
                    <a:lstStyle/>
                    <a:p>
                      <a:pPr marL="0" algn="l" defTabSz="914400" rtl="0" eaLnBrk="1" latinLnBrk="0" hangingPunct="1">
                        <a:spcAft>
                          <a:spcPts val="0"/>
                        </a:spcAft>
                      </a:pPr>
                      <a:r>
                        <a:rPr kumimoji="0" lang="ru-RU" sz="1400" kern="1200" dirty="0" smtClean="0">
                          <a:solidFill>
                            <a:schemeClr val="dk1"/>
                          </a:solidFill>
                          <a:latin typeface="+mn-lt"/>
                          <a:ea typeface="+mn-ea"/>
                          <a:cs typeface="+mn-cs"/>
                        </a:rPr>
                        <a:t>дефицит/профицит</a:t>
                      </a:r>
                    </a:p>
                  </a:txBody>
                  <a:tcPr marL="64736" marR="647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a:solidFill>
                            <a:schemeClr val="dk1"/>
                          </a:solidFill>
                          <a:latin typeface="+mn-lt"/>
                          <a:ea typeface="+mn-ea"/>
                          <a:cs typeface="+mn-cs"/>
                        </a:rPr>
                        <a:t>-26 869,9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dirty="0">
                          <a:solidFill>
                            <a:schemeClr val="dk1"/>
                          </a:solidFill>
                          <a:latin typeface="+mn-lt"/>
                          <a:ea typeface="+mn-ea"/>
                          <a:cs typeface="+mn-cs"/>
                        </a:rPr>
                        <a:t>+ 26 869,9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dirty="0">
                          <a:solidFill>
                            <a:schemeClr val="dk1"/>
                          </a:solidFill>
                          <a:latin typeface="+mn-lt"/>
                          <a:ea typeface="+mn-ea"/>
                          <a:cs typeface="+mn-cs"/>
                        </a:rPr>
                        <a:t>-6 409,8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algn="l" defTabSz="914400" rtl="0" eaLnBrk="1" latinLnBrk="0" hangingPunct="1">
                        <a:spcAft>
                          <a:spcPts val="0"/>
                        </a:spcAft>
                      </a:pPr>
                      <a:r>
                        <a:rPr kumimoji="0" lang="ru-RU" sz="1400" kern="1200" dirty="0">
                          <a:solidFill>
                            <a:schemeClr val="dk1"/>
                          </a:solidFill>
                          <a:latin typeface="+mn-l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86922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260648"/>
            <a:ext cx="7992887" cy="369332"/>
          </a:xfrm>
          <a:prstGeom prst="rect">
            <a:avLst/>
          </a:prstGeom>
        </p:spPr>
        <p:txBody>
          <a:bodyPr wrap="square">
            <a:spAutoFit/>
          </a:bodyPr>
          <a:lstStyle/>
          <a:p>
            <a:r>
              <a:rPr lang="ru-RU" dirty="0" smtClean="0"/>
              <a:t>СТРУКТУРА ДОХОДОВ БЮДЖЕТА МО МГИНСКОЕ  ГОРОДСКОЕ ПОСЕЛЕНИЕ</a:t>
            </a:r>
            <a:endParaRPr lang="ru-RU" dirty="0"/>
          </a:p>
        </p:txBody>
      </p:sp>
      <p:graphicFrame>
        <p:nvGraphicFramePr>
          <p:cNvPr id="8" name="Диаграмма 7"/>
          <p:cNvGraphicFramePr/>
          <p:nvPr/>
        </p:nvGraphicFramePr>
        <p:xfrm>
          <a:off x="1619672" y="1340768"/>
          <a:ext cx="2808312" cy="26642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Диаграмма 12"/>
          <p:cNvGraphicFramePr/>
          <p:nvPr/>
        </p:nvGraphicFramePr>
        <p:xfrm>
          <a:off x="3131840" y="2780928"/>
          <a:ext cx="72008" cy="1440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Диаграмма 14"/>
          <p:cNvGraphicFramePr/>
          <p:nvPr>
            <p:extLst>
              <p:ext uri="{D42A27DB-BD31-4B8C-83A1-F6EECF244321}">
                <p14:modId xmlns:p14="http://schemas.microsoft.com/office/powerpoint/2010/main" val="852694104"/>
              </p:ext>
            </p:extLst>
          </p:nvPr>
        </p:nvGraphicFramePr>
        <p:xfrm>
          <a:off x="4788024" y="1268760"/>
          <a:ext cx="4032448" cy="3816424"/>
        </p:xfrm>
        <a:graphic>
          <a:graphicData uri="http://schemas.openxmlformats.org/drawingml/2006/chart">
            <c:chart xmlns:c="http://schemas.openxmlformats.org/drawingml/2006/chart" xmlns:r="http://schemas.openxmlformats.org/officeDocument/2006/relationships" r:id="rId4"/>
          </a:graphicData>
        </a:graphic>
      </p:graphicFrame>
      <p:sp>
        <p:nvSpPr>
          <p:cNvPr id="16" name="Прямоугольник 15"/>
          <p:cNvSpPr/>
          <p:nvPr/>
        </p:nvSpPr>
        <p:spPr>
          <a:xfrm>
            <a:off x="4572000" y="836712"/>
            <a:ext cx="3528392" cy="424732"/>
          </a:xfrm>
          <a:prstGeom prst="rect">
            <a:avLst/>
          </a:prstGeom>
        </p:spPr>
        <p:txBody>
          <a:bodyPr wrap="square">
            <a:spAutoFit/>
          </a:bodyPr>
          <a:lstStyle/>
          <a:p>
            <a:pPr algn="ctr">
              <a:defRPr sz="2160" b="1" i="0" u="none" strike="noStrike" kern="1200" baseline="0">
                <a:solidFill>
                  <a:prstClr val="black"/>
                </a:solidFill>
                <a:latin typeface="+mn-lt"/>
                <a:ea typeface="+mn-ea"/>
                <a:cs typeface="+mn-cs"/>
              </a:defRPr>
            </a:pPr>
            <a:r>
              <a:rPr lang="ru-RU" dirty="0" smtClean="0"/>
              <a:t>2024 год</a:t>
            </a:r>
            <a:endParaRPr lang="ru-RU" dirty="0"/>
          </a:p>
        </p:txBody>
      </p:sp>
      <p:sp>
        <p:nvSpPr>
          <p:cNvPr id="17" name="Прямоугольник 16"/>
          <p:cNvSpPr/>
          <p:nvPr/>
        </p:nvSpPr>
        <p:spPr>
          <a:xfrm>
            <a:off x="1403648" y="836712"/>
            <a:ext cx="2592288" cy="400110"/>
          </a:xfrm>
          <a:prstGeom prst="rect">
            <a:avLst/>
          </a:prstGeom>
        </p:spPr>
        <p:txBody>
          <a:bodyPr wrap="square">
            <a:spAutoFit/>
          </a:bodyPr>
          <a:lstStyle/>
          <a:p>
            <a:r>
              <a:rPr lang="ru-RU" sz="2000" b="1" dirty="0" smtClean="0"/>
              <a:t>2023 год</a:t>
            </a:r>
            <a:endParaRPr lang="ru-RU" sz="2000" b="1" dirty="0"/>
          </a:p>
        </p:txBody>
      </p:sp>
      <p:graphicFrame>
        <p:nvGraphicFramePr>
          <p:cNvPr id="18" name="Таблица 17"/>
          <p:cNvGraphicFramePr>
            <a:graphicFrameLocks noGrp="1"/>
          </p:cNvGraphicFramePr>
          <p:nvPr>
            <p:extLst>
              <p:ext uri="{D42A27DB-BD31-4B8C-83A1-F6EECF244321}">
                <p14:modId xmlns:p14="http://schemas.microsoft.com/office/powerpoint/2010/main" val="1521257569"/>
              </p:ext>
            </p:extLst>
          </p:nvPr>
        </p:nvGraphicFramePr>
        <p:xfrm>
          <a:off x="539552" y="5085183"/>
          <a:ext cx="8064896" cy="1584233"/>
        </p:xfrm>
        <a:graphic>
          <a:graphicData uri="http://schemas.openxmlformats.org/drawingml/2006/table">
            <a:tbl>
              <a:tblPr firstRow="1" bandRow="1">
                <a:tableStyleId>{5C22544A-7EE6-4342-B048-85BDC9FD1C3A}</a:tableStyleId>
              </a:tblPr>
              <a:tblGrid>
                <a:gridCol w="3888432">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584176">
                  <a:extLst>
                    <a:ext uri="{9D8B030D-6E8A-4147-A177-3AD203B41FA5}">
                      <a16:colId xmlns:a16="http://schemas.microsoft.com/office/drawing/2014/main" val="20003"/>
                    </a:ext>
                  </a:extLst>
                </a:gridCol>
              </a:tblGrid>
              <a:tr h="385135">
                <a:tc>
                  <a:txBody>
                    <a:bodyPr/>
                    <a:lstStyle/>
                    <a:p>
                      <a:r>
                        <a:rPr lang="ru-RU" sz="1200" dirty="0" smtClean="0"/>
                        <a:t>Наименование доходов</a:t>
                      </a:r>
                      <a:endParaRPr lang="ru-RU" sz="1200" dirty="0"/>
                    </a:p>
                  </a:txBody>
                  <a:tcPr/>
                </a:tc>
                <a:tc>
                  <a:txBody>
                    <a:bodyPr/>
                    <a:lstStyle/>
                    <a:p>
                      <a:r>
                        <a:rPr lang="ru-RU" sz="1200" dirty="0" smtClean="0"/>
                        <a:t>Единица измерения</a:t>
                      </a:r>
                      <a:endParaRPr lang="ru-RU" sz="1200" dirty="0"/>
                    </a:p>
                  </a:txBody>
                  <a:tcPr/>
                </a:tc>
                <a:tc>
                  <a:txBody>
                    <a:bodyPr/>
                    <a:lstStyle/>
                    <a:p>
                      <a:r>
                        <a:rPr lang="ru-RU" sz="1200" dirty="0" smtClean="0"/>
                        <a:t>2023 год</a:t>
                      </a:r>
                      <a:endParaRPr lang="ru-RU" sz="1200" dirty="0"/>
                    </a:p>
                  </a:txBody>
                  <a:tcPr/>
                </a:tc>
                <a:tc>
                  <a:txBody>
                    <a:bodyPr/>
                    <a:lstStyle/>
                    <a:p>
                      <a:r>
                        <a:rPr lang="ru-RU" sz="1200" dirty="0" smtClean="0"/>
                        <a:t>2024 год</a:t>
                      </a:r>
                      <a:endParaRPr lang="ru-RU" sz="1200" dirty="0"/>
                    </a:p>
                  </a:txBody>
                  <a:tcPr/>
                </a:tc>
                <a:extLst>
                  <a:ext uri="{0D108BD9-81ED-4DB2-BD59-A6C34878D82A}">
                    <a16:rowId xmlns:a16="http://schemas.microsoft.com/office/drawing/2014/main" val="10000"/>
                  </a:ext>
                </a:extLst>
              </a:tr>
              <a:tr h="407555">
                <a:tc>
                  <a:txBody>
                    <a:bodyPr/>
                    <a:lstStyle/>
                    <a:p>
                      <a:r>
                        <a:rPr lang="ru-RU" sz="1200" dirty="0" smtClean="0"/>
                        <a:t>Собственные (налоговые и неналоговые доходы)</a:t>
                      </a:r>
                      <a:endParaRPr lang="ru-RU" sz="1200" dirty="0"/>
                    </a:p>
                  </a:txBody>
                  <a:tcPr/>
                </a:tc>
                <a:tc>
                  <a:txBody>
                    <a:bodyPr/>
                    <a:lstStyle/>
                    <a:p>
                      <a:pPr marL="0" algn="l" defTabSz="914400" rtl="0" eaLnBrk="1" latinLnBrk="0" hangingPunct="1"/>
                      <a:r>
                        <a:rPr lang="ru-RU" sz="1200" kern="1200" dirty="0" smtClean="0">
                          <a:solidFill>
                            <a:schemeClr val="dk1"/>
                          </a:solidFill>
                          <a:latin typeface="+mn-lt"/>
                          <a:ea typeface="+mn-ea"/>
                          <a:cs typeface="+mn-cs"/>
                        </a:rPr>
                        <a:t>Тыс. руб.</a:t>
                      </a:r>
                      <a:endParaRPr lang="ru-RU" sz="1200" kern="1200" dirty="0">
                        <a:solidFill>
                          <a:schemeClr val="dk1"/>
                        </a:solidFill>
                        <a:latin typeface="+mn-lt"/>
                        <a:ea typeface="+mn-ea"/>
                        <a:cs typeface="+mn-cs"/>
                      </a:endParaRPr>
                    </a:p>
                  </a:txBody>
                  <a:tcPr/>
                </a:tc>
                <a:tc>
                  <a:txBody>
                    <a:bodyPr/>
                    <a:lstStyle/>
                    <a:p>
                      <a:pPr marL="0" algn="l" defTabSz="914400" rtl="0" eaLnBrk="1" latinLnBrk="0" hangingPunct="1"/>
                      <a:r>
                        <a:rPr lang="ru-RU" sz="1200" kern="1200" dirty="0" smtClean="0">
                          <a:solidFill>
                            <a:schemeClr val="dk1"/>
                          </a:solidFill>
                          <a:latin typeface="+mn-lt"/>
                          <a:ea typeface="+mn-ea"/>
                          <a:cs typeface="+mn-cs"/>
                        </a:rPr>
                        <a:t>140 788,3</a:t>
                      </a:r>
                      <a:endParaRPr lang="ru-RU" sz="1200" kern="1200" dirty="0">
                        <a:solidFill>
                          <a:schemeClr val="dk1"/>
                        </a:solidFill>
                        <a:latin typeface="+mn-lt"/>
                        <a:ea typeface="+mn-ea"/>
                        <a:cs typeface="+mn-cs"/>
                      </a:endParaRPr>
                    </a:p>
                  </a:txBody>
                  <a:tcPr/>
                </a:tc>
                <a:tc>
                  <a:txBody>
                    <a:bodyPr/>
                    <a:lstStyle/>
                    <a:p>
                      <a:pPr marL="0" algn="l" defTabSz="914400" rtl="0" eaLnBrk="1" latinLnBrk="0" hangingPunct="1"/>
                      <a:r>
                        <a:rPr lang="ru-RU" sz="1200" kern="1200" dirty="0" smtClean="0">
                          <a:solidFill>
                            <a:schemeClr val="dk1"/>
                          </a:solidFill>
                          <a:latin typeface="+mn-lt"/>
                          <a:ea typeface="+mn-ea"/>
                          <a:cs typeface="+mn-cs"/>
                        </a:rPr>
                        <a:t>117 235,3</a:t>
                      </a:r>
                      <a:endParaRPr lang="ru-RU" sz="1200"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r h="359739">
                <a:tc>
                  <a:txBody>
                    <a:bodyPr/>
                    <a:lstStyle/>
                    <a:p>
                      <a:pPr marL="0" algn="l" defTabSz="914400" rtl="0" eaLnBrk="1" latinLnBrk="0" hangingPunct="1"/>
                      <a:r>
                        <a:rPr lang="ru-RU" sz="1200" kern="1200" dirty="0" smtClean="0">
                          <a:solidFill>
                            <a:schemeClr val="dk1"/>
                          </a:solidFill>
                          <a:latin typeface="+mn-lt"/>
                          <a:ea typeface="+mn-ea"/>
                          <a:cs typeface="+mn-cs"/>
                        </a:rPr>
                        <a:t>Безвозмездные поступления </a:t>
                      </a:r>
                    </a:p>
                  </a:txBody>
                  <a:tcPr/>
                </a:tc>
                <a:tc>
                  <a:txBody>
                    <a:bodyPr/>
                    <a:lstStyle/>
                    <a:p>
                      <a:r>
                        <a:rPr lang="ru-RU" sz="1200" smtClean="0"/>
                        <a:t>Тыс. руб.</a:t>
                      </a:r>
                      <a:endParaRPr lang="ru-RU" sz="1200" dirty="0"/>
                    </a:p>
                  </a:txBody>
                  <a:tcPr/>
                </a:tc>
                <a:tc>
                  <a:txBody>
                    <a:bodyPr/>
                    <a:lstStyle/>
                    <a:p>
                      <a:pPr marL="0" algn="l" defTabSz="914400" rtl="0" eaLnBrk="1" latinLnBrk="0" hangingPunct="1"/>
                      <a:r>
                        <a:rPr lang="ru-RU" sz="1200" kern="1200" dirty="0" smtClean="0">
                          <a:solidFill>
                            <a:schemeClr val="dk1"/>
                          </a:solidFill>
                          <a:latin typeface="+mn-lt"/>
                          <a:ea typeface="+mn-ea"/>
                          <a:cs typeface="+mn-cs"/>
                        </a:rPr>
                        <a:t>52 651,2</a:t>
                      </a:r>
                      <a:endParaRPr lang="ru-RU" sz="1200" kern="1200" dirty="0">
                        <a:solidFill>
                          <a:schemeClr val="dk1"/>
                        </a:solidFill>
                        <a:latin typeface="+mn-lt"/>
                        <a:ea typeface="+mn-ea"/>
                        <a:cs typeface="+mn-cs"/>
                      </a:endParaRPr>
                    </a:p>
                  </a:txBody>
                  <a:tcPr/>
                </a:tc>
                <a:tc>
                  <a:txBody>
                    <a:bodyPr/>
                    <a:lstStyle/>
                    <a:p>
                      <a:pPr marL="0" algn="l" defTabSz="914400" rtl="0" eaLnBrk="1" latinLnBrk="0" hangingPunct="1"/>
                      <a:r>
                        <a:rPr lang="ru-RU" sz="1200" kern="1200" dirty="0" smtClean="0">
                          <a:solidFill>
                            <a:schemeClr val="dk1"/>
                          </a:solidFill>
                          <a:latin typeface="+mn-lt"/>
                          <a:ea typeface="+mn-ea"/>
                          <a:cs typeface="+mn-cs"/>
                        </a:rPr>
                        <a:t>127 847,1</a:t>
                      </a:r>
                      <a:endParaRPr lang="ru-RU" sz="12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359739">
                <a:tc>
                  <a:txBody>
                    <a:bodyPr/>
                    <a:lstStyle/>
                    <a:p>
                      <a:pPr marL="0" algn="l" defTabSz="914400" rtl="0" eaLnBrk="1" latinLnBrk="0" hangingPunct="1"/>
                      <a:r>
                        <a:rPr lang="ru-RU" sz="1200" dirty="0" smtClean="0"/>
                        <a:t>Итого доходов</a:t>
                      </a:r>
                      <a:endParaRPr lang="ru-RU" sz="1200" kern="1200" dirty="0" smtClean="0">
                        <a:solidFill>
                          <a:schemeClr val="dk1"/>
                        </a:solidFill>
                        <a:latin typeface="+mn-lt"/>
                        <a:ea typeface="+mn-ea"/>
                        <a:cs typeface="+mn-cs"/>
                      </a:endParaRPr>
                    </a:p>
                  </a:txBody>
                  <a:tcPr/>
                </a:tc>
                <a:tc>
                  <a:txBody>
                    <a:bodyPr/>
                    <a:lstStyle/>
                    <a:p>
                      <a:r>
                        <a:rPr lang="ru-RU" sz="1200" dirty="0" smtClean="0"/>
                        <a:t>Тыс. руб.</a:t>
                      </a:r>
                      <a:endParaRPr lang="ru-RU" sz="1200" dirty="0"/>
                    </a:p>
                  </a:txBody>
                  <a:tcPr/>
                </a:tc>
                <a:tc>
                  <a:txBody>
                    <a:bodyPr/>
                    <a:lstStyle/>
                    <a:p>
                      <a:pPr marL="0" algn="l" defTabSz="914400" rtl="0" eaLnBrk="1" latinLnBrk="0" hangingPunct="1"/>
                      <a:r>
                        <a:rPr lang="ru-RU" sz="1200" kern="1200" dirty="0" smtClean="0">
                          <a:solidFill>
                            <a:schemeClr val="dk1"/>
                          </a:solidFill>
                          <a:latin typeface="+mn-lt"/>
                          <a:ea typeface="+mn-ea"/>
                          <a:cs typeface="+mn-cs"/>
                        </a:rPr>
                        <a:t>193 439,5</a:t>
                      </a:r>
                      <a:endParaRPr lang="ru-RU" sz="1200" kern="1200" dirty="0">
                        <a:solidFill>
                          <a:schemeClr val="dk1"/>
                        </a:solidFill>
                        <a:latin typeface="+mn-lt"/>
                        <a:ea typeface="+mn-ea"/>
                        <a:cs typeface="+mn-cs"/>
                      </a:endParaRPr>
                    </a:p>
                  </a:txBody>
                  <a:tcPr/>
                </a:tc>
                <a:tc>
                  <a:txBody>
                    <a:bodyPr/>
                    <a:lstStyle/>
                    <a:p>
                      <a:pPr marL="0" algn="l" defTabSz="914400" rtl="0" eaLnBrk="1" latinLnBrk="0" hangingPunct="1"/>
                      <a:r>
                        <a:rPr lang="ru-RU" sz="1200" kern="1200" dirty="0" smtClean="0">
                          <a:solidFill>
                            <a:schemeClr val="dk1"/>
                          </a:solidFill>
                          <a:latin typeface="+mn-lt"/>
                          <a:ea typeface="+mn-ea"/>
                          <a:cs typeface="+mn-cs"/>
                        </a:rPr>
                        <a:t>245 082,4</a:t>
                      </a:r>
                      <a:endParaRPr lang="ru-RU" sz="1200" kern="1200" dirty="0">
                        <a:solidFill>
                          <a:schemeClr val="dk1"/>
                        </a:solidFill>
                        <a:latin typeface="+mn-lt"/>
                        <a:ea typeface="+mn-ea"/>
                        <a:cs typeface="+mn-cs"/>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92291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20688"/>
            <a:ext cx="8064896" cy="576064"/>
          </a:xfrm>
        </p:spPr>
        <p:txBody>
          <a:bodyPr>
            <a:normAutofit fontScale="90000"/>
          </a:bodyPr>
          <a:lstStyle/>
          <a:p>
            <a:r>
              <a:rPr lang="ru-RU" dirty="0" smtClean="0"/>
              <a:t>ДОХОДЫ БЮДЖЕТА МО МГИНСКОЕ</a:t>
            </a:r>
            <a:r>
              <a:rPr lang="ru-RU" baseline="0" dirty="0" smtClean="0"/>
              <a:t> ГОРОДСКОЕ ПОСЕЛЕНИЕ</a:t>
            </a:r>
            <a:r>
              <a:rPr lang="ru-RU" dirty="0" smtClean="0"/>
              <a:t/>
            </a:r>
            <a:br>
              <a:rPr lang="ru-RU" dirty="0" smtClean="0"/>
            </a:br>
            <a:endParaRPr lang="ru-RU" dirty="0"/>
          </a:p>
        </p:txBody>
      </p:sp>
      <p:graphicFrame>
        <p:nvGraphicFramePr>
          <p:cNvPr id="8" name="Диаграмма 7"/>
          <p:cNvGraphicFramePr/>
          <p:nvPr>
            <p:extLst>
              <p:ext uri="{D42A27DB-BD31-4B8C-83A1-F6EECF244321}">
                <p14:modId xmlns:p14="http://schemas.microsoft.com/office/powerpoint/2010/main" val="1329957702"/>
              </p:ext>
            </p:extLst>
          </p:nvPr>
        </p:nvGraphicFramePr>
        <p:xfrm>
          <a:off x="323528" y="476672"/>
          <a:ext cx="8640960" cy="61926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9104185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8449</TotalTime>
  <Words>5342</Words>
  <Application>Microsoft Office PowerPoint</Application>
  <PresentationFormat>Экран (4:3)</PresentationFormat>
  <Paragraphs>829</Paragraphs>
  <Slides>38</Slides>
  <Notes>10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38</vt:i4>
      </vt:variant>
    </vt:vector>
  </HeadingPairs>
  <TitlesOfParts>
    <vt:vector size="45" baseType="lpstr">
      <vt:lpstr>Times New Roman</vt:lpstr>
      <vt:lpstr>Arial CYR</vt:lpstr>
      <vt:lpstr>Batang</vt:lpstr>
      <vt:lpstr>Arial</vt:lpstr>
      <vt:lpstr>Calibri</vt:lpstr>
      <vt:lpstr>Amelia_DG</vt:lpstr>
      <vt:lpstr>Тема Office</vt:lpstr>
      <vt:lpstr>Презентация PowerPoint</vt:lpstr>
      <vt:lpstr>Общая информация о муниципальном образовании Мгинское городское поселение </vt:lpstr>
      <vt:lpstr>В общую площадь земель поселения входят территории:</vt:lpstr>
      <vt:lpstr>Административное деление и население </vt:lpstr>
      <vt:lpstr>Презентация PowerPoint</vt:lpstr>
      <vt:lpstr>ИЗ ЧЕГО ФОРМИРУЕТСЯ ДОХОДНАЯ ЧАСТЬ БЮДЖЕТа  МО МГИНСКОЕ  ГОРОДСКОЕ ПОСЕЛЕНИЕ?</vt:lpstr>
      <vt:lpstr>ОСНОВНЫЕ ХАРАКТЕРИСТИКИ БЮДЖЕТА МО МГИНСКОЕ  ГОРОДСКОЕ ПОСЕЛЕНИЕ</vt:lpstr>
      <vt:lpstr>Презентация PowerPoint</vt:lpstr>
      <vt:lpstr>ДОХОДЫ БЮДЖЕТА МО МГИНСКОЕ ГОРОДСКОЕ ПОСЕЛЕНИЕ </vt:lpstr>
      <vt:lpstr>Презентация PowerPoint</vt:lpstr>
      <vt:lpstr>БЕЗВОЗМЕЗДНЫЕ ПОСТУПЛЕНИЯ </vt:lpstr>
      <vt:lpstr>Презентация PowerPoint</vt:lpstr>
      <vt:lpstr>Исполнение расходов бюджета</vt:lpstr>
      <vt:lpstr>Презентация PowerPoint</vt:lpstr>
      <vt:lpstr>   Исполнение расходной части бюджета МО Мгинское городское  Общегосударственные вопросы   </vt:lpstr>
      <vt:lpstr>«Национальная безопасность и правоохранительная деятельность»</vt:lpstr>
      <vt:lpstr> «Национальная оборона» </vt:lpstr>
      <vt:lpstr>Национальная экономика</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Детские</dc:title>
  <dc:creator>Фокина Лидия Петровна</dc:creator>
  <cp:keywords>Шаблон презентации</cp:keywords>
  <cp:lastModifiedBy>anton204821@outlook.com</cp:lastModifiedBy>
  <cp:revision>489</cp:revision>
  <dcterms:created xsi:type="dcterms:W3CDTF">2014-07-06T18:18:01Z</dcterms:created>
  <dcterms:modified xsi:type="dcterms:W3CDTF">2025-02-27T11:30:21Z</dcterms:modified>
</cp:coreProperties>
</file>