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notesSlides/notesSlide1.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charts/chart6.xml" ContentType="application/vnd.openxmlformats-officedocument.drawingml.chart+xml"/>
  <Override PartName="/ppt/drawings/drawing1.xml" ContentType="application/vnd.openxmlformats-officedocument.drawingml.chartshapes+xml"/>
  <Override PartName="/ppt/charts/chart7.xml" ContentType="application/vnd.openxmlformats-officedocument.drawingml.chart+xml"/>
  <Override PartName="/ppt/drawings/drawing2.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852" r:id="rId1"/>
  </p:sldMasterIdLst>
  <p:notesMasterIdLst>
    <p:notesMasterId r:id="rId39"/>
  </p:notesMasterIdLst>
  <p:sldIdLst>
    <p:sldId id="261" r:id="rId2"/>
    <p:sldId id="292" r:id="rId3"/>
    <p:sldId id="293" r:id="rId4"/>
    <p:sldId id="294" r:id="rId5"/>
    <p:sldId id="264" r:id="rId6"/>
    <p:sldId id="265" r:id="rId7"/>
    <p:sldId id="266" r:id="rId8"/>
    <p:sldId id="271" r:id="rId9"/>
    <p:sldId id="268" r:id="rId10"/>
    <p:sldId id="269" r:id="rId11"/>
    <p:sldId id="272" r:id="rId12"/>
    <p:sldId id="273" r:id="rId13"/>
    <p:sldId id="270" r:id="rId14"/>
    <p:sldId id="274" r:id="rId15"/>
    <p:sldId id="283" r:id="rId16"/>
    <p:sldId id="301" r:id="rId17"/>
    <p:sldId id="300" r:id="rId18"/>
    <p:sldId id="282" r:id="rId19"/>
    <p:sldId id="281" r:id="rId20"/>
    <p:sldId id="275" r:id="rId21"/>
    <p:sldId id="279" r:id="rId22"/>
    <p:sldId id="280" r:id="rId23"/>
    <p:sldId id="276" r:id="rId24"/>
    <p:sldId id="277" r:id="rId25"/>
    <p:sldId id="278" r:id="rId26"/>
    <p:sldId id="284" r:id="rId27"/>
    <p:sldId id="285" r:id="rId28"/>
    <p:sldId id="295" r:id="rId29"/>
    <p:sldId id="296" r:id="rId30"/>
    <p:sldId id="297" r:id="rId31"/>
    <p:sldId id="299" r:id="rId32"/>
    <p:sldId id="286" r:id="rId33"/>
    <p:sldId id="287" r:id="rId34"/>
    <p:sldId id="288" r:id="rId35"/>
    <p:sldId id="289" r:id="rId36"/>
    <p:sldId id="290" r:id="rId37"/>
    <p:sldId id="291" r:id="rId38"/>
  </p:sldIdLst>
  <p:sldSz cx="9144000" cy="6858000" type="screen4x3"/>
  <p:notesSz cx="6858000" cy="9144000"/>
  <p:embeddedFontLst>
    <p:embeddedFont>
      <p:font typeface="Batang" panose="020B0604020202020204" charset="-127"/>
      <p:regular r:id="rId40"/>
    </p:embeddedFont>
    <p:embeddedFont>
      <p:font typeface="Calibri" panose="020F0502020204030204" pitchFamily="34" charset="0"/>
      <p:regular r:id="rId41"/>
      <p:bold r:id="rId42"/>
      <p:italic r:id="rId43"/>
      <p:boldItalic r:id="rId44"/>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66"/>
    <a:srgbClr val="99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8FB837D-C827-4EFA-A057-4D05807E0F7C}" styleName="Стиль из темы 1 - акцент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7853C-536D-4A76-A0AE-DD22124D55A5}" styleName="Стиль из темы 1 - акцент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58" autoAdjust="0"/>
    <p:restoredTop sz="82831" autoAdjust="0"/>
  </p:normalViewPr>
  <p:slideViewPr>
    <p:cSldViewPr>
      <p:cViewPr varScale="1">
        <p:scale>
          <a:sx n="95" d="100"/>
          <a:sy n="95" d="100"/>
        </p:scale>
        <p:origin x="126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2.fntdata"/></Relationships>
</file>

<file path=ppt/charts/_rels/chart1.xml.rels><?xml version="1.0" encoding="UTF-8" standalone="yes"?>
<Relationships xmlns="http://schemas.openxmlformats.org/package/2006/relationships"><Relationship Id="rId1" Type="http://schemas.openxmlformats.org/officeDocument/2006/relationships/oleObject" Target="&#1050;&#1085;&#1080;&#1075;&#1072;1"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_____Microsoft_Excel.xlsx"/></Relationships>
</file>

<file path=ppt/charts/_rels/chart3.xml.rels><?xml version="1.0" encoding="UTF-8" standalone="yes"?>
<Relationships xmlns="http://schemas.openxmlformats.org/package/2006/relationships"><Relationship Id="rId1" Type="http://schemas.openxmlformats.org/officeDocument/2006/relationships/package" Target="../embeddings/_____Microsoft_Excel1.xlsx"/></Relationships>
</file>

<file path=ppt/charts/_rels/chart4.xml.rels><?xml version="1.0" encoding="UTF-8" standalone="yes"?>
<Relationships xmlns="http://schemas.openxmlformats.org/package/2006/relationships"><Relationship Id="rId1" Type="http://schemas.openxmlformats.org/officeDocument/2006/relationships/package" Target="../embeddings/_____Microsoft_Excel2.xlsx"/></Relationships>
</file>

<file path=ppt/charts/_rels/chart5.xml.rels><?xml version="1.0" encoding="UTF-8" standalone="yes"?>
<Relationships xmlns="http://schemas.openxmlformats.org/package/2006/relationships"><Relationship Id="rId1" Type="http://schemas.openxmlformats.org/officeDocument/2006/relationships/package" Target="../embeddings/_____Microsoft_Excel3.xlsx"/></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_____Microsoft_Excel4.xlsx"/></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_____Microsoft_Excel5.xlsx"/></Relationships>
</file>

<file path=ppt/charts/_rels/chart8.xml.rels><?xml version="1.0" encoding="UTF-8" standalone="yes"?>
<Relationships xmlns="http://schemas.openxmlformats.org/package/2006/relationships"><Relationship Id="rId1" Type="http://schemas.openxmlformats.org/officeDocument/2006/relationships/package" Target="../embeddings/_____Microsoft_Excel6.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ru-RU" sz="1600" dirty="0">
                <a:solidFill>
                  <a:srgbClr val="0070C0"/>
                </a:solidFill>
              </a:rPr>
              <a:t>ЗЕМЕЛЬНЫЕ РЕСУРСЫ ПОСЕЛЕНИЯ</a:t>
            </a:r>
          </a:p>
        </c:rich>
      </c:tx>
      <c:layout>
        <c:manualLayout>
          <c:xMode val="edge"/>
          <c:yMode val="edge"/>
          <c:x val="7.652617656388086E-2"/>
          <c:y val="0"/>
        </c:manualLayout>
      </c:layout>
      <c:overlay val="1"/>
    </c:title>
    <c:autoTitleDeleted val="0"/>
    <c:plotArea>
      <c:layout>
        <c:manualLayout>
          <c:layoutTarget val="inner"/>
          <c:xMode val="edge"/>
          <c:yMode val="edge"/>
          <c:x val="0.24024545703005806"/>
          <c:y val="0.22155933827773638"/>
          <c:w val="0.52964296615190642"/>
          <c:h val="0.72285642717896781"/>
        </c:manualLayout>
      </c:layout>
      <c:pieChart>
        <c:varyColors val="1"/>
        <c:ser>
          <c:idx val="0"/>
          <c:order val="0"/>
          <c:explosion val="25"/>
          <c:dPt>
            <c:idx val="0"/>
            <c:bubble3D val="0"/>
            <c:explosion val="57"/>
            <c:spPr>
              <a:solidFill>
                <a:srgbClr val="92D050"/>
              </a:solidFill>
              <a:effectLst>
                <a:innerShdw blurRad="114300">
                  <a:prstClr val="black"/>
                </a:innerShdw>
              </a:effectLst>
            </c:spPr>
            <c:extLst>
              <c:ext xmlns:c16="http://schemas.microsoft.com/office/drawing/2014/chart" uri="{C3380CC4-5D6E-409C-BE32-E72D297353CC}">
                <c16:uniqueId val="{00000001-7367-4463-BC6B-BB2D379CCE9E}"/>
              </c:ext>
            </c:extLst>
          </c:dPt>
          <c:dPt>
            <c:idx val="1"/>
            <c:bubble3D val="0"/>
            <c:explosion val="0"/>
            <c:spPr>
              <a:solidFill>
                <a:srgbClr val="FF0000"/>
              </a:solidFill>
            </c:spPr>
            <c:extLst>
              <c:ext xmlns:c16="http://schemas.microsoft.com/office/drawing/2014/chart" uri="{C3380CC4-5D6E-409C-BE32-E72D297353CC}">
                <c16:uniqueId val="{00000003-7367-4463-BC6B-BB2D379CCE9E}"/>
              </c:ext>
            </c:extLst>
          </c:dPt>
          <c:dLbls>
            <c:dLbl>
              <c:idx val="0"/>
              <c:layout>
                <c:manualLayout>
                  <c:x val="0.2549780656693319"/>
                  <c:y val="-0.24948105553195937"/>
                </c:manualLayout>
              </c:layout>
              <c:tx>
                <c:rich>
                  <a:bodyPr/>
                  <a:lstStyle/>
                  <a:p>
                    <a:r>
                      <a:rPr lang="ru-RU"/>
                      <a:t>97,85 % - прочие земли</a:t>
                    </a:r>
                  </a:p>
                </c:rich>
              </c:tx>
              <c:dLblPos val="bestFit"/>
              <c:showLegendKey val="1"/>
              <c:showVal val="1"/>
              <c:showCatName val="1"/>
              <c:showSerName val="1"/>
              <c:showPercent val="1"/>
              <c:showBubbleSize val="1"/>
              <c:extLst>
                <c:ext xmlns:c15="http://schemas.microsoft.com/office/drawing/2012/chart" uri="{CE6537A1-D6FC-4f65-9D91-7224C49458BB}">
                  <c15:layout/>
                </c:ext>
                <c:ext xmlns:c16="http://schemas.microsoft.com/office/drawing/2014/chart" uri="{C3380CC4-5D6E-409C-BE32-E72D297353CC}">
                  <c16:uniqueId val="{00000001-7367-4463-BC6B-BB2D379CCE9E}"/>
                </c:ext>
              </c:extLst>
            </c:dLbl>
            <c:dLbl>
              <c:idx val="1"/>
              <c:layout>
                <c:manualLayout>
                  <c:x val="-0.31669143713255782"/>
                  <c:y val="0.34190109016455977"/>
                </c:manualLayout>
              </c:layout>
              <c:tx>
                <c:rich>
                  <a:bodyPr/>
                  <a:lstStyle/>
                  <a:p>
                    <a:r>
                      <a:rPr lang="ru-RU"/>
                      <a:t>2,15 %  -</a:t>
                    </a:r>
                    <a:r>
                      <a:rPr lang="ru-RU" baseline="0"/>
                      <a:t> земли населенных пунктов</a:t>
                    </a:r>
                    <a:endParaRPr lang="ru-RU"/>
                  </a:p>
                </c:rich>
              </c:tx>
              <c:dLblPos val="bestFit"/>
              <c:showLegendKey val="1"/>
              <c:showVal val="1"/>
              <c:showCatName val="1"/>
              <c:showSerName val="1"/>
              <c:showPercent val="1"/>
              <c:showBubbleSize val="1"/>
              <c:extLst>
                <c:ext xmlns:c15="http://schemas.microsoft.com/office/drawing/2012/chart" uri="{CE6537A1-D6FC-4f65-9D91-7224C49458BB}">
                  <c15:layout/>
                </c:ext>
                <c:ext xmlns:c16="http://schemas.microsoft.com/office/drawing/2014/chart" uri="{C3380CC4-5D6E-409C-BE32-E72D297353CC}">
                  <c16:uniqueId val="{00000003-7367-4463-BC6B-BB2D379CCE9E}"/>
                </c:ext>
              </c:extLst>
            </c:dLbl>
            <c:spPr>
              <a:noFill/>
              <a:ln>
                <a:noFill/>
              </a:ln>
              <a:effectLst/>
            </c:spPr>
            <c:dLblPos val="outEnd"/>
            <c:showLegendKey val="1"/>
            <c:showVal val="1"/>
            <c:showCatName val="1"/>
            <c:showSerName val="1"/>
            <c:showPercent val="1"/>
            <c:showBubbleSize val="1"/>
            <c:showLeaderLines val="1"/>
            <c:extLst>
              <c:ext xmlns:c15="http://schemas.microsoft.com/office/drawing/2012/chart" uri="{CE6537A1-D6FC-4f65-9D91-7224C49458BB}"/>
            </c:extLst>
          </c:dLbls>
          <c:val>
            <c:numRef>
              <c:f>Лист1!$A$2:$A$3</c:f>
              <c:numCache>
                <c:formatCode>General</c:formatCode>
                <c:ptCount val="2"/>
                <c:pt idx="0">
                  <c:v>97.85</c:v>
                </c:pt>
                <c:pt idx="1">
                  <c:v>2.15</c:v>
                </c:pt>
              </c:numCache>
            </c:numRef>
          </c:val>
          <c:extLst>
            <c:ext xmlns:c16="http://schemas.microsoft.com/office/drawing/2014/chart" uri="{C3380CC4-5D6E-409C-BE32-E72D297353CC}">
              <c16:uniqueId val="{00000004-7367-4463-BC6B-BB2D379CCE9E}"/>
            </c:ext>
          </c:extLst>
        </c:ser>
        <c:dLbls>
          <c:showLegendKey val="1"/>
          <c:showVal val="1"/>
          <c:showCatName val="1"/>
          <c:showSerName val="1"/>
          <c:showPercent val="1"/>
          <c:showBubbleSize val="1"/>
          <c:showLeaderLines val="1"/>
        </c:dLbls>
        <c:firstSliceAng val="0"/>
      </c:pieChart>
    </c:plotArea>
    <c:plotVisOnly val="1"/>
    <c:dispBlanksAs val="zero"/>
    <c:showDLblsOverMax val="1"/>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Лист1!$B$1</c:f>
              <c:strCache>
                <c:ptCount val="1"/>
                <c:pt idx="0">
                  <c:v>Продажи</c:v>
                </c:pt>
              </c:strCache>
            </c:strRef>
          </c:tx>
          <c:dLbls>
            <c:dLbl>
              <c:idx val="0"/>
              <c:layout/>
              <c:tx>
                <c:rich>
                  <a:bodyPr/>
                  <a:lstStyle/>
                  <a:p>
                    <a:r>
                      <a:rPr lang="en-US" dirty="0" smtClean="0"/>
                      <a:t>30,1</a:t>
                    </a:r>
                    <a:endParaRPr lang="en-US" dirty="0" smtClean="0"/>
                  </a:p>
                  <a:p>
                    <a:endParaRPr lang="en-US" dirty="0"/>
                  </a:p>
                </c:rich>
              </c:tx>
              <c:showLegendKey val="0"/>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64C6-4570-8130-7AA1174D0FC4}"/>
                </c:ext>
              </c:extLst>
            </c:dLbl>
            <c:dLbl>
              <c:idx val="1"/>
              <c:layout/>
              <c:tx>
                <c:rich>
                  <a:bodyPr/>
                  <a:lstStyle/>
                  <a:p>
                    <a:r>
                      <a:rPr lang="en-US" dirty="0" smtClean="0"/>
                      <a:t>23,3</a:t>
                    </a:r>
                    <a:endParaRPr lang="en-US" dirty="0"/>
                  </a:p>
                </c:rich>
              </c:tx>
              <c:showLegendKey val="0"/>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64C6-4570-8130-7AA1174D0FC4}"/>
                </c:ext>
              </c:extLst>
            </c:dLbl>
            <c:dLbl>
              <c:idx val="2"/>
              <c:layout/>
              <c:tx>
                <c:rich>
                  <a:bodyPr/>
                  <a:lstStyle/>
                  <a:p>
                    <a:r>
                      <a:rPr lang="en-US" dirty="0" smtClean="0"/>
                      <a:t>46,6</a:t>
                    </a:r>
                    <a:endParaRPr lang="en-US" dirty="0"/>
                  </a:p>
                </c:rich>
              </c:tx>
              <c:showLegendKey val="0"/>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64C6-4570-8130-7AA1174D0FC4}"/>
                </c:ext>
              </c:extLst>
            </c:dLbl>
            <c:spPr>
              <a:noFill/>
              <a:ln>
                <a:noFill/>
              </a:ln>
              <a:effectLst/>
            </c:spPr>
            <c:showLegendKey val="0"/>
            <c:showVal val="1"/>
            <c:showCatName val="1"/>
            <c:showSerName val="0"/>
            <c:showPercent val="0"/>
            <c:showBubbleSize val="0"/>
            <c:showLeaderLines val="1"/>
            <c:extLst>
              <c:ext xmlns:c15="http://schemas.microsoft.com/office/drawing/2012/chart" uri="{CE6537A1-D6FC-4f65-9D91-7224C49458BB}"/>
            </c:extLst>
          </c:dLbls>
          <c:cat>
            <c:strRef>
              <c:f>Лист1!$A$2:$A$5</c:f>
              <c:strCache>
                <c:ptCount val="3"/>
                <c:pt idx="0">
                  <c:v>Налоговые доходы</c:v>
                </c:pt>
                <c:pt idx="1">
                  <c:v>Неналоговые доходы</c:v>
                </c:pt>
                <c:pt idx="2">
                  <c:v>Безвозмездные поступления</c:v>
                </c:pt>
              </c:strCache>
            </c:strRef>
          </c:cat>
          <c:val>
            <c:numRef>
              <c:f>Лист1!$B$2:$B$5</c:f>
              <c:numCache>
                <c:formatCode>General</c:formatCode>
                <c:ptCount val="4"/>
                <c:pt idx="0">
                  <c:v>30.1</c:v>
                </c:pt>
                <c:pt idx="1">
                  <c:v>23.3</c:v>
                </c:pt>
                <c:pt idx="2">
                  <c:v>46.6</c:v>
                </c:pt>
              </c:numCache>
            </c:numRef>
          </c:val>
          <c:extLst>
            <c:ext xmlns:c16="http://schemas.microsoft.com/office/drawing/2014/chart" uri="{C3380CC4-5D6E-409C-BE32-E72D297353CC}">
              <c16:uniqueId val="{00000003-64C6-4570-8130-7AA1174D0FC4}"/>
            </c:ext>
          </c:extLst>
        </c:ser>
        <c:dLbls>
          <c:showLegendKey val="0"/>
          <c:showVal val="1"/>
          <c:showCatName val="1"/>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ru-RU"/>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ru-RU" dirty="0" smtClean="0"/>
              <a:t>2019 год</a:t>
            </a:r>
            <a:endParaRPr lang="ru-RU" dirty="0"/>
          </a:p>
        </c:rich>
      </c:tx>
      <c:layout/>
      <c:overlay val="0"/>
    </c:title>
    <c:autoTitleDeleted val="0"/>
    <c:plotArea>
      <c:layout>
        <c:manualLayout>
          <c:layoutTarget val="inner"/>
          <c:xMode val="edge"/>
          <c:yMode val="edge"/>
          <c:x val="0.54438774479603047"/>
          <c:y val="0"/>
          <c:w val="0.45561225520396731"/>
          <c:h val="0.53703060771025446"/>
        </c:manualLayout>
      </c:layout>
      <c:doughnutChart>
        <c:varyColors val="1"/>
        <c:dLbls>
          <c:showLegendKey val="0"/>
          <c:showVal val="0"/>
          <c:showCatName val="1"/>
          <c:showSerName val="0"/>
          <c:showPercent val="1"/>
          <c:showBubbleSize val="0"/>
          <c:showLeaderLines val="0"/>
        </c:dLbls>
        <c:firstSliceAng val="0"/>
        <c:holeSize val="50"/>
      </c:doughnutChart>
    </c:plotArea>
    <c:plotVisOnly val="1"/>
    <c:dispBlanksAs val="gap"/>
    <c:showDLblsOverMax val="0"/>
  </c:chart>
  <c:txPr>
    <a:bodyPr/>
    <a:lstStyle/>
    <a:p>
      <a:pPr>
        <a:defRPr sz="1800"/>
      </a:pPr>
      <a:endParaRPr lang="ru-RU"/>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Лист1!$B$1</c:f>
              <c:strCache>
                <c:ptCount val="1"/>
                <c:pt idx="0">
                  <c:v>Продажи</c:v>
                </c:pt>
              </c:strCache>
            </c:strRef>
          </c:tx>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15:layout/>
              </c:ext>
            </c:extLst>
          </c:dLbls>
          <c:cat>
            <c:strRef>
              <c:f>Лист1!$A$2:$A$5</c:f>
              <c:strCache>
                <c:ptCount val="3"/>
                <c:pt idx="0">
                  <c:v>Налоговые доходы</c:v>
                </c:pt>
                <c:pt idx="1">
                  <c:v>Неналоговые доходы</c:v>
                </c:pt>
                <c:pt idx="2">
                  <c:v>Безвозмездные поступления</c:v>
                </c:pt>
              </c:strCache>
            </c:strRef>
          </c:cat>
          <c:val>
            <c:numRef>
              <c:f>Лист1!$B$2:$B$5</c:f>
              <c:numCache>
                <c:formatCode>General</c:formatCode>
                <c:ptCount val="4"/>
                <c:pt idx="0">
                  <c:v>28.1</c:v>
                </c:pt>
                <c:pt idx="1">
                  <c:v>19.7</c:v>
                </c:pt>
                <c:pt idx="2">
                  <c:v>52.2</c:v>
                </c:pt>
              </c:numCache>
            </c:numRef>
          </c:val>
          <c:extLst>
            <c:ext xmlns:c16="http://schemas.microsoft.com/office/drawing/2014/chart" uri="{C3380CC4-5D6E-409C-BE32-E72D297353CC}">
              <c16:uniqueId val="{00000000-AAA8-41F3-8E17-FEC027E78FEC}"/>
            </c:ext>
          </c:extLst>
        </c:ser>
        <c:dLbls>
          <c:showLegendKey val="0"/>
          <c:showVal val="0"/>
          <c:showCatName val="0"/>
          <c:showSerName val="0"/>
          <c:showPercent val="0"/>
          <c:showBubbleSize val="0"/>
          <c:showLeaderLines val="1"/>
        </c:dLbls>
        <c:firstSliceAng val="0"/>
        <c:holeSize val="50"/>
      </c:doughnutChart>
    </c:plotArea>
    <c:legend>
      <c:legendPos val="b"/>
      <c:legendEntry>
        <c:idx val="3"/>
        <c:delete val="1"/>
      </c:legendEntry>
      <c:layout>
        <c:manualLayout>
          <c:xMode val="edge"/>
          <c:yMode val="edge"/>
          <c:x val="6.9256193756249404E-2"/>
          <c:y val="0.66052802309177583"/>
          <c:w val="0.78485798204961355"/>
          <c:h val="0.33868904503273312"/>
        </c:manualLayout>
      </c:layout>
      <c:overlay val="0"/>
    </c:legend>
    <c:plotVisOnly val="1"/>
    <c:dispBlanksAs val="gap"/>
    <c:showDLblsOverMax val="0"/>
  </c:chart>
  <c:txPr>
    <a:bodyPr/>
    <a:lstStyle/>
    <a:p>
      <a:pPr>
        <a:defRPr sz="1800"/>
      </a:pPr>
      <a:endParaRPr lang="ru-RU"/>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manualLayout>
          <c:layoutTarget val="inner"/>
          <c:xMode val="edge"/>
          <c:yMode val="edge"/>
          <c:x val="6.6555104988334703E-4"/>
          <c:y val="0.14793656647969386"/>
          <c:w val="0.54071191163944765"/>
          <c:h val="0.79324842459364975"/>
        </c:manualLayout>
      </c:layout>
      <c:pie3DChart>
        <c:varyColors val="1"/>
        <c:ser>
          <c:idx val="0"/>
          <c:order val="0"/>
          <c:tx>
            <c:strRef>
              <c:f>Лист1!$B$1</c:f>
              <c:strCache>
                <c:ptCount val="1"/>
                <c:pt idx="0">
                  <c:v>Продажи</c:v>
                </c:pt>
              </c:strCache>
            </c:strRef>
          </c:tx>
          <c:explosion val="25"/>
          <c:dLbls>
            <c:dLbl>
              <c:idx val="0"/>
              <c:layout/>
              <c:tx>
                <c:rich>
                  <a:bodyPr/>
                  <a:lstStyle/>
                  <a:p>
                    <a:r>
                      <a:rPr lang="en-US" smtClean="0"/>
                      <a:t>11,4%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E36C-4058-9A7C-408A2A5C473D}"/>
                </c:ext>
              </c:extLst>
            </c:dLbl>
            <c:dLbl>
              <c:idx val="1"/>
              <c:layout>
                <c:manualLayout>
                  <c:x val="-5.1474488945672713E-2"/>
                  <c:y val="-8.1087566497779345E-2"/>
                </c:manualLayout>
              </c:layout>
              <c:tx>
                <c:rich>
                  <a:bodyPr/>
                  <a:lstStyle/>
                  <a:p>
                    <a:r>
                      <a:rPr lang="en-US" dirty="0" smtClean="0"/>
                      <a:t>2,9%</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E36C-4058-9A7C-408A2A5C473D}"/>
                </c:ext>
              </c:extLst>
            </c:dLbl>
            <c:dLbl>
              <c:idx val="2"/>
              <c:layout/>
              <c:tx>
                <c:rich>
                  <a:bodyPr/>
                  <a:lstStyle/>
                  <a:p>
                    <a:r>
                      <a:rPr lang="en-US" dirty="0" smtClean="0"/>
                      <a:t>3,3%</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E36C-4058-9A7C-408A2A5C473D}"/>
                </c:ext>
              </c:extLst>
            </c:dLbl>
            <c:dLbl>
              <c:idx val="3"/>
              <c:layout/>
              <c:tx>
                <c:rich>
                  <a:bodyPr/>
                  <a:lstStyle/>
                  <a:p>
                    <a:r>
                      <a:rPr lang="en-US" dirty="0" smtClean="0"/>
                      <a:t>12,6%</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E36C-4058-9A7C-408A2A5C473D}"/>
                </c:ext>
              </c:extLst>
            </c:dLbl>
            <c:dLbl>
              <c:idx val="4"/>
              <c:layout/>
              <c:tx>
                <c:rich>
                  <a:bodyPr/>
                  <a:lstStyle/>
                  <a:p>
                    <a:r>
                      <a:rPr lang="en-US" dirty="0" smtClean="0"/>
                      <a:t>10,6</a:t>
                    </a:r>
                    <a:r>
                      <a:rPr lang="en-US" dirty="0" smtClean="0"/>
                      <a:t>%</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E36C-4058-9A7C-408A2A5C473D}"/>
                </c:ext>
              </c:extLst>
            </c:dLbl>
            <c:dLbl>
              <c:idx val="5"/>
              <c:layout/>
              <c:tx>
                <c:rich>
                  <a:bodyPr/>
                  <a:lstStyle/>
                  <a:p>
                    <a:r>
                      <a:rPr lang="en-US" dirty="0" smtClean="0"/>
                      <a:t>1,2%</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E36C-4058-9A7C-408A2A5C473D}"/>
                </c:ext>
              </c:extLst>
            </c:dLbl>
            <c:dLbl>
              <c:idx val="6"/>
              <c:layout/>
              <c:tx>
                <c:rich>
                  <a:bodyPr/>
                  <a:lstStyle/>
                  <a:p>
                    <a:r>
                      <a:rPr lang="en-US" dirty="0" smtClean="0"/>
                      <a:t>11,4%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E36C-4058-9A7C-408A2A5C473D}"/>
                </c:ext>
              </c:extLst>
            </c:dLbl>
            <c:dLbl>
              <c:idx val="7"/>
              <c:layout/>
              <c:tx>
                <c:rich>
                  <a:bodyPr/>
                  <a:lstStyle/>
                  <a:p>
                    <a:r>
                      <a:rPr lang="en-US" dirty="0" smtClean="0"/>
                      <a:t>0,01%</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E36C-4058-9A7C-408A2A5C473D}"/>
                </c:ext>
              </c:extLst>
            </c:dLbl>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Лист1!$A$2:$A$13</c:f>
              <c:strCache>
                <c:ptCount val="8"/>
                <c:pt idx="0">
                  <c:v>Налог на доходы физических лиц</c:v>
                </c:pt>
                <c:pt idx="1">
                  <c:v>Акцизы</c:v>
                </c:pt>
                <c:pt idx="2">
                  <c:v>Налог на имущество физических лиц</c:v>
                </c:pt>
                <c:pt idx="3">
                  <c:v>Земельный налог </c:v>
                </c:pt>
                <c:pt idx="4">
                  <c:v>Доходы от использования имущества</c:v>
                </c:pt>
                <c:pt idx="5">
                  <c:v>Доходы от оказания платных услуг и компенсации затрат государства</c:v>
                </c:pt>
                <c:pt idx="6">
                  <c:v>Доходы от продажи материальных и нематериальных активов </c:v>
                </c:pt>
                <c:pt idx="7">
                  <c:v>Штрафы</c:v>
                </c:pt>
              </c:strCache>
            </c:strRef>
          </c:cat>
          <c:val>
            <c:numRef>
              <c:f>Лист1!$B$2:$B$13</c:f>
              <c:numCache>
                <c:formatCode>General</c:formatCode>
                <c:ptCount val="12"/>
                <c:pt idx="0">
                  <c:v>11.4</c:v>
                </c:pt>
                <c:pt idx="1">
                  <c:v>2.9</c:v>
                </c:pt>
                <c:pt idx="2">
                  <c:v>3.3</c:v>
                </c:pt>
                <c:pt idx="3">
                  <c:v>12.6</c:v>
                </c:pt>
                <c:pt idx="4">
                  <c:v>10.6</c:v>
                </c:pt>
                <c:pt idx="5">
                  <c:v>1.2</c:v>
                </c:pt>
                <c:pt idx="6">
                  <c:v>11.4</c:v>
                </c:pt>
                <c:pt idx="7">
                  <c:v>0.01</c:v>
                </c:pt>
              </c:numCache>
            </c:numRef>
          </c:val>
          <c:extLst>
            <c:ext xmlns:c16="http://schemas.microsoft.com/office/drawing/2014/chart" uri="{C3380CC4-5D6E-409C-BE32-E72D297353CC}">
              <c16:uniqueId val="{00000008-E36C-4058-9A7C-408A2A5C473D}"/>
            </c:ext>
          </c:extLst>
        </c:ser>
        <c:dLbls>
          <c:showLegendKey val="0"/>
          <c:showVal val="0"/>
          <c:showCatName val="0"/>
          <c:showSerName val="0"/>
          <c:showPercent val="0"/>
          <c:showBubbleSize val="0"/>
          <c:showLeaderLines val="1"/>
        </c:dLbls>
      </c:pie3DChart>
    </c:plotArea>
    <c:legend>
      <c:legendPos val="r"/>
      <c:legendEntry>
        <c:idx val="8"/>
        <c:delete val="1"/>
      </c:legendEntry>
      <c:legendEntry>
        <c:idx val="9"/>
        <c:delete val="1"/>
      </c:legendEntry>
      <c:legendEntry>
        <c:idx val="10"/>
        <c:delete val="1"/>
      </c:legendEntry>
      <c:layout>
        <c:manualLayout>
          <c:xMode val="edge"/>
          <c:yMode val="edge"/>
          <c:x val="0.57338953079287491"/>
          <c:y val="0.13883793273615591"/>
          <c:w val="0.42661046920712625"/>
          <c:h val="0.675829946543412"/>
        </c:manualLayout>
      </c:layout>
      <c:overlay val="0"/>
    </c:legend>
    <c:plotVisOnly val="1"/>
    <c:dispBlanksAs val="gap"/>
    <c:showDLblsOverMax val="0"/>
  </c:chart>
  <c:txPr>
    <a:bodyPr/>
    <a:lstStyle/>
    <a:p>
      <a:pPr>
        <a:defRPr sz="1800"/>
      </a:pPr>
      <a:endParaRPr lang="ru-RU"/>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ru-RU" dirty="0" smtClean="0"/>
              <a:t>2025 </a:t>
            </a:r>
            <a:r>
              <a:rPr lang="ru-RU" dirty="0" smtClean="0"/>
              <a:t>год</a:t>
            </a:r>
            <a:endParaRPr lang="ru-RU" dirty="0"/>
          </a:p>
        </c:rich>
      </c:tx>
      <c:layout/>
      <c:overlay val="0"/>
    </c:title>
    <c:autoTitleDeleted val="0"/>
    <c:plotArea>
      <c:layout>
        <c:manualLayout>
          <c:layoutTarget val="inner"/>
          <c:xMode val="edge"/>
          <c:yMode val="edge"/>
          <c:x val="0"/>
          <c:y val="0.11521289301188756"/>
          <c:w val="0.74553007484764933"/>
          <c:h val="0.77420430849563771"/>
        </c:manualLayout>
      </c:layout>
      <c:doughnutChart>
        <c:varyColors val="1"/>
        <c:ser>
          <c:idx val="0"/>
          <c:order val="0"/>
          <c:tx>
            <c:strRef>
              <c:f>Лист1!$B$1</c:f>
              <c:strCache>
                <c:ptCount val="1"/>
                <c:pt idx="0">
                  <c:v>Продажи</c:v>
                </c:pt>
              </c:strCache>
            </c:strRef>
          </c:tx>
          <c:dLbls>
            <c:dLbl>
              <c:idx val="0"/>
              <c:layout/>
              <c:tx>
                <c:rich>
                  <a:bodyPr/>
                  <a:lstStyle/>
                  <a:p>
                    <a:r>
                      <a:rPr lang="en-US" dirty="0" smtClean="0"/>
                      <a:t>16,8%</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79F0-48DE-AD92-BF17F7D51730}"/>
                </c:ext>
              </c:extLst>
            </c:dLbl>
            <c:dLbl>
              <c:idx val="1"/>
              <c:layout>
                <c:manualLayout>
                  <c:x val="8.5723483353756208E-2"/>
                  <c:y val="-0.14802447545510841"/>
                </c:manualLayout>
              </c:layout>
              <c:tx>
                <c:rich>
                  <a:bodyPr/>
                  <a:lstStyle/>
                  <a:p>
                    <a:r>
                      <a:rPr lang="en-US" dirty="0" smtClean="0"/>
                      <a:t>0,3%</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79F0-48DE-AD92-BF17F7D51730}"/>
                </c:ext>
              </c:extLst>
            </c:dLbl>
            <c:dLbl>
              <c:idx val="2"/>
              <c:layout>
                <c:manualLayout>
                  <c:x val="0.21101165133232319"/>
                  <c:y val="-0.15117367911501867"/>
                </c:manualLayout>
              </c:layout>
              <c:tx>
                <c:rich>
                  <a:bodyPr/>
                  <a:lstStyle/>
                  <a:p>
                    <a:r>
                      <a:rPr lang="en-US" dirty="0" smtClean="0"/>
                      <a:t>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79F0-48DE-AD92-BF17F7D51730}"/>
                </c:ext>
              </c:extLst>
            </c:dLbl>
            <c:dLbl>
              <c:idx val="3"/>
              <c:layout/>
              <c:tx>
                <c:rich>
                  <a:bodyPr/>
                  <a:lstStyle/>
                  <a:p>
                    <a:r>
                      <a:rPr lang="en-US" dirty="0" smtClean="0"/>
                      <a:t>20,6%</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79F0-48DE-AD92-BF17F7D51730}"/>
                </c:ext>
              </c:extLst>
            </c:dLbl>
            <c:dLbl>
              <c:idx val="4"/>
              <c:layout/>
              <c:tx>
                <c:rich>
                  <a:bodyPr/>
                  <a:lstStyle/>
                  <a:p>
                    <a:r>
                      <a:rPr lang="en-US" dirty="0" smtClean="0"/>
                      <a:t>37,5%</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79F0-48DE-AD92-BF17F7D51730}"/>
                </c:ext>
              </c:extLst>
            </c:dLbl>
            <c:dLbl>
              <c:idx val="5"/>
              <c:layout/>
              <c:tx>
                <c:rich>
                  <a:bodyPr/>
                  <a:lstStyle/>
                  <a:p>
                    <a:r>
                      <a:rPr lang="en-US" dirty="0" smtClean="0"/>
                      <a:t>2</a:t>
                    </a:r>
                    <a:r>
                      <a:rPr lang="en-US" smtClean="0"/>
                      <a:t>1,1%</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79F0-48DE-AD92-BF17F7D51730}"/>
                </c:ext>
              </c:extLst>
            </c:dLbl>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Лист1!$A$2:$A$8</c:f>
              <c:strCache>
                <c:ptCount val="6"/>
                <c:pt idx="0">
                  <c:v>общегосударственные</c:v>
                </c:pt>
                <c:pt idx="1">
                  <c:v>нац.обор</c:v>
                </c:pt>
                <c:pt idx="2">
                  <c:v>нацбезоп и прав. </c:v>
                </c:pt>
                <c:pt idx="3">
                  <c:v>нац.эконом</c:v>
                </c:pt>
                <c:pt idx="4">
                  <c:v>жкх</c:v>
                </c:pt>
                <c:pt idx="5">
                  <c:v>культ</c:v>
                </c:pt>
              </c:strCache>
            </c:strRef>
          </c:cat>
          <c:val>
            <c:numRef>
              <c:f>Лист1!$B$2:$B$8</c:f>
              <c:numCache>
                <c:formatCode>General</c:formatCode>
                <c:ptCount val="7"/>
                <c:pt idx="0">
                  <c:v>16.8</c:v>
                </c:pt>
                <c:pt idx="1">
                  <c:v>0.3</c:v>
                </c:pt>
                <c:pt idx="2">
                  <c:v>1.4</c:v>
                </c:pt>
                <c:pt idx="3">
                  <c:v>20.6</c:v>
                </c:pt>
                <c:pt idx="4">
                  <c:v>37.5</c:v>
                </c:pt>
                <c:pt idx="5">
                  <c:v>21.1</c:v>
                </c:pt>
              </c:numCache>
            </c:numRef>
          </c:val>
          <c:extLst>
            <c:ext xmlns:c16="http://schemas.microsoft.com/office/drawing/2014/chart" uri="{C3380CC4-5D6E-409C-BE32-E72D297353CC}">
              <c16:uniqueId val="{00000006-79F0-48DE-AD92-BF17F7D51730}"/>
            </c:ext>
          </c:extLst>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ru-RU"/>
    </a:p>
  </c:tx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ru-RU" dirty="0" smtClean="0"/>
              <a:t>2024 год</a:t>
            </a:r>
            <a:endParaRPr lang="ru-RU" dirty="0"/>
          </a:p>
        </c:rich>
      </c:tx>
      <c:layout>
        <c:manualLayout>
          <c:xMode val="edge"/>
          <c:yMode val="edge"/>
          <c:x val="2.765807360435741E-2"/>
          <c:y val="0.12193432554133229"/>
        </c:manualLayout>
      </c:layout>
      <c:overlay val="0"/>
    </c:title>
    <c:autoTitleDeleted val="0"/>
    <c:plotArea>
      <c:layout>
        <c:manualLayout>
          <c:layoutTarget val="inner"/>
          <c:xMode val="edge"/>
          <c:yMode val="edge"/>
          <c:x val="0"/>
          <c:y val="0.21242738617110055"/>
          <c:w val="0.51340200091727517"/>
          <c:h val="0.48469495468359175"/>
        </c:manualLayout>
      </c:layout>
      <c:doughnutChart>
        <c:varyColors val="1"/>
        <c:ser>
          <c:idx val="0"/>
          <c:order val="0"/>
          <c:tx>
            <c:strRef>
              <c:f>Лист1!$B$1</c:f>
              <c:strCache>
                <c:ptCount val="1"/>
                <c:pt idx="0">
                  <c:v>Продажи</c:v>
                </c:pt>
              </c:strCache>
            </c:strRef>
          </c:tx>
          <c:dLbls>
            <c:dLbl>
              <c:idx val="0"/>
              <c:layout>
                <c:manualLayout>
                  <c:x val="6.7834343192637132E-3"/>
                  <c:y val="-3.8424817793077486E-2"/>
                </c:manualLayout>
              </c:layout>
              <c:tx>
                <c:rich>
                  <a:bodyPr/>
                  <a:lstStyle/>
                  <a:p>
                    <a:r>
                      <a:rPr lang="en-US" dirty="0" smtClean="0"/>
                      <a:t>14,8%</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7ABE-4667-A507-7455C7AA043F}"/>
                </c:ext>
              </c:extLst>
            </c:dLbl>
            <c:dLbl>
              <c:idx val="2"/>
              <c:layout>
                <c:manualLayout>
                  <c:x val="7.6878922284988271E-2"/>
                  <c:y val="-8.9657908183847626E-2"/>
                </c:manualLayout>
              </c:layout>
              <c:tx>
                <c:rich>
                  <a:bodyPr/>
                  <a:lstStyle/>
                  <a:p>
                    <a:r>
                      <a:rPr lang="en-US" dirty="0" smtClean="0"/>
                      <a:t>0,3%</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7ABE-4667-A507-7455C7AA043F}"/>
                </c:ext>
              </c:extLst>
            </c:dLbl>
            <c:dLbl>
              <c:idx val="3"/>
              <c:layout/>
              <c:tx>
                <c:rich>
                  <a:bodyPr/>
                  <a:lstStyle/>
                  <a:p>
                    <a:r>
                      <a:rPr lang="en-US" dirty="0" smtClean="0"/>
                      <a:t>11,8%</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7ABE-4667-A507-7455C7AA043F}"/>
                </c:ext>
              </c:extLst>
            </c:dLbl>
            <c:dLbl>
              <c:idx val="4"/>
              <c:layout/>
              <c:tx>
                <c:rich>
                  <a:bodyPr/>
                  <a:lstStyle/>
                  <a:p>
                    <a:r>
                      <a:rPr lang="en-US" dirty="0" smtClean="0"/>
                      <a:t>48,8%</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7ABE-4667-A507-7455C7AA043F}"/>
                </c:ext>
              </c:extLst>
            </c:dLbl>
            <c:dLbl>
              <c:idx val="5"/>
              <c:layout>
                <c:manualLayout>
                  <c:x val="-1.8089158184703125E-2"/>
                  <c:y val="6.4041362988462467E-3"/>
                </c:manualLayout>
              </c:layout>
              <c:tx>
                <c:rich>
                  <a:bodyPr/>
                  <a:lstStyle/>
                  <a:p>
                    <a:r>
                      <a:rPr lang="en-US" dirty="0" smtClean="0"/>
                      <a:t>21,7%</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7ABE-4667-A507-7455C7AA043F}"/>
                </c:ext>
              </c:extLst>
            </c:dLbl>
            <c:dLbl>
              <c:idx val="7"/>
              <c:layout>
                <c:manualLayout>
                  <c:x val="-8.1401211831163667E-2"/>
                  <c:y val="-4.2694241992308445E-3"/>
                </c:manualLayout>
              </c:layout>
              <c:tx>
                <c:rich>
                  <a:bodyPr/>
                  <a:lstStyle/>
                  <a:p>
                    <a:r>
                      <a:rPr lang="en-US" dirty="0" smtClean="0"/>
                      <a:t>16,1</a:t>
                    </a:r>
                    <a:r>
                      <a:rPr lang="ru-RU" dirty="0" smtClean="0"/>
                      <a:t>%</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ABE-4667-A507-7455C7AA043F}"/>
                </c:ext>
              </c:extLst>
            </c:dLbl>
            <c:dLbl>
              <c:idx val="9"/>
              <c:layout>
                <c:manualLayout>
                  <c:x val="2.4872592503966812E-2"/>
                  <c:y val="-0.11313974127961736"/>
                </c:manualLayout>
              </c:layout>
              <c:tx>
                <c:rich>
                  <a:bodyPr/>
                  <a:lstStyle/>
                  <a:p>
                    <a:r>
                      <a:rPr lang="en-US" dirty="0" smtClean="0"/>
                      <a:t>1,1</a:t>
                    </a:r>
                    <a:r>
                      <a:rPr lang="ru-RU" dirty="0" smtClean="0"/>
                      <a:t>%</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ABE-4667-A507-7455C7AA043F}"/>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extLst>
          </c:dLbls>
          <c:cat>
            <c:strRef>
              <c:f>Лист1!$A$2:$A$7</c:f>
              <c:strCache>
                <c:ptCount val="6"/>
                <c:pt idx="0">
                  <c:v>Общегосударственные вопросы</c:v>
                </c:pt>
                <c:pt idx="1">
                  <c:v>Национальная оборона</c:v>
                </c:pt>
                <c:pt idx="2">
                  <c:v>Национальная безопасность и правоохранительная деятельность</c:v>
                </c:pt>
                <c:pt idx="3">
                  <c:v>Национальная экономика</c:v>
                </c:pt>
                <c:pt idx="4">
                  <c:v>ЖКХ</c:v>
                </c:pt>
                <c:pt idx="5">
                  <c:v>Культура</c:v>
                </c:pt>
              </c:strCache>
            </c:strRef>
          </c:cat>
          <c:val>
            <c:numRef>
              <c:f>Лист1!$B$2:$B$7</c:f>
              <c:numCache>
                <c:formatCode>General</c:formatCode>
                <c:ptCount val="6"/>
                <c:pt idx="0" formatCode="#,##0.00">
                  <c:v>14.8</c:v>
                </c:pt>
                <c:pt idx="1">
                  <c:v>0.3</c:v>
                </c:pt>
                <c:pt idx="2">
                  <c:v>0.5</c:v>
                </c:pt>
                <c:pt idx="3">
                  <c:v>11.8</c:v>
                </c:pt>
                <c:pt idx="4">
                  <c:v>48.8</c:v>
                </c:pt>
                <c:pt idx="5">
                  <c:v>21.7</c:v>
                </c:pt>
              </c:numCache>
            </c:numRef>
          </c:val>
          <c:extLst>
            <c:ext xmlns:c16="http://schemas.microsoft.com/office/drawing/2014/chart" uri="{C3380CC4-5D6E-409C-BE32-E72D297353CC}">
              <c16:uniqueId val="{00000007-7ABE-4667-A507-7455C7AA043F}"/>
            </c:ext>
          </c:extLst>
        </c:ser>
        <c:dLbls>
          <c:showLegendKey val="0"/>
          <c:showVal val="0"/>
          <c:showCatName val="0"/>
          <c:showSerName val="0"/>
          <c:showPercent val="0"/>
          <c:showBubbleSize val="0"/>
          <c:showLeaderLines val="1"/>
        </c:dLbls>
        <c:firstSliceAng val="0"/>
        <c:holeSize val="50"/>
      </c:doughnutChart>
    </c:plotArea>
    <c:legend>
      <c:legendPos val="r"/>
      <c:legendEntry>
        <c:idx val="0"/>
        <c:txPr>
          <a:bodyPr/>
          <a:lstStyle/>
          <a:p>
            <a:pPr>
              <a:defRPr sz="1400" b="1"/>
            </a:pPr>
            <a:endParaRPr lang="ru-RU"/>
          </a:p>
        </c:txPr>
      </c:legendEntry>
      <c:legendEntry>
        <c:idx val="1"/>
        <c:txPr>
          <a:bodyPr/>
          <a:lstStyle/>
          <a:p>
            <a:pPr>
              <a:defRPr sz="1400" b="1"/>
            </a:pPr>
            <a:endParaRPr lang="ru-RU"/>
          </a:p>
        </c:txPr>
      </c:legendEntry>
      <c:legendEntry>
        <c:idx val="2"/>
        <c:txPr>
          <a:bodyPr/>
          <a:lstStyle/>
          <a:p>
            <a:pPr>
              <a:defRPr sz="1400" b="1"/>
            </a:pPr>
            <a:endParaRPr lang="ru-RU"/>
          </a:p>
        </c:txPr>
      </c:legendEntry>
      <c:legendEntry>
        <c:idx val="3"/>
        <c:txPr>
          <a:bodyPr/>
          <a:lstStyle/>
          <a:p>
            <a:pPr>
              <a:defRPr sz="1400" b="1"/>
            </a:pPr>
            <a:endParaRPr lang="ru-RU"/>
          </a:p>
        </c:txPr>
      </c:legendEntry>
      <c:legendEntry>
        <c:idx val="4"/>
        <c:txPr>
          <a:bodyPr/>
          <a:lstStyle/>
          <a:p>
            <a:pPr>
              <a:defRPr b="1"/>
            </a:pPr>
            <a:endParaRPr lang="ru-RU"/>
          </a:p>
        </c:txPr>
      </c:legendEntry>
      <c:legendEntry>
        <c:idx val="5"/>
        <c:txPr>
          <a:bodyPr/>
          <a:lstStyle/>
          <a:p>
            <a:pPr>
              <a:defRPr sz="1400" b="1"/>
            </a:pPr>
            <a:endParaRPr lang="ru-RU"/>
          </a:p>
        </c:txPr>
      </c:legendEntry>
      <c:layout>
        <c:manualLayout>
          <c:xMode val="edge"/>
          <c:yMode val="edge"/>
          <c:x val="0.52582494395209645"/>
          <c:y val="0"/>
          <c:w val="0.47191392796633708"/>
          <c:h val="1"/>
        </c:manualLayout>
      </c:layout>
      <c:overlay val="0"/>
    </c:legend>
    <c:plotVisOnly val="1"/>
    <c:dispBlanksAs val="gap"/>
    <c:showDLblsOverMax val="0"/>
  </c:chart>
  <c:txPr>
    <a:bodyPr/>
    <a:lstStyle/>
    <a:p>
      <a:pPr>
        <a:defRPr sz="1800"/>
      </a:pPr>
      <a:endParaRPr lang="ru-RU"/>
    </a:p>
  </c:txPr>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a:lstStyle/>
          <a:p>
            <a:pPr>
              <a:defRPr/>
            </a:pPr>
            <a:r>
              <a:rPr lang="ru-RU" dirty="0" smtClean="0"/>
              <a:t>2025 </a:t>
            </a:r>
            <a:r>
              <a:rPr lang="ru-RU" dirty="0"/>
              <a:t>год</a:t>
            </a:r>
          </a:p>
        </c:rich>
      </c:tx>
      <c:layout/>
      <c:overlay val="0"/>
    </c:title>
    <c:autoTitleDeleted val="0"/>
    <c:view3D>
      <c:rotX val="30"/>
      <c:rotY val="0"/>
      <c:rAngAx val="0"/>
    </c:view3D>
    <c:floor>
      <c:thickness val="0"/>
    </c:floor>
    <c:sideWall>
      <c:thickness val="0"/>
    </c:sideWall>
    <c:backWall>
      <c:thickness val="0"/>
    </c:backWall>
    <c:plotArea>
      <c:layout/>
      <c:pie3DChart>
        <c:varyColors val="1"/>
        <c:ser>
          <c:idx val="0"/>
          <c:order val="0"/>
          <c:tx>
            <c:strRef>
              <c:f>Лист1!$B$1</c:f>
              <c:strCache>
                <c:ptCount val="1"/>
                <c:pt idx="0">
                  <c:v>Продажи</c:v>
                </c:pt>
              </c:strCache>
            </c:strRef>
          </c:tx>
          <c:explosion val="25"/>
          <c:dLbls>
            <c:dLbl>
              <c:idx val="0"/>
              <c:layout/>
              <c:tx>
                <c:rich>
                  <a:bodyPr/>
                  <a:lstStyle/>
                  <a:p>
                    <a:r>
                      <a:rPr lang="en-US" smtClean="0"/>
                      <a:t>25,6%</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37E1-4F64-AEA9-B9CDE79169C0}"/>
                </c:ext>
              </c:extLst>
            </c:dLbl>
            <c:dLbl>
              <c:idx val="1"/>
              <c:layout/>
              <c:tx>
                <c:rich>
                  <a:bodyPr wrap="square" lIns="38100" tIns="19050" rIns="38100" bIns="19050" anchor="ctr">
                    <a:noAutofit/>
                  </a:bodyPr>
                  <a:lstStyle/>
                  <a:p>
                    <a:pPr>
                      <a:defRPr/>
                    </a:pPr>
                    <a:r>
                      <a:rPr lang="en-US" smtClean="0"/>
                      <a:t>74,4</a:t>
                    </a:r>
                    <a:endParaRPr lang="en-US" dirty="0"/>
                  </a:p>
                </c:rich>
              </c:tx>
              <c:spPr>
                <a:noFill/>
                <a:ln>
                  <a:noFill/>
                </a:ln>
                <a:effectLst/>
              </c:spPr>
              <c:showLegendKey val="0"/>
              <c:showVal val="1"/>
              <c:showCatName val="0"/>
              <c:showSerName val="0"/>
              <c:showPercent val="0"/>
              <c:showBubbleSize val="0"/>
              <c:extLst>
                <c:ext xmlns:c15="http://schemas.microsoft.com/office/drawing/2012/chart" uri="{CE6537A1-D6FC-4f65-9D91-7224C49458BB}">
                  <c15:layout>
                    <c:manualLayout>
                      <c:w val="7.9285278190292824E-2"/>
                      <c:h val="9.1268736042191545E-2"/>
                    </c:manualLayout>
                  </c15:layout>
                </c:ext>
                <c:ext xmlns:c16="http://schemas.microsoft.com/office/drawing/2014/chart" uri="{C3380CC4-5D6E-409C-BE32-E72D297353CC}">
                  <c16:uniqueId val="{00000001-37E1-4F64-AEA9-B9CDE79169C0}"/>
                </c:ext>
              </c:extLst>
            </c:dLbl>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Лист1!$A$2:$A$3</c:f>
              <c:strCache>
                <c:ptCount val="2"/>
                <c:pt idx="0">
                  <c:v>Непрограммные расходы</c:v>
                </c:pt>
                <c:pt idx="1">
                  <c:v>Программные расходы</c:v>
                </c:pt>
              </c:strCache>
            </c:strRef>
          </c:cat>
          <c:val>
            <c:numRef>
              <c:f>Лист1!$B$2:$B$3</c:f>
              <c:numCache>
                <c:formatCode>General</c:formatCode>
                <c:ptCount val="2"/>
                <c:pt idx="0">
                  <c:v>19.8</c:v>
                </c:pt>
                <c:pt idx="1">
                  <c:v>80.2</c:v>
                </c:pt>
              </c:numCache>
            </c:numRef>
          </c:val>
          <c:extLst>
            <c:ext xmlns:c16="http://schemas.microsoft.com/office/drawing/2014/chart" uri="{C3380CC4-5D6E-409C-BE32-E72D297353CC}">
              <c16:uniqueId val="{00000002-37E1-4F64-AEA9-B9CDE79169C0}"/>
            </c:ext>
          </c:extLst>
        </c:ser>
        <c:dLbls>
          <c:showLegendKey val="0"/>
          <c:showVal val="0"/>
          <c:showCatName val="0"/>
          <c:showSerName val="0"/>
          <c:showPercent val="0"/>
          <c:showBubbleSize val="0"/>
          <c:showLeaderLines val="1"/>
        </c:dLbls>
      </c:pie3DChart>
    </c:plotArea>
    <c:legend>
      <c:legendPos val="r"/>
      <c:layout/>
      <c:overlay val="0"/>
    </c:legend>
    <c:plotVisOnly val="1"/>
    <c:dispBlanksAs val="gap"/>
    <c:showDLblsOverMax val="0"/>
  </c:chart>
  <c:txPr>
    <a:bodyPr/>
    <a:lstStyle/>
    <a:p>
      <a:pPr>
        <a:defRPr sz="1800"/>
      </a:pPr>
      <a:endParaRPr lang="ru-RU"/>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2AEB58-57B6-44CB-A46A-62EA71D01476}" type="doc">
      <dgm:prSet loTypeId="urn:microsoft.com/office/officeart/2005/8/layout/process2" loCatId="process" qsTypeId="urn:microsoft.com/office/officeart/2005/8/quickstyle/simple1" qsCatId="simple" csTypeId="urn:microsoft.com/office/officeart/2005/8/colors/colorful2" csCatId="colorful" phldr="1"/>
      <dgm:spPr/>
    </dgm:pt>
    <dgm:pt modelId="{7B5A7473-620A-476F-8F9E-54FD9981FE48}">
      <dgm:prSet phldrT="[Текст]"/>
      <dgm:spPr/>
      <dgm:t>
        <a:bodyPr/>
        <a:lstStyle/>
        <a:p>
          <a:r>
            <a:rPr lang="ru-RU" dirty="0" smtClean="0"/>
            <a:t>Расходы бюджета – выплачиваемые из бюджета денежные средства в соответствии с установленными  действующим законодательством расходными обязательствами</a:t>
          </a:r>
          <a:endParaRPr lang="ru-RU" dirty="0"/>
        </a:p>
      </dgm:t>
    </dgm:pt>
    <dgm:pt modelId="{C6F5D513-4DD9-47C6-8B7F-C66187373456}" type="parTrans" cxnId="{FD5DBB4B-B9EC-4E07-B6F7-998FEF433F12}">
      <dgm:prSet/>
      <dgm:spPr/>
      <dgm:t>
        <a:bodyPr/>
        <a:lstStyle/>
        <a:p>
          <a:endParaRPr lang="ru-RU"/>
        </a:p>
      </dgm:t>
    </dgm:pt>
    <dgm:pt modelId="{73A91851-B735-4C48-882F-5899F1C19905}" type="sibTrans" cxnId="{FD5DBB4B-B9EC-4E07-B6F7-998FEF433F12}">
      <dgm:prSet/>
      <dgm:spPr/>
      <dgm:t>
        <a:bodyPr/>
        <a:lstStyle/>
        <a:p>
          <a:endParaRPr lang="ru-RU"/>
        </a:p>
      </dgm:t>
    </dgm:pt>
    <dgm:pt modelId="{9554A095-90B8-4B34-B571-D9DC0485B74A}" type="pres">
      <dgm:prSet presAssocID="{2D2AEB58-57B6-44CB-A46A-62EA71D01476}" presName="linearFlow" presStyleCnt="0">
        <dgm:presLayoutVars>
          <dgm:resizeHandles val="exact"/>
        </dgm:presLayoutVars>
      </dgm:prSet>
      <dgm:spPr/>
    </dgm:pt>
    <dgm:pt modelId="{78AE505A-343D-4423-BADC-CCE48212C198}" type="pres">
      <dgm:prSet presAssocID="{7B5A7473-620A-476F-8F9E-54FD9981FE48}" presName="node" presStyleLbl="node1" presStyleIdx="0" presStyleCnt="1" custScaleX="275621">
        <dgm:presLayoutVars>
          <dgm:bulletEnabled val="1"/>
        </dgm:presLayoutVars>
      </dgm:prSet>
      <dgm:spPr/>
      <dgm:t>
        <a:bodyPr/>
        <a:lstStyle/>
        <a:p>
          <a:endParaRPr lang="ru-RU"/>
        </a:p>
      </dgm:t>
    </dgm:pt>
  </dgm:ptLst>
  <dgm:cxnLst>
    <dgm:cxn modelId="{FD5DBB4B-B9EC-4E07-B6F7-998FEF433F12}" srcId="{2D2AEB58-57B6-44CB-A46A-62EA71D01476}" destId="{7B5A7473-620A-476F-8F9E-54FD9981FE48}" srcOrd="0" destOrd="0" parTransId="{C6F5D513-4DD9-47C6-8B7F-C66187373456}" sibTransId="{73A91851-B735-4C48-882F-5899F1C19905}"/>
    <dgm:cxn modelId="{2C0CA200-0095-4FF1-8F45-D7FDF1112866}" type="presOf" srcId="{2D2AEB58-57B6-44CB-A46A-62EA71D01476}" destId="{9554A095-90B8-4B34-B571-D9DC0485B74A}" srcOrd="0" destOrd="0" presId="urn:microsoft.com/office/officeart/2005/8/layout/process2"/>
    <dgm:cxn modelId="{0902EB55-6A7B-4C5D-8CCF-FE1606572B13}" type="presOf" srcId="{7B5A7473-620A-476F-8F9E-54FD9981FE48}" destId="{78AE505A-343D-4423-BADC-CCE48212C198}" srcOrd="0" destOrd="0" presId="urn:microsoft.com/office/officeart/2005/8/layout/process2"/>
    <dgm:cxn modelId="{4BE8D44C-E076-4139-A1AD-D4B53C2786C2}" type="presParOf" srcId="{9554A095-90B8-4B34-B571-D9DC0485B74A}" destId="{78AE505A-343D-4423-BADC-CCE48212C198}" srcOrd="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DD324A-63CB-41C8-B652-7EDB9F51E221}" type="doc">
      <dgm:prSet loTypeId="urn:microsoft.com/office/officeart/2005/8/layout/hierarchy1" loCatId="hierarchy" qsTypeId="urn:microsoft.com/office/officeart/2005/8/quickstyle/simple1" qsCatId="simple" csTypeId="urn:microsoft.com/office/officeart/2005/8/colors/colorful4" csCatId="colorful" phldr="1"/>
      <dgm:spPr/>
      <dgm:t>
        <a:bodyPr/>
        <a:lstStyle/>
        <a:p>
          <a:endParaRPr lang="ru-RU"/>
        </a:p>
      </dgm:t>
    </dgm:pt>
    <dgm:pt modelId="{E3711338-04EB-45DF-8208-6500A1A23DE9}">
      <dgm:prSet phldrT="[Текст]"/>
      <dgm:spPr/>
      <dgm:t>
        <a:bodyPr/>
        <a:lstStyle/>
        <a:p>
          <a:r>
            <a:rPr lang="ru-RU" dirty="0" smtClean="0"/>
            <a:t>Расходные обязательства</a:t>
          </a:r>
          <a:endParaRPr lang="ru-RU" dirty="0"/>
        </a:p>
      </dgm:t>
    </dgm:pt>
    <dgm:pt modelId="{06234DF0-1F65-4FBB-B659-6F0F412A7B54}" type="parTrans" cxnId="{FB0EC462-78EB-48A6-A6AD-A63E32A6ECB2}">
      <dgm:prSet/>
      <dgm:spPr/>
      <dgm:t>
        <a:bodyPr/>
        <a:lstStyle/>
        <a:p>
          <a:endParaRPr lang="ru-RU"/>
        </a:p>
      </dgm:t>
    </dgm:pt>
    <dgm:pt modelId="{A75BE160-9564-4953-939B-5685E1E7DFD5}" type="sibTrans" cxnId="{FB0EC462-78EB-48A6-A6AD-A63E32A6ECB2}">
      <dgm:prSet/>
      <dgm:spPr/>
      <dgm:t>
        <a:bodyPr/>
        <a:lstStyle/>
        <a:p>
          <a:endParaRPr lang="ru-RU"/>
        </a:p>
      </dgm:t>
    </dgm:pt>
    <dgm:pt modelId="{EA4CA143-9B88-4B93-9E0C-E59CE5D02E1D}">
      <dgm:prSet phldrT="[Текст]"/>
      <dgm:spPr/>
      <dgm:t>
        <a:bodyPr/>
        <a:lstStyle/>
        <a:p>
          <a:r>
            <a:rPr lang="ru-RU" dirty="0" smtClean="0"/>
            <a:t>Публичные  -  установленные официальными  нормативно-правовыми документами</a:t>
          </a:r>
          <a:endParaRPr lang="ru-RU" dirty="0"/>
        </a:p>
      </dgm:t>
    </dgm:pt>
    <dgm:pt modelId="{47D7F343-9700-4CF3-B9E7-BC5DCBE057D0}" type="parTrans" cxnId="{05D9DD36-2FF2-4C36-98C7-92A404E3F27E}">
      <dgm:prSet/>
      <dgm:spPr/>
      <dgm:t>
        <a:bodyPr/>
        <a:lstStyle/>
        <a:p>
          <a:endParaRPr lang="ru-RU"/>
        </a:p>
      </dgm:t>
    </dgm:pt>
    <dgm:pt modelId="{D6B4EE8E-9E73-4CC2-8616-DC4035F00696}" type="sibTrans" cxnId="{05D9DD36-2FF2-4C36-98C7-92A404E3F27E}">
      <dgm:prSet/>
      <dgm:spPr/>
      <dgm:t>
        <a:bodyPr/>
        <a:lstStyle/>
        <a:p>
          <a:endParaRPr lang="ru-RU"/>
        </a:p>
      </dgm:t>
    </dgm:pt>
    <dgm:pt modelId="{48D660AA-09A6-4267-AF97-FF2ED8C3843E}">
      <dgm:prSet phldrT="[Текст]"/>
      <dgm:spPr/>
      <dgm:t>
        <a:bodyPr/>
        <a:lstStyle/>
        <a:p>
          <a:r>
            <a:rPr lang="ru-RU" dirty="0" smtClean="0"/>
            <a:t>Гражданско-правовые - в части оплаты по трудовым договорам, муниципальным контрактам,  соглашениям  и т.д.</a:t>
          </a:r>
          <a:endParaRPr lang="ru-RU" dirty="0"/>
        </a:p>
      </dgm:t>
    </dgm:pt>
    <dgm:pt modelId="{A110615A-57AA-4591-8F04-0CC806C86FF6}" type="parTrans" cxnId="{3CCFDAD7-22F3-4D77-AE2C-F2F078DA9142}">
      <dgm:prSet/>
      <dgm:spPr/>
      <dgm:t>
        <a:bodyPr/>
        <a:lstStyle/>
        <a:p>
          <a:endParaRPr lang="ru-RU"/>
        </a:p>
      </dgm:t>
    </dgm:pt>
    <dgm:pt modelId="{08B58392-2D28-47DB-B394-4751D0A8EDC4}" type="sibTrans" cxnId="{3CCFDAD7-22F3-4D77-AE2C-F2F078DA9142}">
      <dgm:prSet/>
      <dgm:spPr/>
      <dgm:t>
        <a:bodyPr/>
        <a:lstStyle/>
        <a:p>
          <a:endParaRPr lang="ru-RU"/>
        </a:p>
      </dgm:t>
    </dgm:pt>
    <dgm:pt modelId="{B0177BB0-61FB-4414-A95E-195F48D18A55}" type="pres">
      <dgm:prSet presAssocID="{53DD324A-63CB-41C8-B652-7EDB9F51E221}" presName="hierChild1" presStyleCnt="0">
        <dgm:presLayoutVars>
          <dgm:chPref val="1"/>
          <dgm:dir/>
          <dgm:animOne val="branch"/>
          <dgm:animLvl val="lvl"/>
          <dgm:resizeHandles/>
        </dgm:presLayoutVars>
      </dgm:prSet>
      <dgm:spPr/>
      <dgm:t>
        <a:bodyPr/>
        <a:lstStyle/>
        <a:p>
          <a:endParaRPr lang="ru-RU"/>
        </a:p>
      </dgm:t>
    </dgm:pt>
    <dgm:pt modelId="{9559E228-A8BE-41D3-929B-D5E9818F0C1F}" type="pres">
      <dgm:prSet presAssocID="{E3711338-04EB-45DF-8208-6500A1A23DE9}" presName="hierRoot1" presStyleCnt="0"/>
      <dgm:spPr/>
    </dgm:pt>
    <dgm:pt modelId="{A8B755FF-A2FB-403A-9C74-73A1E5A30D22}" type="pres">
      <dgm:prSet presAssocID="{E3711338-04EB-45DF-8208-6500A1A23DE9}" presName="composite" presStyleCnt="0"/>
      <dgm:spPr/>
    </dgm:pt>
    <dgm:pt modelId="{804B9F44-53C5-4039-AEE2-E821DC6A4274}" type="pres">
      <dgm:prSet presAssocID="{E3711338-04EB-45DF-8208-6500A1A23DE9}" presName="background" presStyleLbl="node0" presStyleIdx="0" presStyleCnt="1"/>
      <dgm:spPr/>
    </dgm:pt>
    <dgm:pt modelId="{CB0D96F4-4D45-4182-9E11-E0CA015347AB}" type="pres">
      <dgm:prSet presAssocID="{E3711338-04EB-45DF-8208-6500A1A23DE9}" presName="text" presStyleLbl="fgAcc0" presStyleIdx="0" presStyleCnt="1" custScaleX="306571" custScaleY="84323">
        <dgm:presLayoutVars>
          <dgm:chPref val="3"/>
        </dgm:presLayoutVars>
      </dgm:prSet>
      <dgm:spPr/>
      <dgm:t>
        <a:bodyPr/>
        <a:lstStyle/>
        <a:p>
          <a:endParaRPr lang="ru-RU"/>
        </a:p>
      </dgm:t>
    </dgm:pt>
    <dgm:pt modelId="{75AD61F4-C52D-4625-B5D0-F4285DC474FF}" type="pres">
      <dgm:prSet presAssocID="{E3711338-04EB-45DF-8208-6500A1A23DE9}" presName="hierChild2" presStyleCnt="0"/>
      <dgm:spPr/>
    </dgm:pt>
    <dgm:pt modelId="{7D16BE0E-54A2-408D-BE9D-38AFC3564F90}" type="pres">
      <dgm:prSet presAssocID="{47D7F343-9700-4CF3-B9E7-BC5DCBE057D0}" presName="Name10" presStyleLbl="parChTrans1D2" presStyleIdx="0" presStyleCnt="2"/>
      <dgm:spPr/>
      <dgm:t>
        <a:bodyPr/>
        <a:lstStyle/>
        <a:p>
          <a:endParaRPr lang="ru-RU"/>
        </a:p>
      </dgm:t>
    </dgm:pt>
    <dgm:pt modelId="{5D56D913-5C54-4A5A-8CF0-6D4CA114A3C8}" type="pres">
      <dgm:prSet presAssocID="{EA4CA143-9B88-4B93-9E0C-E59CE5D02E1D}" presName="hierRoot2" presStyleCnt="0"/>
      <dgm:spPr/>
    </dgm:pt>
    <dgm:pt modelId="{3024CD42-5B40-4405-9AE0-17C4D85A7BF0}" type="pres">
      <dgm:prSet presAssocID="{EA4CA143-9B88-4B93-9E0C-E59CE5D02E1D}" presName="composite2" presStyleCnt="0"/>
      <dgm:spPr/>
    </dgm:pt>
    <dgm:pt modelId="{6E0069E8-A132-4CA1-A680-597EFDC124B3}" type="pres">
      <dgm:prSet presAssocID="{EA4CA143-9B88-4B93-9E0C-E59CE5D02E1D}" presName="background2" presStyleLbl="node2" presStyleIdx="0" presStyleCnt="2"/>
      <dgm:spPr/>
    </dgm:pt>
    <dgm:pt modelId="{D62C82B5-B92C-4684-AE8A-45F914381EC6}" type="pres">
      <dgm:prSet presAssocID="{EA4CA143-9B88-4B93-9E0C-E59CE5D02E1D}" presName="text2" presStyleLbl="fgAcc2" presStyleIdx="0" presStyleCnt="2" custScaleX="215244" custScaleY="179366">
        <dgm:presLayoutVars>
          <dgm:chPref val="3"/>
        </dgm:presLayoutVars>
      </dgm:prSet>
      <dgm:spPr/>
      <dgm:t>
        <a:bodyPr/>
        <a:lstStyle/>
        <a:p>
          <a:endParaRPr lang="ru-RU"/>
        </a:p>
      </dgm:t>
    </dgm:pt>
    <dgm:pt modelId="{A0144D6F-82B0-4CE9-921E-548F3D46901A}" type="pres">
      <dgm:prSet presAssocID="{EA4CA143-9B88-4B93-9E0C-E59CE5D02E1D}" presName="hierChild3" presStyleCnt="0"/>
      <dgm:spPr/>
    </dgm:pt>
    <dgm:pt modelId="{19DDAA21-A11B-4EE2-A49B-9F565E54DA96}" type="pres">
      <dgm:prSet presAssocID="{A110615A-57AA-4591-8F04-0CC806C86FF6}" presName="Name10" presStyleLbl="parChTrans1D2" presStyleIdx="1" presStyleCnt="2"/>
      <dgm:spPr/>
      <dgm:t>
        <a:bodyPr/>
        <a:lstStyle/>
        <a:p>
          <a:endParaRPr lang="ru-RU"/>
        </a:p>
      </dgm:t>
    </dgm:pt>
    <dgm:pt modelId="{5C1E0E6F-B681-4403-8136-A594AFD516CD}" type="pres">
      <dgm:prSet presAssocID="{48D660AA-09A6-4267-AF97-FF2ED8C3843E}" presName="hierRoot2" presStyleCnt="0"/>
      <dgm:spPr/>
    </dgm:pt>
    <dgm:pt modelId="{AF59201C-694F-465A-A430-3E370EE73A35}" type="pres">
      <dgm:prSet presAssocID="{48D660AA-09A6-4267-AF97-FF2ED8C3843E}" presName="composite2" presStyleCnt="0"/>
      <dgm:spPr/>
    </dgm:pt>
    <dgm:pt modelId="{4E81BBCB-3900-4BC3-9B61-6D8D46666ACC}" type="pres">
      <dgm:prSet presAssocID="{48D660AA-09A6-4267-AF97-FF2ED8C3843E}" presName="background2" presStyleLbl="node2" presStyleIdx="1" presStyleCnt="2"/>
      <dgm:spPr/>
    </dgm:pt>
    <dgm:pt modelId="{C91F82D9-BD6E-4240-AF30-12744B7EED07}" type="pres">
      <dgm:prSet presAssocID="{48D660AA-09A6-4267-AF97-FF2ED8C3843E}" presName="text2" presStyleLbl="fgAcc2" presStyleIdx="1" presStyleCnt="2" custScaleX="187385" custScaleY="178329">
        <dgm:presLayoutVars>
          <dgm:chPref val="3"/>
        </dgm:presLayoutVars>
      </dgm:prSet>
      <dgm:spPr/>
      <dgm:t>
        <a:bodyPr/>
        <a:lstStyle/>
        <a:p>
          <a:endParaRPr lang="ru-RU"/>
        </a:p>
      </dgm:t>
    </dgm:pt>
    <dgm:pt modelId="{61DB2D2D-470D-4821-AACC-737ECBD920CD}" type="pres">
      <dgm:prSet presAssocID="{48D660AA-09A6-4267-AF97-FF2ED8C3843E}" presName="hierChild3" presStyleCnt="0"/>
      <dgm:spPr/>
    </dgm:pt>
  </dgm:ptLst>
  <dgm:cxnLst>
    <dgm:cxn modelId="{0118E06F-DCA5-4736-A5ED-B04EFE35D061}" type="presOf" srcId="{48D660AA-09A6-4267-AF97-FF2ED8C3843E}" destId="{C91F82D9-BD6E-4240-AF30-12744B7EED07}" srcOrd="0" destOrd="0" presId="urn:microsoft.com/office/officeart/2005/8/layout/hierarchy1"/>
    <dgm:cxn modelId="{05D9DD36-2FF2-4C36-98C7-92A404E3F27E}" srcId="{E3711338-04EB-45DF-8208-6500A1A23DE9}" destId="{EA4CA143-9B88-4B93-9E0C-E59CE5D02E1D}" srcOrd="0" destOrd="0" parTransId="{47D7F343-9700-4CF3-B9E7-BC5DCBE057D0}" sibTransId="{D6B4EE8E-9E73-4CC2-8616-DC4035F00696}"/>
    <dgm:cxn modelId="{352FE112-7932-4BB0-95CE-FC6E7DABA640}" type="presOf" srcId="{A110615A-57AA-4591-8F04-0CC806C86FF6}" destId="{19DDAA21-A11B-4EE2-A49B-9F565E54DA96}" srcOrd="0" destOrd="0" presId="urn:microsoft.com/office/officeart/2005/8/layout/hierarchy1"/>
    <dgm:cxn modelId="{187BAF7A-DD10-4DDC-B728-59C0F016C031}" type="presOf" srcId="{E3711338-04EB-45DF-8208-6500A1A23DE9}" destId="{CB0D96F4-4D45-4182-9E11-E0CA015347AB}" srcOrd="0" destOrd="0" presId="urn:microsoft.com/office/officeart/2005/8/layout/hierarchy1"/>
    <dgm:cxn modelId="{FB0EC462-78EB-48A6-A6AD-A63E32A6ECB2}" srcId="{53DD324A-63CB-41C8-B652-7EDB9F51E221}" destId="{E3711338-04EB-45DF-8208-6500A1A23DE9}" srcOrd="0" destOrd="0" parTransId="{06234DF0-1F65-4FBB-B659-6F0F412A7B54}" sibTransId="{A75BE160-9564-4953-939B-5685E1E7DFD5}"/>
    <dgm:cxn modelId="{6D6E0C3B-CCB9-4A07-B6B6-240F1E840E93}" type="presOf" srcId="{EA4CA143-9B88-4B93-9E0C-E59CE5D02E1D}" destId="{D62C82B5-B92C-4684-AE8A-45F914381EC6}" srcOrd="0" destOrd="0" presId="urn:microsoft.com/office/officeart/2005/8/layout/hierarchy1"/>
    <dgm:cxn modelId="{E7D21287-F3C9-4F80-9506-9A5FCE81D9DC}" type="presOf" srcId="{53DD324A-63CB-41C8-B652-7EDB9F51E221}" destId="{B0177BB0-61FB-4414-A95E-195F48D18A55}" srcOrd="0" destOrd="0" presId="urn:microsoft.com/office/officeart/2005/8/layout/hierarchy1"/>
    <dgm:cxn modelId="{3CCFDAD7-22F3-4D77-AE2C-F2F078DA9142}" srcId="{E3711338-04EB-45DF-8208-6500A1A23DE9}" destId="{48D660AA-09A6-4267-AF97-FF2ED8C3843E}" srcOrd="1" destOrd="0" parTransId="{A110615A-57AA-4591-8F04-0CC806C86FF6}" sibTransId="{08B58392-2D28-47DB-B394-4751D0A8EDC4}"/>
    <dgm:cxn modelId="{6700AEE0-1CE0-4C67-94DC-109862C95009}" type="presOf" srcId="{47D7F343-9700-4CF3-B9E7-BC5DCBE057D0}" destId="{7D16BE0E-54A2-408D-BE9D-38AFC3564F90}" srcOrd="0" destOrd="0" presId="urn:microsoft.com/office/officeart/2005/8/layout/hierarchy1"/>
    <dgm:cxn modelId="{F6CB5622-23E6-4BE2-82D0-DD99BBCA68E1}" type="presParOf" srcId="{B0177BB0-61FB-4414-A95E-195F48D18A55}" destId="{9559E228-A8BE-41D3-929B-D5E9818F0C1F}" srcOrd="0" destOrd="0" presId="urn:microsoft.com/office/officeart/2005/8/layout/hierarchy1"/>
    <dgm:cxn modelId="{9E59BDF0-BE85-493F-8548-9471641D95E3}" type="presParOf" srcId="{9559E228-A8BE-41D3-929B-D5E9818F0C1F}" destId="{A8B755FF-A2FB-403A-9C74-73A1E5A30D22}" srcOrd="0" destOrd="0" presId="urn:microsoft.com/office/officeart/2005/8/layout/hierarchy1"/>
    <dgm:cxn modelId="{F54CE3B7-C0F0-4168-8EE5-6591BE26CF0D}" type="presParOf" srcId="{A8B755FF-A2FB-403A-9C74-73A1E5A30D22}" destId="{804B9F44-53C5-4039-AEE2-E821DC6A4274}" srcOrd="0" destOrd="0" presId="urn:microsoft.com/office/officeart/2005/8/layout/hierarchy1"/>
    <dgm:cxn modelId="{9D6345C9-C07E-4EF8-B33E-E652F1D009C9}" type="presParOf" srcId="{A8B755FF-A2FB-403A-9C74-73A1E5A30D22}" destId="{CB0D96F4-4D45-4182-9E11-E0CA015347AB}" srcOrd="1" destOrd="0" presId="urn:microsoft.com/office/officeart/2005/8/layout/hierarchy1"/>
    <dgm:cxn modelId="{2C1855AF-13E9-4AD0-A6A7-8D83E053D367}" type="presParOf" srcId="{9559E228-A8BE-41D3-929B-D5E9818F0C1F}" destId="{75AD61F4-C52D-4625-B5D0-F4285DC474FF}" srcOrd="1" destOrd="0" presId="urn:microsoft.com/office/officeart/2005/8/layout/hierarchy1"/>
    <dgm:cxn modelId="{89FC5C21-E517-49DB-9851-B5426D6B3D27}" type="presParOf" srcId="{75AD61F4-C52D-4625-B5D0-F4285DC474FF}" destId="{7D16BE0E-54A2-408D-BE9D-38AFC3564F90}" srcOrd="0" destOrd="0" presId="urn:microsoft.com/office/officeart/2005/8/layout/hierarchy1"/>
    <dgm:cxn modelId="{7E576BF2-5EFB-41E6-A089-6FA29DF1B340}" type="presParOf" srcId="{75AD61F4-C52D-4625-B5D0-F4285DC474FF}" destId="{5D56D913-5C54-4A5A-8CF0-6D4CA114A3C8}" srcOrd="1" destOrd="0" presId="urn:microsoft.com/office/officeart/2005/8/layout/hierarchy1"/>
    <dgm:cxn modelId="{875A46E3-BE43-4770-AA6E-51DF02B5E9B6}" type="presParOf" srcId="{5D56D913-5C54-4A5A-8CF0-6D4CA114A3C8}" destId="{3024CD42-5B40-4405-9AE0-17C4D85A7BF0}" srcOrd="0" destOrd="0" presId="urn:microsoft.com/office/officeart/2005/8/layout/hierarchy1"/>
    <dgm:cxn modelId="{B125855D-2E42-49D1-8FBC-168866AE7DB0}" type="presParOf" srcId="{3024CD42-5B40-4405-9AE0-17C4D85A7BF0}" destId="{6E0069E8-A132-4CA1-A680-597EFDC124B3}" srcOrd="0" destOrd="0" presId="urn:microsoft.com/office/officeart/2005/8/layout/hierarchy1"/>
    <dgm:cxn modelId="{E794DEF0-05A1-42B1-A64E-AE87FFB49DB6}" type="presParOf" srcId="{3024CD42-5B40-4405-9AE0-17C4D85A7BF0}" destId="{D62C82B5-B92C-4684-AE8A-45F914381EC6}" srcOrd="1" destOrd="0" presId="urn:microsoft.com/office/officeart/2005/8/layout/hierarchy1"/>
    <dgm:cxn modelId="{B9D4281C-5961-4C61-84C7-0893F8E0AF9D}" type="presParOf" srcId="{5D56D913-5C54-4A5A-8CF0-6D4CA114A3C8}" destId="{A0144D6F-82B0-4CE9-921E-548F3D46901A}" srcOrd="1" destOrd="0" presId="urn:microsoft.com/office/officeart/2005/8/layout/hierarchy1"/>
    <dgm:cxn modelId="{BE68BFBE-0C9F-4B0F-B078-27C78F164FB4}" type="presParOf" srcId="{75AD61F4-C52D-4625-B5D0-F4285DC474FF}" destId="{19DDAA21-A11B-4EE2-A49B-9F565E54DA96}" srcOrd="2" destOrd="0" presId="urn:microsoft.com/office/officeart/2005/8/layout/hierarchy1"/>
    <dgm:cxn modelId="{B8D4D982-C682-4BF4-8968-2457A8ECE313}" type="presParOf" srcId="{75AD61F4-C52D-4625-B5D0-F4285DC474FF}" destId="{5C1E0E6F-B681-4403-8136-A594AFD516CD}" srcOrd="3" destOrd="0" presId="urn:microsoft.com/office/officeart/2005/8/layout/hierarchy1"/>
    <dgm:cxn modelId="{5120E939-4B3D-4D05-9AA2-11F56D61CC32}" type="presParOf" srcId="{5C1E0E6F-B681-4403-8136-A594AFD516CD}" destId="{AF59201C-694F-465A-A430-3E370EE73A35}" srcOrd="0" destOrd="0" presId="urn:microsoft.com/office/officeart/2005/8/layout/hierarchy1"/>
    <dgm:cxn modelId="{509AF7DE-FE2F-4B86-AF2E-D7DB3585D2E2}" type="presParOf" srcId="{AF59201C-694F-465A-A430-3E370EE73A35}" destId="{4E81BBCB-3900-4BC3-9B61-6D8D46666ACC}" srcOrd="0" destOrd="0" presId="urn:microsoft.com/office/officeart/2005/8/layout/hierarchy1"/>
    <dgm:cxn modelId="{C8D6CF66-1731-44BB-881D-0A96B1BA5B7A}" type="presParOf" srcId="{AF59201C-694F-465A-A430-3E370EE73A35}" destId="{C91F82D9-BD6E-4240-AF30-12744B7EED07}" srcOrd="1" destOrd="0" presId="urn:microsoft.com/office/officeart/2005/8/layout/hierarchy1"/>
    <dgm:cxn modelId="{F800D7AB-01F6-4C60-B795-656ACAB58D36}" type="presParOf" srcId="{5C1E0E6F-B681-4403-8136-A594AFD516CD}" destId="{61DB2D2D-470D-4821-AACC-737ECBD920CD}"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78D3145-781B-45DA-8864-17F5FC8B3607}" type="doc">
      <dgm:prSet loTypeId="urn:microsoft.com/office/officeart/2005/8/layout/hProcess6" loCatId="process" qsTypeId="urn:microsoft.com/office/officeart/2005/8/quickstyle/simple1" qsCatId="simple" csTypeId="urn:microsoft.com/office/officeart/2005/8/colors/colorful1#1" csCatId="colorful" phldr="1"/>
      <dgm:spPr/>
      <dgm:t>
        <a:bodyPr/>
        <a:lstStyle/>
        <a:p>
          <a:endParaRPr lang="ru-RU"/>
        </a:p>
      </dgm:t>
    </dgm:pt>
    <dgm:pt modelId="{CAA99B81-DCD0-4797-9B6D-AA50E3CAFE25}">
      <dgm:prSet phldrT="[Текст]" custT="1"/>
      <dgm:spPr/>
      <dgm:t>
        <a:bodyPr/>
        <a:lstStyle/>
        <a:p>
          <a:r>
            <a:rPr lang="ru-RU" sz="1400" dirty="0" smtClean="0"/>
            <a:t>189 874,2 </a:t>
          </a:r>
          <a:r>
            <a:rPr lang="ru-RU" sz="1400" b="1" dirty="0" smtClean="0">
              <a:solidFill>
                <a:schemeClr val="tx1">
                  <a:lumMod val="85000"/>
                  <a:lumOff val="15000"/>
                </a:schemeClr>
              </a:solidFill>
            </a:rPr>
            <a:t>тыс</a:t>
          </a:r>
          <a:r>
            <a:rPr lang="ru-RU" sz="1400" b="1" dirty="0" smtClean="0">
              <a:solidFill>
                <a:schemeClr val="tx1">
                  <a:lumMod val="85000"/>
                  <a:lumOff val="15000"/>
                </a:schemeClr>
              </a:solidFill>
            </a:rPr>
            <a:t>. руб</a:t>
          </a:r>
          <a:r>
            <a:rPr lang="ru-RU" sz="1400" dirty="0" smtClean="0"/>
            <a:t>.</a:t>
          </a:r>
          <a:endParaRPr lang="ru-RU" sz="1400" dirty="0"/>
        </a:p>
      </dgm:t>
    </dgm:pt>
    <dgm:pt modelId="{9870409A-2998-4A46-B441-3893C73BC193}" type="parTrans" cxnId="{6B73BE8C-0996-4100-A249-79DD0E14467E}">
      <dgm:prSet/>
      <dgm:spPr/>
      <dgm:t>
        <a:bodyPr/>
        <a:lstStyle/>
        <a:p>
          <a:endParaRPr lang="ru-RU"/>
        </a:p>
      </dgm:t>
    </dgm:pt>
    <dgm:pt modelId="{562A9B64-6EE8-4671-A154-9D1E8D87C5FA}" type="sibTrans" cxnId="{6B73BE8C-0996-4100-A249-79DD0E14467E}">
      <dgm:prSet/>
      <dgm:spPr/>
      <dgm:t>
        <a:bodyPr/>
        <a:lstStyle/>
        <a:p>
          <a:endParaRPr lang="ru-RU"/>
        </a:p>
      </dgm:t>
    </dgm:pt>
    <dgm:pt modelId="{5E1A1E53-95DC-469A-B2B0-E5F0D2EB0561}">
      <dgm:prSet phldrT="[Текст]" custT="1"/>
      <dgm:spPr/>
      <dgm:t>
        <a:bodyPr/>
        <a:lstStyle/>
        <a:p>
          <a:r>
            <a:rPr lang="ru-RU" sz="1000" dirty="0" smtClean="0"/>
            <a:t> </a:t>
          </a:r>
          <a:r>
            <a:rPr lang="ru-RU" sz="1400" dirty="0" smtClean="0"/>
            <a:t>Первоначально      утвержденный бюджет</a:t>
          </a:r>
          <a:endParaRPr lang="ru-RU" sz="1400" dirty="0"/>
        </a:p>
      </dgm:t>
    </dgm:pt>
    <dgm:pt modelId="{DC044FE0-9610-4CDB-ACB7-E3A7FB182AA7}" type="parTrans" cxnId="{4A7729A9-61A3-4C36-A24E-13CF56414B2A}">
      <dgm:prSet/>
      <dgm:spPr/>
      <dgm:t>
        <a:bodyPr/>
        <a:lstStyle/>
        <a:p>
          <a:endParaRPr lang="ru-RU"/>
        </a:p>
      </dgm:t>
    </dgm:pt>
    <dgm:pt modelId="{F6547E6A-3D67-4870-8D45-63CCF670EF73}" type="sibTrans" cxnId="{4A7729A9-61A3-4C36-A24E-13CF56414B2A}">
      <dgm:prSet/>
      <dgm:spPr/>
      <dgm:t>
        <a:bodyPr/>
        <a:lstStyle/>
        <a:p>
          <a:endParaRPr lang="ru-RU"/>
        </a:p>
      </dgm:t>
    </dgm:pt>
    <dgm:pt modelId="{D7824A31-8C01-47DA-AF36-104C4D761E8A}">
      <dgm:prSet phldrT="[Текст]" custT="1"/>
      <dgm:spPr/>
      <dgm:t>
        <a:bodyPr/>
        <a:lstStyle/>
        <a:p>
          <a:r>
            <a:rPr lang="ru-RU" sz="1400" dirty="0" smtClean="0"/>
            <a:t>268 916,7  </a:t>
          </a:r>
          <a:r>
            <a:rPr lang="ru-RU" sz="1400" b="1" dirty="0" smtClean="0">
              <a:solidFill>
                <a:schemeClr val="tx1">
                  <a:lumMod val="85000"/>
                  <a:lumOff val="15000"/>
                </a:schemeClr>
              </a:solidFill>
            </a:rPr>
            <a:t>тыс</a:t>
          </a:r>
          <a:r>
            <a:rPr lang="ru-RU" sz="1400" b="1" dirty="0" smtClean="0">
              <a:solidFill>
                <a:schemeClr val="tx1">
                  <a:lumMod val="85000"/>
                  <a:lumOff val="15000"/>
                </a:schemeClr>
              </a:solidFill>
            </a:rPr>
            <a:t>. руб.</a:t>
          </a:r>
          <a:endParaRPr lang="ru-RU" sz="1400" b="1" dirty="0">
            <a:solidFill>
              <a:schemeClr val="tx1">
                <a:lumMod val="85000"/>
                <a:lumOff val="15000"/>
              </a:schemeClr>
            </a:solidFill>
          </a:endParaRPr>
        </a:p>
      </dgm:t>
    </dgm:pt>
    <dgm:pt modelId="{F3A0A14D-E757-4AEE-9CDB-00EE6BBEC96A}" type="parTrans" cxnId="{7ED685E4-2134-4FD0-BB42-547823AD5027}">
      <dgm:prSet/>
      <dgm:spPr/>
      <dgm:t>
        <a:bodyPr/>
        <a:lstStyle/>
        <a:p>
          <a:endParaRPr lang="ru-RU"/>
        </a:p>
      </dgm:t>
    </dgm:pt>
    <dgm:pt modelId="{C8E4CEBC-1517-46D4-BEE2-A89AD4AFAD25}" type="sibTrans" cxnId="{7ED685E4-2134-4FD0-BB42-547823AD5027}">
      <dgm:prSet/>
      <dgm:spPr/>
      <dgm:t>
        <a:bodyPr/>
        <a:lstStyle/>
        <a:p>
          <a:endParaRPr lang="ru-RU"/>
        </a:p>
      </dgm:t>
    </dgm:pt>
    <dgm:pt modelId="{3E7417A8-9E2C-4FA6-880E-3BEF17086D74}">
      <dgm:prSet phldrT="[Текст]"/>
      <dgm:spPr/>
      <dgm:t>
        <a:bodyPr/>
        <a:lstStyle/>
        <a:p>
          <a:r>
            <a:rPr lang="ru-RU" dirty="0" smtClean="0"/>
            <a:t>  Уточненный  бюджет</a:t>
          </a:r>
          <a:endParaRPr lang="ru-RU" dirty="0"/>
        </a:p>
      </dgm:t>
    </dgm:pt>
    <dgm:pt modelId="{DDF0C31A-837E-4422-9875-528BCB51A41B}" type="parTrans" cxnId="{6B01276A-A0AA-4EDD-8AB3-8296033A063D}">
      <dgm:prSet/>
      <dgm:spPr/>
      <dgm:t>
        <a:bodyPr/>
        <a:lstStyle/>
        <a:p>
          <a:endParaRPr lang="ru-RU"/>
        </a:p>
      </dgm:t>
    </dgm:pt>
    <dgm:pt modelId="{40B5AD01-C8B8-4D4B-94BD-5EAB990E6E6B}" type="sibTrans" cxnId="{6B01276A-A0AA-4EDD-8AB3-8296033A063D}">
      <dgm:prSet/>
      <dgm:spPr/>
      <dgm:t>
        <a:bodyPr/>
        <a:lstStyle/>
        <a:p>
          <a:endParaRPr lang="ru-RU"/>
        </a:p>
      </dgm:t>
    </dgm:pt>
    <dgm:pt modelId="{592AD3F6-2296-4E18-8773-21984C27FF3B}">
      <dgm:prSet phldrT="[Текст]" custT="1"/>
      <dgm:spPr/>
      <dgm:t>
        <a:bodyPr/>
        <a:lstStyle/>
        <a:p>
          <a:r>
            <a:rPr lang="ru-RU" sz="1400" dirty="0" smtClean="0"/>
            <a:t>257 979,1</a:t>
          </a:r>
          <a:r>
            <a:rPr lang="ru-RU" sz="1400" b="1" dirty="0" smtClean="0">
              <a:solidFill>
                <a:schemeClr val="tx1">
                  <a:lumMod val="85000"/>
                  <a:lumOff val="15000"/>
                </a:schemeClr>
              </a:solidFill>
            </a:rPr>
            <a:t>тыс</a:t>
          </a:r>
          <a:r>
            <a:rPr lang="ru-RU" sz="1400" b="1" dirty="0" smtClean="0">
              <a:solidFill>
                <a:schemeClr val="tx1">
                  <a:lumMod val="85000"/>
                  <a:lumOff val="15000"/>
                </a:schemeClr>
              </a:solidFill>
            </a:rPr>
            <a:t>. руб.</a:t>
          </a:r>
          <a:endParaRPr lang="ru-RU" sz="1400" b="1" dirty="0">
            <a:solidFill>
              <a:schemeClr val="tx1">
                <a:lumMod val="85000"/>
                <a:lumOff val="15000"/>
              </a:schemeClr>
            </a:solidFill>
          </a:endParaRPr>
        </a:p>
      </dgm:t>
    </dgm:pt>
    <dgm:pt modelId="{BBDDD183-FBD4-4B49-8795-0EF50FD2CB4D}" type="parTrans" cxnId="{1BF92371-B75C-4BA9-AE8D-D487B347D335}">
      <dgm:prSet/>
      <dgm:spPr/>
      <dgm:t>
        <a:bodyPr/>
        <a:lstStyle/>
        <a:p>
          <a:endParaRPr lang="ru-RU"/>
        </a:p>
      </dgm:t>
    </dgm:pt>
    <dgm:pt modelId="{2F2E99BD-A2A0-4D48-A302-49E8074BF324}" type="sibTrans" cxnId="{1BF92371-B75C-4BA9-AE8D-D487B347D335}">
      <dgm:prSet/>
      <dgm:spPr/>
      <dgm:t>
        <a:bodyPr/>
        <a:lstStyle/>
        <a:p>
          <a:endParaRPr lang="ru-RU"/>
        </a:p>
      </dgm:t>
    </dgm:pt>
    <dgm:pt modelId="{F96A9A65-025F-461A-93F6-D38FDE21A711}">
      <dgm:prSet phldrT="[Текст]"/>
      <dgm:spPr/>
      <dgm:t>
        <a:bodyPr/>
        <a:lstStyle/>
        <a:p>
          <a:r>
            <a:rPr lang="ru-RU" dirty="0" smtClean="0"/>
            <a:t>Кассовое  исполнение </a:t>
          </a:r>
          <a:r>
            <a:rPr lang="ru-RU" dirty="0" smtClean="0"/>
            <a:t>95,9</a:t>
          </a:r>
          <a:r>
            <a:rPr lang="ru-RU" dirty="0" smtClean="0"/>
            <a:t>%</a:t>
          </a:r>
          <a:endParaRPr lang="ru-RU" dirty="0"/>
        </a:p>
      </dgm:t>
    </dgm:pt>
    <dgm:pt modelId="{4B35B062-B8D2-4BEA-B9FF-B277B66209D8}" type="parTrans" cxnId="{059CDEB6-6945-4ABD-B5CE-FE7AB8907371}">
      <dgm:prSet/>
      <dgm:spPr/>
      <dgm:t>
        <a:bodyPr/>
        <a:lstStyle/>
        <a:p>
          <a:endParaRPr lang="ru-RU"/>
        </a:p>
      </dgm:t>
    </dgm:pt>
    <dgm:pt modelId="{87079885-CF77-449E-829E-116A24B8DE5B}" type="sibTrans" cxnId="{059CDEB6-6945-4ABD-B5CE-FE7AB8907371}">
      <dgm:prSet/>
      <dgm:spPr/>
      <dgm:t>
        <a:bodyPr/>
        <a:lstStyle/>
        <a:p>
          <a:endParaRPr lang="ru-RU"/>
        </a:p>
      </dgm:t>
    </dgm:pt>
    <dgm:pt modelId="{6BA37B7A-454A-4FD5-BB2B-23B8E380220C}" type="pres">
      <dgm:prSet presAssocID="{478D3145-781B-45DA-8864-17F5FC8B3607}" presName="theList" presStyleCnt="0">
        <dgm:presLayoutVars>
          <dgm:dir/>
          <dgm:animLvl val="lvl"/>
          <dgm:resizeHandles val="exact"/>
        </dgm:presLayoutVars>
      </dgm:prSet>
      <dgm:spPr/>
      <dgm:t>
        <a:bodyPr/>
        <a:lstStyle/>
        <a:p>
          <a:endParaRPr lang="ru-RU"/>
        </a:p>
      </dgm:t>
    </dgm:pt>
    <dgm:pt modelId="{B48FD7B4-E370-458A-97CE-7EF3975555C7}" type="pres">
      <dgm:prSet presAssocID="{CAA99B81-DCD0-4797-9B6D-AA50E3CAFE25}" presName="compNode" presStyleCnt="0"/>
      <dgm:spPr/>
    </dgm:pt>
    <dgm:pt modelId="{42B3B8A4-2F62-414B-A016-162588440E4C}" type="pres">
      <dgm:prSet presAssocID="{CAA99B81-DCD0-4797-9B6D-AA50E3CAFE25}" presName="noGeometry" presStyleCnt="0"/>
      <dgm:spPr/>
    </dgm:pt>
    <dgm:pt modelId="{1D0D5DAB-25DE-4080-A60C-B89F4D1C4083}" type="pres">
      <dgm:prSet presAssocID="{CAA99B81-DCD0-4797-9B6D-AA50E3CAFE25}" presName="childTextVisible" presStyleLbl="bgAccFollowNode1" presStyleIdx="0" presStyleCnt="3" custScaleX="177815" custScaleY="178627">
        <dgm:presLayoutVars>
          <dgm:bulletEnabled val="1"/>
        </dgm:presLayoutVars>
      </dgm:prSet>
      <dgm:spPr/>
      <dgm:t>
        <a:bodyPr/>
        <a:lstStyle/>
        <a:p>
          <a:endParaRPr lang="ru-RU"/>
        </a:p>
      </dgm:t>
    </dgm:pt>
    <dgm:pt modelId="{745C6645-3F2F-41E9-9BE8-E5B52EA8D886}" type="pres">
      <dgm:prSet presAssocID="{CAA99B81-DCD0-4797-9B6D-AA50E3CAFE25}" presName="childTextHidden" presStyleLbl="bgAccFollowNode1" presStyleIdx="0" presStyleCnt="3"/>
      <dgm:spPr/>
      <dgm:t>
        <a:bodyPr/>
        <a:lstStyle/>
        <a:p>
          <a:endParaRPr lang="ru-RU"/>
        </a:p>
      </dgm:t>
    </dgm:pt>
    <dgm:pt modelId="{06E13296-92F7-4AD3-B6B7-AD2F0B38659C}" type="pres">
      <dgm:prSet presAssocID="{CAA99B81-DCD0-4797-9B6D-AA50E3CAFE25}" presName="parentText" presStyleLbl="node1" presStyleIdx="0" presStyleCnt="3" custScaleX="186056" custScaleY="141781" custLinFactY="-48005" custLinFactNeighborX="19075" custLinFactNeighborY="-100000">
        <dgm:presLayoutVars>
          <dgm:chMax val="1"/>
          <dgm:bulletEnabled val="1"/>
        </dgm:presLayoutVars>
      </dgm:prSet>
      <dgm:spPr/>
      <dgm:t>
        <a:bodyPr/>
        <a:lstStyle/>
        <a:p>
          <a:endParaRPr lang="ru-RU"/>
        </a:p>
      </dgm:t>
    </dgm:pt>
    <dgm:pt modelId="{653B48EB-9E22-4861-A264-E81DCCC0FD50}" type="pres">
      <dgm:prSet presAssocID="{CAA99B81-DCD0-4797-9B6D-AA50E3CAFE25}" presName="aSpace" presStyleCnt="0"/>
      <dgm:spPr/>
    </dgm:pt>
    <dgm:pt modelId="{CC4EE307-A76D-41BF-A0C9-A796901C5104}" type="pres">
      <dgm:prSet presAssocID="{D7824A31-8C01-47DA-AF36-104C4D761E8A}" presName="compNode" presStyleCnt="0"/>
      <dgm:spPr/>
    </dgm:pt>
    <dgm:pt modelId="{8E0764AB-1A07-4451-9B73-C920090E8755}" type="pres">
      <dgm:prSet presAssocID="{D7824A31-8C01-47DA-AF36-104C4D761E8A}" presName="noGeometry" presStyleCnt="0"/>
      <dgm:spPr/>
    </dgm:pt>
    <dgm:pt modelId="{153A9539-13EE-420E-A8D1-A18CC55C821B}" type="pres">
      <dgm:prSet presAssocID="{D7824A31-8C01-47DA-AF36-104C4D761E8A}" presName="childTextVisible" presStyleLbl="bgAccFollowNode1" presStyleIdx="1" presStyleCnt="3" custScaleX="181736" custScaleY="201519" custLinFactNeighborX="-6206" custLinFactNeighborY="-1067">
        <dgm:presLayoutVars>
          <dgm:bulletEnabled val="1"/>
        </dgm:presLayoutVars>
      </dgm:prSet>
      <dgm:spPr/>
      <dgm:t>
        <a:bodyPr/>
        <a:lstStyle/>
        <a:p>
          <a:endParaRPr lang="ru-RU"/>
        </a:p>
      </dgm:t>
    </dgm:pt>
    <dgm:pt modelId="{D8B54C71-F293-4A3D-85D6-35EC7BCA0680}" type="pres">
      <dgm:prSet presAssocID="{D7824A31-8C01-47DA-AF36-104C4D761E8A}" presName="childTextHidden" presStyleLbl="bgAccFollowNode1" presStyleIdx="1" presStyleCnt="3"/>
      <dgm:spPr/>
      <dgm:t>
        <a:bodyPr/>
        <a:lstStyle/>
        <a:p>
          <a:endParaRPr lang="ru-RU"/>
        </a:p>
      </dgm:t>
    </dgm:pt>
    <dgm:pt modelId="{2A17024C-CDF6-4C15-A793-73D753F7987E}" type="pres">
      <dgm:prSet presAssocID="{D7824A31-8C01-47DA-AF36-104C4D761E8A}" presName="parentText" presStyleLbl="node1" presStyleIdx="1" presStyleCnt="3" custScaleX="180396" custScaleY="144941" custLinFactY="-31530" custLinFactNeighborX="-13920" custLinFactNeighborY="-100000">
        <dgm:presLayoutVars>
          <dgm:chMax val="1"/>
          <dgm:bulletEnabled val="1"/>
        </dgm:presLayoutVars>
      </dgm:prSet>
      <dgm:spPr/>
      <dgm:t>
        <a:bodyPr/>
        <a:lstStyle/>
        <a:p>
          <a:endParaRPr lang="ru-RU"/>
        </a:p>
      </dgm:t>
    </dgm:pt>
    <dgm:pt modelId="{F59D459A-8EBE-440D-99C9-8DD09325ACFA}" type="pres">
      <dgm:prSet presAssocID="{D7824A31-8C01-47DA-AF36-104C4D761E8A}" presName="aSpace" presStyleCnt="0"/>
      <dgm:spPr/>
    </dgm:pt>
    <dgm:pt modelId="{6F38BEFA-EFB4-4230-A1C0-DEAAF6222A34}" type="pres">
      <dgm:prSet presAssocID="{592AD3F6-2296-4E18-8773-21984C27FF3B}" presName="compNode" presStyleCnt="0"/>
      <dgm:spPr/>
    </dgm:pt>
    <dgm:pt modelId="{E2AD048F-89A6-4A7F-A5AE-0F0034E79D67}" type="pres">
      <dgm:prSet presAssocID="{592AD3F6-2296-4E18-8773-21984C27FF3B}" presName="noGeometry" presStyleCnt="0"/>
      <dgm:spPr/>
    </dgm:pt>
    <dgm:pt modelId="{DD21639E-DFCB-450C-AFFA-9D8689181912}" type="pres">
      <dgm:prSet presAssocID="{592AD3F6-2296-4E18-8773-21984C27FF3B}" presName="childTextVisible" presStyleLbl="bgAccFollowNode1" presStyleIdx="2" presStyleCnt="3" custScaleX="174639" custScaleY="192189">
        <dgm:presLayoutVars>
          <dgm:bulletEnabled val="1"/>
        </dgm:presLayoutVars>
      </dgm:prSet>
      <dgm:spPr/>
      <dgm:t>
        <a:bodyPr/>
        <a:lstStyle/>
        <a:p>
          <a:endParaRPr lang="ru-RU"/>
        </a:p>
      </dgm:t>
    </dgm:pt>
    <dgm:pt modelId="{1578E166-BE57-415A-86BB-0C3008EBE27E}" type="pres">
      <dgm:prSet presAssocID="{592AD3F6-2296-4E18-8773-21984C27FF3B}" presName="childTextHidden" presStyleLbl="bgAccFollowNode1" presStyleIdx="2" presStyleCnt="3"/>
      <dgm:spPr/>
      <dgm:t>
        <a:bodyPr/>
        <a:lstStyle/>
        <a:p>
          <a:endParaRPr lang="ru-RU"/>
        </a:p>
      </dgm:t>
    </dgm:pt>
    <dgm:pt modelId="{BB251D8B-AB44-4400-BC72-36FEF2A839FA}" type="pres">
      <dgm:prSet presAssocID="{592AD3F6-2296-4E18-8773-21984C27FF3B}" presName="parentText" presStyleLbl="node1" presStyleIdx="2" presStyleCnt="3" custScaleX="179503" custScaleY="150316" custLinFactY="-24375" custLinFactNeighborX="-3221" custLinFactNeighborY="-100000">
        <dgm:presLayoutVars>
          <dgm:chMax val="1"/>
          <dgm:bulletEnabled val="1"/>
        </dgm:presLayoutVars>
      </dgm:prSet>
      <dgm:spPr/>
      <dgm:t>
        <a:bodyPr/>
        <a:lstStyle/>
        <a:p>
          <a:endParaRPr lang="ru-RU"/>
        </a:p>
      </dgm:t>
    </dgm:pt>
  </dgm:ptLst>
  <dgm:cxnLst>
    <dgm:cxn modelId="{BA384F04-9029-4C2B-85B7-C77F25A6B0F6}" type="presOf" srcId="{F96A9A65-025F-461A-93F6-D38FDE21A711}" destId="{DD21639E-DFCB-450C-AFFA-9D8689181912}" srcOrd="0" destOrd="0" presId="urn:microsoft.com/office/officeart/2005/8/layout/hProcess6"/>
    <dgm:cxn modelId="{3E591691-F8B1-48FA-898E-CC7A6098A17B}" type="presOf" srcId="{592AD3F6-2296-4E18-8773-21984C27FF3B}" destId="{BB251D8B-AB44-4400-BC72-36FEF2A839FA}" srcOrd="0" destOrd="0" presId="urn:microsoft.com/office/officeart/2005/8/layout/hProcess6"/>
    <dgm:cxn modelId="{1BF92371-B75C-4BA9-AE8D-D487B347D335}" srcId="{478D3145-781B-45DA-8864-17F5FC8B3607}" destId="{592AD3F6-2296-4E18-8773-21984C27FF3B}" srcOrd="2" destOrd="0" parTransId="{BBDDD183-FBD4-4B49-8795-0EF50FD2CB4D}" sibTransId="{2F2E99BD-A2A0-4D48-A302-49E8074BF324}"/>
    <dgm:cxn modelId="{DDF2D472-E2BC-4155-B0D0-8F479CCABA91}" type="presOf" srcId="{3E7417A8-9E2C-4FA6-880E-3BEF17086D74}" destId="{153A9539-13EE-420E-A8D1-A18CC55C821B}" srcOrd="0" destOrd="0" presId="urn:microsoft.com/office/officeart/2005/8/layout/hProcess6"/>
    <dgm:cxn modelId="{6B73BE8C-0996-4100-A249-79DD0E14467E}" srcId="{478D3145-781B-45DA-8864-17F5FC8B3607}" destId="{CAA99B81-DCD0-4797-9B6D-AA50E3CAFE25}" srcOrd="0" destOrd="0" parTransId="{9870409A-2998-4A46-B441-3893C73BC193}" sibTransId="{562A9B64-6EE8-4671-A154-9D1E8D87C5FA}"/>
    <dgm:cxn modelId="{4A7729A9-61A3-4C36-A24E-13CF56414B2A}" srcId="{CAA99B81-DCD0-4797-9B6D-AA50E3CAFE25}" destId="{5E1A1E53-95DC-469A-B2B0-E5F0D2EB0561}" srcOrd="0" destOrd="0" parTransId="{DC044FE0-9610-4CDB-ACB7-E3A7FB182AA7}" sibTransId="{F6547E6A-3D67-4870-8D45-63CCF670EF73}"/>
    <dgm:cxn modelId="{AD1F1D5C-63E3-44AC-8628-26D19B86E20C}" type="presOf" srcId="{CAA99B81-DCD0-4797-9B6D-AA50E3CAFE25}" destId="{06E13296-92F7-4AD3-B6B7-AD2F0B38659C}" srcOrd="0" destOrd="0" presId="urn:microsoft.com/office/officeart/2005/8/layout/hProcess6"/>
    <dgm:cxn modelId="{059CDEB6-6945-4ABD-B5CE-FE7AB8907371}" srcId="{592AD3F6-2296-4E18-8773-21984C27FF3B}" destId="{F96A9A65-025F-461A-93F6-D38FDE21A711}" srcOrd="0" destOrd="0" parTransId="{4B35B062-B8D2-4BEA-B9FF-B277B66209D8}" sibTransId="{87079885-CF77-449E-829E-116A24B8DE5B}"/>
    <dgm:cxn modelId="{8A69041B-8BE9-43A2-B2F1-AD4B311D7A0E}" type="presOf" srcId="{5E1A1E53-95DC-469A-B2B0-E5F0D2EB0561}" destId="{745C6645-3F2F-41E9-9BE8-E5B52EA8D886}" srcOrd="1" destOrd="0" presId="urn:microsoft.com/office/officeart/2005/8/layout/hProcess6"/>
    <dgm:cxn modelId="{7ED685E4-2134-4FD0-BB42-547823AD5027}" srcId="{478D3145-781B-45DA-8864-17F5FC8B3607}" destId="{D7824A31-8C01-47DA-AF36-104C4D761E8A}" srcOrd="1" destOrd="0" parTransId="{F3A0A14D-E757-4AEE-9CDB-00EE6BBEC96A}" sibTransId="{C8E4CEBC-1517-46D4-BEE2-A89AD4AFAD25}"/>
    <dgm:cxn modelId="{B685AB2D-0532-4737-AE2A-AD47E15F78DB}" type="presOf" srcId="{F96A9A65-025F-461A-93F6-D38FDE21A711}" destId="{1578E166-BE57-415A-86BB-0C3008EBE27E}" srcOrd="1" destOrd="0" presId="urn:microsoft.com/office/officeart/2005/8/layout/hProcess6"/>
    <dgm:cxn modelId="{082AD5DF-A1E7-40DC-8AFE-9693371E8A32}" type="presOf" srcId="{478D3145-781B-45DA-8864-17F5FC8B3607}" destId="{6BA37B7A-454A-4FD5-BB2B-23B8E380220C}" srcOrd="0" destOrd="0" presId="urn:microsoft.com/office/officeart/2005/8/layout/hProcess6"/>
    <dgm:cxn modelId="{42AB0793-D298-4878-9411-6B02150EEDB3}" type="presOf" srcId="{3E7417A8-9E2C-4FA6-880E-3BEF17086D74}" destId="{D8B54C71-F293-4A3D-85D6-35EC7BCA0680}" srcOrd="1" destOrd="0" presId="urn:microsoft.com/office/officeart/2005/8/layout/hProcess6"/>
    <dgm:cxn modelId="{6B01276A-A0AA-4EDD-8AB3-8296033A063D}" srcId="{D7824A31-8C01-47DA-AF36-104C4D761E8A}" destId="{3E7417A8-9E2C-4FA6-880E-3BEF17086D74}" srcOrd="0" destOrd="0" parTransId="{DDF0C31A-837E-4422-9875-528BCB51A41B}" sibTransId="{40B5AD01-C8B8-4D4B-94BD-5EAB990E6E6B}"/>
    <dgm:cxn modelId="{452429B9-4335-4C28-AE4A-CFD315838311}" type="presOf" srcId="{D7824A31-8C01-47DA-AF36-104C4D761E8A}" destId="{2A17024C-CDF6-4C15-A793-73D753F7987E}" srcOrd="0" destOrd="0" presId="urn:microsoft.com/office/officeart/2005/8/layout/hProcess6"/>
    <dgm:cxn modelId="{A11614CF-1287-4FE5-AD5C-656339856B56}" type="presOf" srcId="{5E1A1E53-95DC-469A-B2B0-E5F0D2EB0561}" destId="{1D0D5DAB-25DE-4080-A60C-B89F4D1C4083}" srcOrd="0" destOrd="0" presId="urn:microsoft.com/office/officeart/2005/8/layout/hProcess6"/>
    <dgm:cxn modelId="{4C17ACBF-51C3-4B98-8A9A-331E817A8B85}" type="presParOf" srcId="{6BA37B7A-454A-4FD5-BB2B-23B8E380220C}" destId="{B48FD7B4-E370-458A-97CE-7EF3975555C7}" srcOrd="0" destOrd="0" presId="urn:microsoft.com/office/officeart/2005/8/layout/hProcess6"/>
    <dgm:cxn modelId="{C94A98F0-2C31-4E64-921C-8A752A37D3C8}" type="presParOf" srcId="{B48FD7B4-E370-458A-97CE-7EF3975555C7}" destId="{42B3B8A4-2F62-414B-A016-162588440E4C}" srcOrd="0" destOrd="0" presId="urn:microsoft.com/office/officeart/2005/8/layout/hProcess6"/>
    <dgm:cxn modelId="{23768C52-CEB5-4122-B5A2-6B85E13BD504}" type="presParOf" srcId="{B48FD7B4-E370-458A-97CE-7EF3975555C7}" destId="{1D0D5DAB-25DE-4080-A60C-B89F4D1C4083}" srcOrd="1" destOrd="0" presId="urn:microsoft.com/office/officeart/2005/8/layout/hProcess6"/>
    <dgm:cxn modelId="{ED576DE2-73DA-4E16-B44D-2107BFF39333}" type="presParOf" srcId="{B48FD7B4-E370-458A-97CE-7EF3975555C7}" destId="{745C6645-3F2F-41E9-9BE8-E5B52EA8D886}" srcOrd="2" destOrd="0" presId="urn:microsoft.com/office/officeart/2005/8/layout/hProcess6"/>
    <dgm:cxn modelId="{521AB73C-0DF5-4230-B834-F64FAF3784D1}" type="presParOf" srcId="{B48FD7B4-E370-458A-97CE-7EF3975555C7}" destId="{06E13296-92F7-4AD3-B6B7-AD2F0B38659C}" srcOrd="3" destOrd="0" presId="urn:microsoft.com/office/officeart/2005/8/layout/hProcess6"/>
    <dgm:cxn modelId="{C09D4971-D069-461C-B186-BA75D0B1EB92}" type="presParOf" srcId="{6BA37B7A-454A-4FD5-BB2B-23B8E380220C}" destId="{653B48EB-9E22-4861-A264-E81DCCC0FD50}" srcOrd="1" destOrd="0" presId="urn:microsoft.com/office/officeart/2005/8/layout/hProcess6"/>
    <dgm:cxn modelId="{1A920019-E643-4A5F-87CC-D82A77CB9AA4}" type="presParOf" srcId="{6BA37B7A-454A-4FD5-BB2B-23B8E380220C}" destId="{CC4EE307-A76D-41BF-A0C9-A796901C5104}" srcOrd="2" destOrd="0" presId="urn:microsoft.com/office/officeart/2005/8/layout/hProcess6"/>
    <dgm:cxn modelId="{50F7B5D5-8ACD-4A01-B9BE-2CE63F21EE31}" type="presParOf" srcId="{CC4EE307-A76D-41BF-A0C9-A796901C5104}" destId="{8E0764AB-1A07-4451-9B73-C920090E8755}" srcOrd="0" destOrd="0" presId="urn:microsoft.com/office/officeart/2005/8/layout/hProcess6"/>
    <dgm:cxn modelId="{592556CF-04D1-4D43-9DDB-4D4C625C7C1B}" type="presParOf" srcId="{CC4EE307-A76D-41BF-A0C9-A796901C5104}" destId="{153A9539-13EE-420E-A8D1-A18CC55C821B}" srcOrd="1" destOrd="0" presId="urn:microsoft.com/office/officeart/2005/8/layout/hProcess6"/>
    <dgm:cxn modelId="{B9BF5FFD-910B-4E59-BC8D-B9F0A5650F9A}" type="presParOf" srcId="{CC4EE307-A76D-41BF-A0C9-A796901C5104}" destId="{D8B54C71-F293-4A3D-85D6-35EC7BCA0680}" srcOrd="2" destOrd="0" presId="urn:microsoft.com/office/officeart/2005/8/layout/hProcess6"/>
    <dgm:cxn modelId="{F61B531A-EC21-4213-895F-096A7D9D5E65}" type="presParOf" srcId="{CC4EE307-A76D-41BF-A0C9-A796901C5104}" destId="{2A17024C-CDF6-4C15-A793-73D753F7987E}" srcOrd="3" destOrd="0" presId="urn:microsoft.com/office/officeart/2005/8/layout/hProcess6"/>
    <dgm:cxn modelId="{0A10D8C5-59AD-452C-A662-9D05C505F720}" type="presParOf" srcId="{6BA37B7A-454A-4FD5-BB2B-23B8E380220C}" destId="{F59D459A-8EBE-440D-99C9-8DD09325ACFA}" srcOrd="3" destOrd="0" presId="urn:microsoft.com/office/officeart/2005/8/layout/hProcess6"/>
    <dgm:cxn modelId="{1A311EB5-633C-44E9-A802-68AE6EE45C33}" type="presParOf" srcId="{6BA37B7A-454A-4FD5-BB2B-23B8E380220C}" destId="{6F38BEFA-EFB4-4230-A1C0-DEAAF6222A34}" srcOrd="4" destOrd="0" presId="urn:microsoft.com/office/officeart/2005/8/layout/hProcess6"/>
    <dgm:cxn modelId="{30CCB969-3F5B-498D-92A3-3ACBAEECB17C}" type="presParOf" srcId="{6F38BEFA-EFB4-4230-A1C0-DEAAF6222A34}" destId="{E2AD048F-89A6-4A7F-A5AE-0F0034E79D67}" srcOrd="0" destOrd="0" presId="urn:microsoft.com/office/officeart/2005/8/layout/hProcess6"/>
    <dgm:cxn modelId="{34F1B924-02E3-4D2F-A8EA-DD0381A13A33}" type="presParOf" srcId="{6F38BEFA-EFB4-4230-A1C0-DEAAF6222A34}" destId="{DD21639E-DFCB-450C-AFFA-9D8689181912}" srcOrd="1" destOrd="0" presId="urn:microsoft.com/office/officeart/2005/8/layout/hProcess6"/>
    <dgm:cxn modelId="{121EA3CE-E680-4466-84CD-78C6500B4CA4}" type="presParOf" srcId="{6F38BEFA-EFB4-4230-A1C0-DEAAF6222A34}" destId="{1578E166-BE57-415A-86BB-0C3008EBE27E}" srcOrd="2" destOrd="0" presId="urn:microsoft.com/office/officeart/2005/8/layout/hProcess6"/>
    <dgm:cxn modelId="{C3A23609-A2B2-41EF-9CC3-CD6F465EC2EF}" type="presParOf" srcId="{6F38BEFA-EFB4-4230-A1C0-DEAAF6222A34}" destId="{BB251D8B-AB44-4400-BC72-36FEF2A839FA}" srcOrd="3" destOrd="0" presId="urn:microsoft.com/office/officeart/2005/8/layout/hProcess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AE505A-343D-4423-BADC-CCE48212C198}">
      <dsp:nvSpPr>
        <dsp:cNvPr id="0" name=""/>
        <dsp:cNvSpPr/>
      </dsp:nvSpPr>
      <dsp:spPr>
        <a:xfrm>
          <a:off x="0" y="816"/>
          <a:ext cx="7128792" cy="1670327"/>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ru-RU" sz="2200" kern="1200" dirty="0" smtClean="0"/>
            <a:t>Расходы бюджета – выплачиваемые из бюджета денежные средства в соответствии с установленными  действующим законодательством расходными обязательствами</a:t>
          </a:r>
          <a:endParaRPr lang="ru-RU" sz="2200" kern="1200" dirty="0"/>
        </a:p>
      </dsp:txBody>
      <dsp:txXfrm>
        <a:off x="48922" y="49738"/>
        <a:ext cx="7030948" cy="15724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DDAA21-A11B-4EE2-A49B-9F565E54DA96}">
      <dsp:nvSpPr>
        <dsp:cNvPr id="0" name=""/>
        <dsp:cNvSpPr/>
      </dsp:nvSpPr>
      <dsp:spPr>
        <a:xfrm>
          <a:off x="3029105" y="872605"/>
          <a:ext cx="1689887" cy="413933"/>
        </a:xfrm>
        <a:custGeom>
          <a:avLst/>
          <a:gdLst/>
          <a:ahLst/>
          <a:cxnLst/>
          <a:rect l="0" t="0" r="0" b="0"/>
          <a:pathLst>
            <a:path>
              <a:moveTo>
                <a:pt x="0" y="0"/>
              </a:moveTo>
              <a:lnTo>
                <a:pt x="0" y="282083"/>
              </a:lnTo>
              <a:lnTo>
                <a:pt x="1689887" y="282083"/>
              </a:lnTo>
              <a:lnTo>
                <a:pt x="1689887" y="413933"/>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16BE0E-54A2-408D-BE9D-38AFC3564F90}">
      <dsp:nvSpPr>
        <dsp:cNvPr id="0" name=""/>
        <dsp:cNvSpPr/>
      </dsp:nvSpPr>
      <dsp:spPr>
        <a:xfrm>
          <a:off x="1537472" y="872605"/>
          <a:ext cx="1491633" cy="413933"/>
        </a:xfrm>
        <a:custGeom>
          <a:avLst/>
          <a:gdLst/>
          <a:ahLst/>
          <a:cxnLst/>
          <a:rect l="0" t="0" r="0" b="0"/>
          <a:pathLst>
            <a:path>
              <a:moveTo>
                <a:pt x="1491633" y="0"/>
              </a:moveTo>
              <a:lnTo>
                <a:pt x="1491633" y="282083"/>
              </a:lnTo>
              <a:lnTo>
                <a:pt x="0" y="282083"/>
              </a:lnTo>
              <a:lnTo>
                <a:pt x="0" y="413933"/>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04B9F44-53C5-4039-AEE2-E821DC6A4274}">
      <dsp:nvSpPr>
        <dsp:cNvPr id="0" name=""/>
        <dsp:cNvSpPr/>
      </dsp:nvSpPr>
      <dsp:spPr>
        <a:xfrm>
          <a:off x="847446" y="110517"/>
          <a:ext cx="4363318" cy="7620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0D96F4-4D45-4182-9E11-E0CA015347AB}">
      <dsp:nvSpPr>
        <dsp:cNvPr id="0" name=""/>
        <dsp:cNvSpPr/>
      </dsp:nvSpPr>
      <dsp:spPr>
        <a:xfrm>
          <a:off x="1005586" y="260750"/>
          <a:ext cx="4363318" cy="762088"/>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smtClean="0"/>
            <a:t>Расходные обязательства</a:t>
          </a:r>
          <a:endParaRPr lang="ru-RU" sz="1600" kern="1200" dirty="0"/>
        </a:p>
      </dsp:txBody>
      <dsp:txXfrm>
        <a:off x="1027907" y="283071"/>
        <a:ext cx="4318676" cy="717446"/>
      </dsp:txXfrm>
    </dsp:sp>
    <dsp:sp modelId="{6E0069E8-A132-4CA1-A680-597EFDC124B3}">
      <dsp:nvSpPr>
        <dsp:cNvPr id="0" name=""/>
        <dsp:cNvSpPr/>
      </dsp:nvSpPr>
      <dsp:spPr>
        <a:xfrm>
          <a:off x="5725" y="1286538"/>
          <a:ext cx="3063493" cy="1621062"/>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2C82B5-B92C-4684-AE8A-45F914381EC6}">
      <dsp:nvSpPr>
        <dsp:cNvPr id="0" name=""/>
        <dsp:cNvSpPr/>
      </dsp:nvSpPr>
      <dsp:spPr>
        <a:xfrm>
          <a:off x="163866" y="1436772"/>
          <a:ext cx="3063493" cy="1621062"/>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smtClean="0"/>
            <a:t>Публичные  -  установленные официальными  нормативно-правовыми документами</a:t>
          </a:r>
          <a:endParaRPr lang="ru-RU" sz="1600" kern="1200" dirty="0"/>
        </a:p>
      </dsp:txBody>
      <dsp:txXfrm>
        <a:off x="211345" y="1484251"/>
        <a:ext cx="2968535" cy="1526104"/>
      </dsp:txXfrm>
    </dsp:sp>
    <dsp:sp modelId="{4E81BBCB-3900-4BC3-9B61-6D8D46666ACC}">
      <dsp:nvSpPr>
        <dsp:cNvPr id="0" name=""/>
        <dsp:cNvSpPr/>
      </dsp:nvSpPr>
      <dsp:spPr>
        <a:xfrm>
          <a:off x="3385500" y="1286538"/>
          <a:ext cx="2666985" cy="1611690"/>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1F82D9-BD6E-4240-AF30-12744B7EED07}">
      <dsp:nvSpPr>
        <dsp:cNvPr id="0" name=""/>
        <dsp:cNvSpPr/>
      </dsp:nvSpPr>
      <dsp:spPr>
        <a:xfrm>
          <a:off x="3543640" y="1436772"/>
          <a:ext cx="2666985" cy="1611690"/>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smtClean="0"/>
            <a:t>Гражданско-правовые - в части оплаты по трудовым договорам, муниципальным контрактам,  соглашениям  и т.д.</a:t>
          </a:r>
          <a:endParaRPr lang="ru-RU" sz="1600" kern="1200" dirty="0"/>
        </a:p>
      </dsp:txBody>
      <dsp:txXfrm>
        <a:off x="3590845" y="1483977"/>
        <a:ext cx="2572575" cy="15172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0D5DAB-25DE-4080-A60C-B89F4D1C4083}">
      <dsp:nvSpPr>
        <dsp:cNvPr id="0" name=""/>
        <dsp:cNvSpPr/>
      </dsp:nvSpPr>
      <dsp:spPr>
        <a:xfrm>
          <a:off x="115290" y="898784"/>
          <a:ext cx="2645047" cy="2322662"/>
        </a:xfrm>
        <a:prstGeom prst="rightArrow">
          <a:avLst>
            <a:gd name="adj1" fmla="val 70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6350" rIns="12700" bIns="6350" numCol="1" spcCol="1270" anchor="ctr" anchorCtr="0">
          <a:noAutofit/>
        </a:bodyPr>
        <a:lstStyle/>
        <a:p>
          <a:pPr lvl="0" algn="ctr" defTabSz="444500">
            <a:lnSpc>
              <a:spcPct val="90000"/>
            </a:lnSpc>
            <a:spcBef>
              <a:spcPct val="0"/>
            </a:spcBef>
            <a:spcAft>
              <a:spcPct val="35000"/>
            </a:spcAft>
          </a:pPr>
          <a:r>
            <a:rPr lang="ru-RU" sz="1000" kern="1200" dirty="0" smtClean="0"/>
            <a:t> </a:t>
          </a:r>
          <a:r>
            <a:rPr lang="ru-RU" sz="1400" kern="1200" dirty="0" smtClean="0"/>
            <a:t>Первоначально      утвержденный бюджет</a:t>
          </a:r>
          <a:endParaRPr lang="ru-RU" sz="1400" kern="1200" dirty="0"/>
        </a:p>
      </dsp:txBody>
      <dsp:txXfrm>
        <a:off x="776552" y="1247183"/>
        <a:ext cx="1289460" cy="1625864"/>
      </dsp:txXfrm>
    </dsp:sp>
    <dsp:sp modelId="{06E13296-92F7-4AD3-B6B7-AD2F0B38659C}">
      <dsp:nvSpPr>
        <dsp:cNvPr id="0" name=""/>
        <dsp:cNvSpPr/>
      </dsp:nvSpPr>
      <dsp:spPr>
        <a:xfrm>
          <a:off x="144014" y="432050"/>
          <a:ext cx="1383817" cy="1054515"/>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ru-RU" sz="1400" kern="1200" dirty="0" smtClean="0"/>
            <a:t>189 874,2 </a:t>
          </a:r>
          <a:r>
            <a:rPr lang="ru-RU" sz="1400" b="1" kern="1200" dirty="0" smtClean="0">
              <a:solidFill>
                <a:schemeClr val="tx1">
                  <a:lumMod val="85000"/>
                  <a:lumOff val="15000"/>
                </a:schemeClr>
              </a:solidFill>
            </a:rPr>
            <a:t>тыс</a:t>
          </a:r>
          <a:r>
            <a:rPr lang="ru-RU" sz="1400" b="1" kern="1200" dirty="0" smtClean="0">
              <a:solidFill>
                <a:schemeClr val="tx1">
                  <a:lumMod val="85000"/>
                  <a:lumOff val="15000"/>
                </a:schemeClr>
              </a:solidFill>
            </a:rPr>
            <a:t>. руб</a:t>
          </a:r>
          <a:r>
            <a:rPr lang="ru-RU" sz="1400" kern="1200" dirty="0" smtClean="0"/>
            <a:t>.</a:t>
          </a:r>
          <a:endParaRPr lang="ru-RU" sz="1400" kern="1200" dirty="0"/>
        </a:p>
      </dsp:txBody>
      <dsp:txXfrm>
        <a:off x="346669" y="586480"/>
        <a:ext cx="978507" cy="745655"/>
      </dsp:txXfrm>
    </dsp:sp>
    <dsp:sp modelId="{153A9539-13EE-420E-A8D1-A18CC55C821B}">
      <dsp:nvSpPr>
        <dsp:cNvPr id="0" name=""/>
        <dsp:cNvSpPr/>
      </dsp:nvSpPr>
      <dsp:spPr>
        <a:xfrm>
          <a:off x="2823929" y="736079"/>
          <a:ext cx="2703373" cy="2620324"/>
        </a:xfrm>
        <a:prstGeom prst="rightArrow">
          <a:avLst>
            <a:gd name="adj1" fmla="val 70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10795" rIns="21590" bIns="10795" numCol="1" spcCol="1270" anchor="ctr" anchorCtr="0">
          <a:noAutofit/>
        </a:bodyPr>
        <a:lstStyle/>
        <a:p>
          <a:pPr lvl="0" algn="ctr" defTabSz="755650">
            <a:lnSpc>
              <a:spcPct val="90000"/>
            </a:lnSpc>
            <a:spcBef>
              <a:spcPct val="0"/>
            </a:spcBef>
            <a:spcAft>
              <a:spcPct val="35000"/>
            </a:spcAft>
          </a:pPr>
          <a:r>
            <a:rPr lang="ru-RU" sz="1700" kern="1200" dirty="0" smtClean="0"/>
            <a:t>  Уточненный  бюджет</a:t>
          </a:r>
          <a:endParaRPr lang="ru-RU" sz="1700" kern="1200" dirty="0"/>
        </a:p>
      </dsp:txBody>
      <dsp:txXfrm>
        <a:off x="3499772" y="1129128"/>
        <a:ext cx="1317895" cy="1834226"/>
      </dsp:txXfrm>
    </dsp:sp>
    <dsp:sp modelId="{2A17024C-CDF6-4C15-A793-73D753F7987E}">
      <dsp:nvSpPr>
        <dsp:cNvPr id="0" name=""/>
        <dsp:cNvSpPr/>
      </dsp:nvSpPr>
      <dsp:spPr>
        <a:xfrm>
          <a:off x="2749776" y="542833"/>
          <a:ext cx="1341720" cy="1078018"/>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ru-RU" sz="1400" kern="1200" dirty="0" smtClean="0"/>
            <a:t>268 916,7  </a:t>
          </a:r>
          <a:r>
            <a:rPr lang="ru-RU" sz="1400" b="1" kern="1200" dirty="0" smtClean="0">
              <a:solidFill>
                <a:schemeClr val="tx1">
                  <a:lumMod val="85000"/>
                  <a:lumOff val="15000"/>
                </a:schemeClr>
              </a:solidFill>
            </a:rPr>
            <a:t>тыс</a:t>
          </a:r>
          <a:r>
            <a:rPr lang="ru-RU" sz="1400" b="1" kern="1200" dirty="0" smtClean="0">
              <a:solidFill>
                <a:schemeClr val="tx1">
                  <a:lumMod val="85000"/>
                  <a:lumOff val="15000"/>
                </a:schemeClr>
              </a:solidFill>
            </a:rPr>
            <a:t>. руб.</a:t>
          </a:r>
          <a:endParaRPr lang="ru-RU" sz="1400" b="1" kern="1200" dirty="0">
            <a:solidFill>
              <a:schemeClr val="tx1">
                <a:lumMod val="85000"/>
                <a:lumOff val="15000"/>
              </a:schemeClr>
            </a:solidFill>
          </a:endParaRPr>
        </a:p>
      </dsp:txBody>
      <dsp:txXfrm>
        <a:off x="2946266" y="700705"/>
        <a:ext cx="948740" cy="762274"/>
      </dsp:txXfrm>
    </dsp:sp>
    <dsp:sp modelId="{DD21639E-DFCB-450C-AFFA-9D8689181912}">
      <dsp:nvSpPr>
        <dsp:cNvPr id="0" name=""/>
        <dsp:cNvSpPr/>
      </dsp:nvSpPr>
      <dsp:spPr>
        <a:xfrm>
          <a:off x="5824990" y="810612"/>
          <a:ext cx="2597803" cy="2499007"/>
        </a:xfrm>
        <a:prstGeom prst="rightArrow">
          <a:avLst>
            <a:gd name="adj1" fmla="val 70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10160" rIns="20320" bIns="10160" numCol="1" spcCol="1270" anchor="ctr" anchorCtr="0">
          <a:noAutofit/>
        </a:bodyPr>
        <a:lstStyle/>
        <a:p>
          <a:pPr lvl="0" algn="ctr" defTabSz="711200">
            <a:lnSpc>
              <a:spcPct val="90000"/>
            </a:lnSpc>
            <a:spcBef>
              <a:spcPct val="0"/>
            </a:spcBef>
            <a:spcAft>
              <a:spcPct val="35000"/>
            </a:spcAft>
          </a:pPr>
          <a:r>
            <a:rPr lang="ru-RU" sz="1600" kern="1200" dirty="0" smtClean="0"/>
            <a:t>Кассовое  исполнение </a:t>
          </a:r>
          <a:r>
            <a:rPr lang="ru-RU" sz="1600" kern="1200" dirty="0" smtClean="0"/>
            <a:t>95,9</a:t>
          </a:r>
          <a:r>
            <a:rPr lang="ru-RU" sz="1600" kern="1200" dirty="0" smtClean="0"/>
            <a:t>%</a:t>
          </a:r>
          <a:endParaRPr lang="ru-RU" sz="1600" kern="1200" dirty="0"/>
        </a:p>
      </dsp:txBody>
      <dsp:txXfrm>
        <a:off x="6474441" y="1185463"/>
        <a:ext cx="1266429" cy="1749305"/>
      </dsp:txXfrm>
    </dsp:sp>
    <dsp:sp modelId="{BB251D8B-AB44-4400-BC72-36FEF2A839FA}">
      <dsp:nvSpPr>
        <dsp:cNvPr id="0" name=""/>
        <dsp:cNvSpPr/>
      </dsp:nvSpPr>
      <dsp:spPr>
        <a:xfrm>
          <a:off x="5688632" y="576061"/>
          <a:ext cx="1335078" cy="1117996"/>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ru-RU" sz="1400" kern="1200" dirty="0" smtClean="0"/>
            <a:t>257 979,1</a:t>
          </a:r>
          <a:r>
            <a:rPr lang="ru-RU" sz="1400" b="1" kern="1200" dirty="0" smtClean="0">
              <a:solidFill>
                <a:schemeClr val="tx1">
                  <a:lumMod val="85000"/>
                  <a:lumOff val="15000"/>
                </a:schemeClr>
              </a:solidFill>
            </a:rPr>
            <a:t>тыс</a:t>
          </a:r>
          <a:r>
            <a:rPr lang="ru-RU" sz="1400" b="1" kern="1200" dirty="0" smtClean="0">
              <a:solidFill>
                <a:schemeClr val="tx1">
                  <a:lumMod val="85000"/>
                  <a:lumOff val="15000"/>
                </a:schemeClr>
              </a:solidFill>
            </a:rPr>
            <a:t>. руб.</a:t>
          </a:r>
          <a:endParaRPr lang="ru-RU" sz="1400" b="1" kern="1200" dirty="0">
            <a:solidFill>
              <a:schemeClr val="tx1">
                <a:lumMod val="85000"/>
                <a:lumOff val="15000"/>
              </a:schemeClr>
            </a:solidFill>
          </a:endParaRPr>
        </a:p>
      </dsp:txBody>
      <dsp:txXfrm>
        <a:off x="5884150" y="739788"/>
        <a:ext cx="944042" cy="790542"/>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0.62612</cdr:x>
      <cdr:y>0.17857</cdr:y>
    </cdr:from>
    <cdr:to>
      <cdr:x>0.73828</cdr:x>
      <cdr:y>0.32143</cdr:y>
    </cdr:to>
    <cdr:sp macro="" textlink="">
      <cdr:nvSpPr>
        <cdr:cNvPr id="3" name="Прямая со стрелкой 2"/>
        <cdr:cNvSpPr/>
      </cdr:nvSpPr>
      <cdr:spPr>
        <a:xfrm xmlns:a="http://schemas.openxmlformats.org/drawingml/2006/main" flipH="1">
          <a:off x="2411759" y="720074"/>
          <a:ext cx="432035" cy="576070"/>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ru-RU"/>
        </a:p>
      </cdr:txBody>
    </cdr:sp>
  </cdr:relSizeAnchor>
  <cdr:relSizeAnchor xmlns:cdr="http://schemas.openxmlformats.org/drawingml/2006/chartDrawing">
    <cdr:from>
      <cdr:x>0.64481</cdr:x>
      <cdr:y>0.19643</cdr:y>
    </cdr:from>
    <cdr:to>
      <cdr:x>0.65668</cdr:x>
      <cdr:y>0.26786</cdr:y>
    </cdr:to>
    <cdr:sp macro="" textlink="">
      <cdr:nvSpPr>
        <cdr:cNvPr id="5" name="Прямая со стрелкой 4"/>
        <cdr:cNvSpPr/>
      </cdr:nvSpPr>
      <cdr:spPr>
        <a:xfrm xmlns:a="http://schemas.openxmlformats.org/drawingml/2006/main">
          <a:off x="2483756" y="792094"/>
          <a:ext cx="45719" cy="288026"/>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ru-RU"/>
        </a:p>
      </cdr:txBody>
    </cdr:sp>
  </cdr:relSizeAnchor>
</c:userShapes>
</file>

<file path=ppt/drawings/drawing2.xml><?xml version="1.0" encoding="utf-8"?>
<c:userShapes xmlns:c="http://schemas.openxmlformats.org/drawingml/2006/chart">
  <cdr:relSizeAnchor xmlns:cdr="http://schemas.openxmlformats.org/drawingml/2006/chartDrawing">
    <cdr:from>
      <cdr:x>0.47436</cdr:x>
      <cdr:y>0.29049</cdr:y>
    </cdr:from>
    <cdr:to>
      <cdr:x>0.51282</cdr:x>
      <cdr:y>0.3268</cdr:y>
    </cdr:to>
    <cdr:sp macro="" textlink="">
      <cdr:nvSpPr>
        <cdr:cNvPr id="5" name="Прямая со стрелкой 4"/>
        <cdr:cNvSpPr/>
      </cdr:nvSpPr>
      <cdr:spPr>
        <a:xfrm xmlns:a="http://schemas.openxmlformats.org/drawingml/2006/main" flipH="1">
          <a:off x="2664296" y="1728192"/>
          <a:ext cx="216024" cy="216024"/>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ru-RU"/>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E94DE3-01E8-43B7-8B24-CBCC4BA2DCF0}" type="datetimeFigureOut">
              <a:rPr lang="ru-RU" smtClean="0"/>
              <a:pPr/>
              <a:t>25.02.2026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DF84B1-DC69-4B37-A464-47B51B252665}"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FDF84B1-DC69-4B37-A464-47B51B252665}" type="slidenum">
              <a:rPr lang="ru-RU" smtClean="0"/>
              <a:pPr/>
              <a:t>4</a:t>
            </a:fld>
            <a:endParaRPr lang="ru-RU"/>
          </a:p>
        </p:txBody>
      </p:sp>
    </p:spTree>
    <p:extLst>
      <p:ext uri="{BB962C8B-B14F-4D97-AF65-F5344CB8AC3E}">
        <p14:creationId xmlns:p14="http://schemas.microsoft.com/office/powerpoint/2010/main" val="7514967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FDF84B1-DC69-4B37-A464-47B51B252665}" type="slidenum">
              <a:rPr lang="ru-RU" smtClean="0"/>
              <a:pPr/>
              <a:t>23</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FDF84B1-DC69-4B37-A464-47B51B252665}" type="slidenum">
              <a:rPr lang="ru-RU" smtClean="0"/>
              <a:pPr/>
              <a:t>11</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FDF84B1-DC69-4B37-A464-47B51B252665}" type="slidenum">
              <a:rPr lang="ru-RU" smtClean="0"/>
              <a:pPr/>
              <a:t>14</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FDF84B1-DC69-4B37-A464-47B51B252665}" type="slidenum">
              <a:rPr lang="ru-RU" smtClean="0"/>
              <a:pPr/>
              <a:t>15</a:t>
            </a:fld>
            <a:endParaRPr lang="ru-RU"/>
          </a:p>
        </p:txBody>
      </p:sp>
    </p:spTree>
    <p:extLst>
      <p:ext uri="{BB962C8B-B14F-4D97-AF65-F5344CB8AC3E}">
        <p14:creationId xmlns:p14="http://schemas.microsoft.com/office/powerpoint/2010/main" val="717820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FDF84B1-DC69-4B37-A464-47B51B252665}" type="slidenum">
              <a:rPr lang="ru-RU" smtClean="0"/>
              <a:pPr/>
              <a:t>16</a:t>
            </a:fld>
            <a:endParaRPr lang="ru-RU"/>
          </a:p>
        </p:txBody>
      </p:sp>
    </p:spTree>
    <p:extLst>
      <p:ext uri="{BB962C8B-B14F-4D97-AF65-F5344CB8AC3E}">
        <p14:creationId xmlns:p14="http://schemas.microsoft.com/office/powerpoint/2010/main" val="42641286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FDF84B1-DC69-4B37-A464-47B51B252665}" type="slidenum">
              <a:rPr lang="ru-RU" smtClean="0"/>
              <a:pPr/>
              <a:t>18</a:t>
            </a:fld>
            <a:endParaRPr lang="ru-RU"/>
          </a:p>
        </p:txBody>
      </p:sp>
    </p:spTree>
    <p:extLst>
      <p:ext uri="{BB962C8B-B14F-4D97-AF65-F5344CB8AC3E}">
        <p14:creationId xmlns:p14="http://schemas.microsoft.com/office/powerpoint/2010/main" val="8020296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FDF84B1-DC69-4B37-A464-47B51B252665}" type="slidenum">
              <a:rPr lang="ru-RU" smtClean="0"/>
              <a:pPr/>
              <a:t>19</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FDF84B1-DC69-4B37-A464-47B51B252665}" type="slidenum">
              <a:rPr lang="ru-RU" smtClean="0"/>
              <a:pPr/>
              <a:t>21</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FDF84B1-DC69-4B37-A464-47B51B252665}" type="slidenum">
              <a:rPr lang="ru-RU" smtClean="0"/>
              <a:pPr/>
              <a:t>22</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pPr fontAlgn="base">
              <a:spcBef>
                <a:spcPct val="0"/>
              </a:spcBef>
              <a:spcAft>
                <a:spcPct val="0"/>
              </a:spcAft>
              <a:defRPr/>
            </a:pPr>
            <a:fld id="{B68C4FF4-6EE1-4A76-9B8F-B2F594D6C874}" type="datetimeFigureOut">
              <a:rPr lang="ru-RU" smtClean="0">
                <a:solidFill>
                  <a:prstClr val="black"/>
                </a:solidFill>
                <a:latin typeface="Arial" charset="0"/>
                <a:cs typeface="Arial" charset="0"/>
              </a:rPr>
              <a:pPr fontAlgn="base">
                <a:spcBef>
                  <a:spcPct val="0"/>
                </a:spcBef>
                <a:spcAft>
                  <a:spcPct val="0"/>
                </a:spcAft>
                <a:defRPr/>
              </a:pPr>
              <a:t>25.02.2026</a:t>
            </a:fld>
            <a:endParaRPr lang="ru-RU">
              <a:solidFill>
                <a:prstClr val="black"/>
              </a:solidFill>
              <a:latin typeface="Arial" charset="0"/>
              <a:cs typeface="Arial" charset="0"/>
            </a:endParaRPr>
          </a:p>
        </p:txBody>
      </p:sp>
      <p:sp>
        <p:nvSpPr>
          <p:cNvPr id="5" name="Нижний колонтитул 4"/>
          <p:cNvSpPr>
            <a:spLocks noGrp="1"/>
          </p:cNvSpPr>
          <p:nvPr>
            <p:ph type="ftr" sz="quarter" idx="11"/>
          </p:nvPr>
        </p:nvSpPr>
        <p:spPr/>
        <p:txBody>
          <a:bodyPr/>
          <a:lstStyle/>
          <a:p>
            <a:pPr fontAlgn="base">
              <a:spcBef>
                <a:spcPct val="0"/>
              </a:spcBef>
              <a:spcAft>
                <a:spcPct val="0"/>
              </a:spcAft>
              <a:defRPr/>
            </a:pPr>
            <a:endParaRPr lang="ru-RU">
              <a:solidFill>
                <a:prstClr val="black"/>
              </a:solidFill>
              <a:latin typeface="Arial" charset="0"/>
              <a:cs typeface="Arial" charset="0"/>
            </a:endParaRPr>
          </a:p>
        </p:txBody>
      </p:sp>
      <p:sp>
        <p:nvSpPr>
          <p:cNvPr id="6" name="Номер слайда 5"/>
          <p:cNvSpPr>
            <a:spLocks noGrp="1"/>
          </p:cNvSpPr>
          <p:nvPr>
            <p:ph type="sldNum" sz="quarter" idx="12"/>
          </p:nvPr>
        </p:nvSpPr>
        <p:spPr/>
        <p:txBody>
          <a:bodyPr/>
          <a:lstStyle/>
          <a:p>
            <a:pPr fontAlgn="base">
              <a:spcBef>
                <a:spcPct val="0"/>
              </a:spcBef>
              <a:spcAft>
                <a:spcPct val="0"/>
              </a:spcAft>
              <a:defRPr/>
            </a:pPr>
            <a:fld id="{CBF7A747-1B53-4B3F-B8D2-D8AB0E128148}" type="slidenum">
              <a:rPr lang="ru-RU" smtClean="0">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fontAlgn="base">
              <a:spcBef>
                <a:spcPct val="0"/>
              </a:spcBef>
              <a:spcAft>
                <a:spcPct val="0"/>
              </a:spcAft>
              <a:defRPr/>
            </a:pPr>
            <a:fld id="{F24BD201-5F9C-4593-BEFD-74C971F0B552}" type="datetimeFigureOut">
              <a:rPr lang="ru-RU" smtClean="0">
                <a:solidFill>
                  <a:prstClr val="black"/>
                </a:solidFill>
                <a:latin typeface="Arial" charset="0"/>
                <a:cs typeface="Arial" charset="0"/>
              </a:rPr>
              <a:pPr fontAlgn="base">
                <a:spcBef>
                  <a:spcPct val="0"/>
                </a:spcBef>
                <a:spcAft>
                  <a:spcPct val="0"/>
                </a:spcAft>
                <a:defRPr/>
              </a:pPr>
              <a:t>25.02.2026</a:t>
            </a:fld>
            <a:endParaRPr lang="ru-RU">
              <a:solidFill>
                <a:prstClr val="black"/>
              </a:solidFill>
              <a:latin typeface="Arial" charset="0"/>
              <a:cs typeface="Arial" charset="0"/>
            </a:endParaRPr>
          </a:p>
        </p:txBody>
      </p:sp>
      <p:sp>
        <p:nvSpPr>
          <p:cNvPr id="5" name="Нижний колонтитул 4"/>
          <p:cNvSpPr>
            <a:spLocks noGrp="1"/>
          </p:cNvSpPr>
          <p:nvPr>
            <p:ph type="ftr" sz="quarter" idx="11"/>
          </p:nvPr>
        </p:nvSpPr>
        <p:spPr/>
        <p:txBody>
          <a:bodyPr/>
          <a:lstStyle/>
          <a:p>
            <a:pPr fontAlgn="base">
              <a:spcBef>
                <a:spcPct val="0"/>
              </a:spcBef>
              <a:spcAft>
                <a:spcPct val="0"/>
              </a:spcAft>
              <a:defRPr/>
            </a:pPr>
            <a:endParaRPr lang="ru-RU">
              <a:solidFill>
                <a:prstClr val="black"/>
              </a:solidFill>
              <a:latin typeface="Arial" charset="0"/>
              <a:cs typeface="Arial" charset="0"/>
            </a:endParaRPr>
          </a:p>
        </p:txBody>
      </p:sp>
      <p:sp>
        <p:nvSpPr>
          <p:cNvPr id="6" name="Номер слайда 5"/>
          <p:cNvSpPr>
            <a:spLocks noGrp="1"/>
          </p:cNvSpPr>
          <p:nvPr>
            <p:ph type="sldNum" sz="quarter" idx="12"/>
          </p:nvPr>
        </p:nvSpPr>
        <p:spPr/>
        <p:txBody>
          <a:bodyPr/>
          <a:lstStyle/>
          <a:p>
            <a:pPr fontAlgn="base">
              <a:spcBef>
                <a:spcPct val="0"/>
              </a:spcBef>
              <a:spcAft>
                <a:spcPct val="0"/>
              </a:spcAft>
              <a:defRPr/>
            </a:pPr>
            <a:fld id="{4B22E6F0-797A-404D-B2F0-96032D2C16E5}" type="slidenum">
              <a:rPr lang="ru-RU" smtClean="0">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fontAlgn="base">
              <a:spcBef>
                <a:spcPct val="0"/>
              </a:spcBef>
              <a:spcAft>
                <a:spcPct val="0"/>
              </a:spcAft>
              <a:defRPr/>
            </a:pPr>
            <a:fld id="{637A3035-02C7-4538-A480-C6887B19F5A6}" type="datetimeFigureOut">
              <a:rPr lang="ru-RU" smtClean="0">
                <a:solidFill>
                  <a:prstClr val="black"/>
                </a:solidFill>
                <a:latin typeface="Arial" charset="0"/>
                <a:cs typeface="Arial" charset="0"/>
              </a:rPr>
              <a:pPr fontAlgn="base">
                <a:spcBef>
                  <a:spcPct val="0"/>
                </a:spcBef>
                <a:spcAft>
                  <a:spcPct val="0"/>
                </a:spcAft>
                <a:defRPr/>
              </a:pPr>
              <a:t>25.02.2026</a:t>
            </a:fld>
            <a:endParaRPr lang="ru-RU">
              <a:solidFill>
                <a:prstClr val="black"/>
              </a:solidFill>
              <a:latin typeface="Arial" charset="0"/>
              <a:cs typeface="Arial" charset="0"/>
            </a:endParaRPr>
          </a:p>
        </p:txBody>
      </p:sp>
      <p:sp>
        <p:nvSpPr>
          <p:cNvPr id="5" name="Нижний колонтитул 4"/>
          <p:cNvSpPr>
            <a:spLocks noGrp="1"/>
          </p:cNvSpPr>
          <p:nvPr>
            <p:ph type="ftr" sz="quarter" idx="11"/>
          </p:nvPr>
        </p:nvSpPr>
        <p:spPr/>
        <p:txBody>
          <a:bodyPr/>
          <a:lstStyle/>
          <a:p>
            <a:pPr fontAlgn="base">
              <a:spcBef>
                <a:spcPct val="0"/>
              </a:spcBef>
              <a:spcAft>
                <a:spcPct val="0"/>
              </a:spcAft>
              <a:defRPr/>
            </a:pPr>
            <a:endParaRPr lang="ru-RU">
              <a:solidFill>
                <a:prstClr val="black"/>
              </a:solidFill>
              <a:latin typeface="Arial" charset="0"/>
              <a:cs typeface="Arial" charset="0"/>
            </a:endParaRPr>
          </a:p>
        </p:txBody>
      </p:sp>
      <p:sp>
        <p:nvSpPr>
          <p:cNvPr id="6" name="Номер слайда 5"/>
          <p:cNvSpPr>
            <a:spLocks noGrp="1"/>
          </p:cNvSpPr>
          <p:nvPr>
            <p:ph type="sldNum" sz="quarter" idx="12"/>
          </p:nvPr>
        </p:nvSpPr>
        <p:spPr/>
        <p:txBody>
          <a:bodyPr/>
          <a:lstStyle/>
          <a:p>
            <a:pPr fontAlgn="base">
              <a:spcBef>
                <a:spcPct val="0"/>
              </a:spcBef>
              <a:spcAft>
                <a:spcPct val="0"/>
              </a:spcAft>
              <a:defRPr/>
            </a:pPr>
            <a:fld id="{D518664C-3B03-4311-A452-8E87A1DF2E36}" type="slidenum">
              <a:rPr lang="ru-RU" smtClean="0">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fontAlgn="base">
              <a:spcBef>
                <a:spcPct val="0"/>
              </a:spcBef>
              <a:spcAft>
                <a:spcPct val="0"/>
              </a:spcAft>
              <a:defRPr/>
            </a:pPr>
            <a:fld id="{3152DDE1-E9F2-4B50-AB95-1A36B28481DE}" type="datetimeFigureOut">
              <a:rPr lang="ru-RU" smtClean="0">
                <a:solidFill>
                  <a:prstClr val="black"/>
                </a:solidFill>
                <a:latin typeface="Arial" charset="0"/>
                <a:cs typeface="Arial" charset="0"/>
              </a:rPr>
              <a:pPr fontAlgn="base">
                <a:spcBef>
                  <a:spcPct val="0"/>
                </a:spcBef>
                <a:spcAft>
                  <a:spcPct val="0"/>
                </a:spcAft>
                <a:defRPr/>
              </a:pPr>
              <a:t>25.02.2026</a:t>
            </a:fld>
            <a:endParaRPr lang="ru-RU">
              <a:solidFill>
                <a:prstClr val="black"/>
              </a:solidFill>
              <a:latin typeface="Arial" charset="0"/>
              <a:cs typeface="Arial" charset="0"/>
            </a:endParaRPr>
          </a:p>
        </p:txBody>
      </p:sp>
      <p:sp>
        <p:nvSpPr>
          <p:cNvPr id="5" name="Нижний колонтитул 4"/>
          <p:cNvSpPr>
            <a:spLocks noGrp="1"/>
          </p:cNvSpPr>
          <p:nvPr>
            <p:ph type="ftr" sz="quarter" idx="11"/>
          </p:nvPr>
        </p:nvSpPr>
        <p:spPr/>
        <p:txBody>
          <a:bodyPr/>
          <a:lstStyle/>
          <a:p>
            <a:pPr fontAlgn="base">
              <a:spcBef>
                <a:spcPct val="0"/>
              </a:spcBef>
              <a:spcAft>
                <a:spcPct val="0"/>
              </a:spcAft>
              <a:defRPr/>
            </a:pPr>
            <a:endParaRPr lang="ru-RU">
              <a:solidFill>
                <a:prstClr val="black"/>
              </a:solidFill>
              <a:latin typeface="Arial" charset="0"/>
              <a:cs typeface="Arial" charset="0"/>
            </a:endParaRPr>
          </a:p>
        </p:txBody>
      </p:sp>
      <p:sp>
        <p:nvSpPr>
          <p:cNvPr id="6" name="Номер слайда 5"/>
          <p:cNvSpPr>
            <a:spLocks noGrp="1"/>
          </p:cNvSpPr>
          <p:nvPr>
            <p:ph type="sldNum" sz="quarter" idx="12"/>
          </p:nvPr>
        </p:nvSpPr>
        <p:spPr/>
        <p:txBody>
          <a:bodyPr/>
          <a:lstStyle/>
          <a:p>
            <a:pPr fontAlgn="base">
              <a:spcBef>
                <a:spcPct val="0"/>
              </a:spcBef>
              <a:spcAft>
                <a:spcPct val="0"/>
              </a:spcAft>
              <a:defRPr/>
            </a:pPr>
            <a:fld id="{A087BA6C-DE82-4922-A007-5CB817EE4E20}" type="slidenum">
              <a:rPr lang="ru-RU" smtClean="0">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pPr fontAlgn="base">
              <a:spcBef>
                <a:spcPct val="0"/>
              </a:spcBef>
              <a:spcAft>
                <a:spcPct val="0"/>
              </a:spcAft>
              <a:defRPr/>
            </a:pPr>
            <a:fld id="{D5011FA9-72D4-4D0D-AA04-5200C8F96D1C}" type="datetimeFigureOut">
              <a:rPr lang="ru-RU" smtClean="0">
                <a:solidFill>
                  <a:prstClr val="black"/>
                </a:solidFill>
                <a:latin typeface="Arial" charset="0"/>
                <a:cs typeface="Arial" charset="0"/>
              </a:rPr>
              <a:pPr fontAlgn="base">
                <a:spcBef>
                  <a:spcPct val="0"/>
                </a:spcBef>
                <a:spcAft>
                  <a:spcPct val="0"/>
                </a:spcAft>
                <a:defRPr/>
              </a:pPr>
              <a:t>25.02.2026</a:t>
            </a:fld>
            <a:endParaRPr lang="ru-RU">
              <a:solidFill>
                <a:prstClr val="black"/>
              </a:solidFill>
              <a:latin typeface="Arial" charset="0"/>
              <a:cs typeface="Arial" charset="0"/>
            </a:endParaRPr>
          </a:p>
        </p:txBody>
      </p:sp>
      <p:sp>
        <p:nvSpPr>
          <p:cNvPr id="5" name="Нижний колонтитул 4"/>
          <p:cNvSpPr>
            <a:spLocks noGrp="1"/>
          </p:cNvSpPr>
          <p:nvPr>
            <p:ph type="ftr" sz="quarter" idx="11"/>
          </p:nvPr>
        </p:nvSpPr>
        <p:spPr/>
        <p:txBody>
          <a:bodyPr/>
          <a:lstStyle/>
          <a:p>
            <a:pPr fontAlgn="base">
              <a:spcBef>
                <a:spcPct val="0"/>
              </a:spcBef>
              <a:spcAft>
                <a:spcPct val="0"/>
              </a:spcAft>
              <a:defRPr/>
            </a:pPr>
            <a:endParaRPr lang="ru-RU">
              <a:solidFill>
                <a:prstClr val="black"/>
              </a:solidFill>
              <a:latin typeface="Arial" charset="0"/>
              <a:cs typeface="Arial" charset="0"/>
            </a:endParaRPr>
          </a:p>
        </p:txBody>
      </p:sp>
      <p:sp>
        <p:nvSpPr>
          <p:cNvPr id="6" name="Номер слайда 5"/>
          <p:cNvSpPr>
            <a:spLocks noGrp="1"/>
          </p:cNvSpPr>
          <p:nvPr>
            <p:ph type="sldNum" sz="quarter" idx="12"/>
          </p:nvPr>
        </p:nvSpPr>
        <p:spPr/>
        <p:txBody>
          <a:bodyPr/>
          <a:lstStyle/>
          <a:p>
            <a:pPr fontAlgn="base">
              <a:spcBef>
                <a:spcPct val="0"/>
              </a:spcBef>
              <a:spcAft>
                <a:spcPct val="0"/>
              </a:spcAft>
              <a:defRPr/>
            </a:pPr>
            <a:fld id="{64CBFCBB-F7D8-4AD9-B5F9-93687358CA6B}" type="slidenum">
              <a:rPr lang="ru-RU" smtClean="0">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pPr fontAlgn="base">
              <a:spcBef>
                <a:spcPct val="0"/>
              </a:spcBef>
              <a:spcAft>
                <a:spcPct val="0"/>
              </a:spcAft>
              <a:defRPr/>
            </a:pPr>
            <a:fld id="{F18AA105-3B9A-485F-A7BD-B3B1C1BFF994}" type="datetimeFigureOut">
              <a:rPr lang="ru-RU" smtClean="0">
                <a:solidFill>
                  <a:prstClr val="black"/>
                </a:solidFill>
                <a:latin typeface="Arial" charset="0"/>
                <a:cs typeface="Arial" charset="0"/>
              </a:rPr>
              <a:pPr fontAlgn="base">
                <a:spcBef>
                  <a:spcPct val="0"/>
                </a:spcBef>
                <a:spcAft>
                  <a:spcPct val="0"/>
                </a:spcAft>
                <a:defRPr/>
              </a:pPr>
              <a:t>25.02.2026</a:t>
            </a:fld>
            <a:endParaRPr lang="ru-RU">
              <a:solidFill>
                <a:prstClr val="black"/>
              </a:solidFill>
              <a:latin typeface="Arial" charset="0"/>
              <a:cs typeface="Arial" charset="0"/>
            </a:endParaRPr>
          </a:p>
        </p:txBody>
      </p:sp>
      <p:sp>
        <p:nvSpPr>
          <p:cNvPr id="6" name="Нижний колонтитул 5"/>
          <p:cNvSpPr>
            <a:spLocks noGrp="1"/>
          </p:cNvSpPr>
          <p:nvPr>
            <p:ph type="ftr" sz="quarter" idx="11"/>
          </p:nvPr>
        </p:nvSpPr>
        <p:spPr/>
        <p:txBody>
          <a:bodyPr/>
          <a:lstStyle/>
          <a:p>
            <a:pPr fontAlgn="base">
              <a:spcBef>
                <a:spcPct val="0"/>
              </a:spcBef>
              <a:spcAft>
                <a:spcPct val="0"/>
              </a:spcAft>
              <a:defRPr/>
            </a:pPr>
            <a:endParaRPr lang="ru-RU">
              <a:solidFill>
                <a:prstClr val="black"/>
              </a:solidFill>
              <a:latin typeface="Arial" charset="0"/>
              <a:cs typeface="Arial" charset="0"/>
            </a:endParaRPr>
          </a:p>
        </p:txBody>
      </p:sp>
      <p:sp>
        <p:nvSpPr>
          <p:cNvPr id="7" name="Номер слайда 6"/>
          <p:cNvSpPr>
            <a:spLocks noGrp="1"/>
          </p:cNvSpPr>
          <p:nvPr>
            <p:ph type="sldNum" sz="quarter" idx="12"/>
          </p:nvPr>
        </p:nvSpPr>
        <p:spPr/>
        <p:txBody>
          <a:bodyPr/>
          <a:lstStyle/>
          <a:p>
            <a:pPr fontAlgn="base">
              <a:spcBef>
                <a:spcPct val="0"/>
              </a:spcBef>
              <a:spcAft>
                <a:spcPct val="0"/>
              </a:spcAft>
              <a:defRPr/>
            </a:pPr>
            <a:fld id="{29217202-91A5-4841-8837-12B3422A9C13}" type="slidenum">
              <a:rPr lang="ru-RU" smtClean="0">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pPr fontAlgn="base">
              <a:spcBef>
                <a:spcPct val="0"/>
              </a:spcBef>
              <a:spcAft>
                <a:spcPct val="0"/>
              </a:spcAft>
              <a:defRPr/>
            </a:pPr>
            <a:fld id="{B003E727-7E97-4B76-A273-97C117DFD6DE}" type="datetimeFigureOut">
              <a:rPr lang="ru-RU" smtClean="0">
                <a:solidFill>
                  <a:prstClr val="black"/>
                </a:solidFill>
                <a:latin typeface="Arial" charset="0"/>
                <a:cs typeface="Arial" charset="0"/>
              </a:rPr>
              <a:pPr fontAlgn="base">
                <a:spcBef>
                  <a:spcPct val="0"/>
                </a:spcBef>
                <a:spcAft>
                  <a:spcPct val="0"/>
                </a:spcAft>
                <a:defRPr/>
              </a:pPr>
              <a:t>25.02.2026</a:t>
            </a:fld>
            <a:endParaRPr lang="ru-RU">
              <a:solidFill>
                <a:prstClr val="black"/>
              </a:solidFill>
              <a:latin typeface="Arial" charset="0"/>
              <a:cs typeface="Arial" charset="0"/>
            </a:endParaRPr>
          </a:p>
        </p:txBody>
      </p:sp>
      <p:sp>
        <p:nvSpPr>
          <p:cNvPr id="8" name="Нижний колонтитул 7"/>
          <p:cNvSpPr>
            <a:spLocks noGrp="1"/>
          </p:cNvSpPr>
          <p:nvPr>
            <p:ph type="ftr" sz="quarter" idx="11"/>
          </p:nvPr>
        </p:nvSpPr>
        <p:spPr/>
        <p:txBody>
          <a:bodyPr/>
          <a:lstStyle/>
          <a:p>
            <a:pPr fontAlgn="base">
              <a:spcBef>
                <a:spcPct val="0"/>
              </a:spcBef>
              <a:spcAft>
                <a:spcPct val="0"/>
              </a:spcAft>
              <a:defRPr/>
            </a:pPr>
            <a:endParaRPr lang="ru-RU">
              <a:solidFill>
                <a:prstClr val="black"/>
              </a:solidFill>
              <a:latin typeface="Arial" charset="0"/>
              <a:cs typeface="Arial" charset="0"/>
            </a:endParaRPr>
          </a:p>
        </p:txBody>
      </p:sp>
      <p:sp>
        <p:nvSpPr>
          <p:cNvPr id="9" name="Номер слайда 8"/>
          <p:cNvSpPr>
            <a:spLocks noGrp="1"/>
          </p:cNvSpPr>
          <p:nvPr>
            <p:ph type="sldNum" sz="quarter" idx="12"/>
          </p:nvPr>
        </p:nvSpPr>
        <p:spPr/>
        <p:txBody>
          <a:bodyPr/>
          <a:lstStyle/>
          <a:p>
            <a:pPr fontAlgn="base">
              <a:spcBef>
                <a:spcPct val="0"/>
              </a:spcBef>
              <a:spcAft>
                <a:spcPct val="0"/>
              </a:spcAft>
              <a:defRPr/>
            </a:pPr>
            <a:fld id="{09F140D1-42AB-456C-B3EB-2E58162D29C5}" type="slidenum">
              <a:rPr lang="ru-RU" smtClean="0">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pPr fontAlgn="base">
              <a:spcBef>
                <a:spcPct val="0"/>
              </a:spcBef>
              <a:spcAft>
                <a:spcPct val="0"/>
              </a:spcAft>
              <a:defRPr/>
            </a:pPr>
            <a:fld id="{C62FDA9A-A9AF-4522-BA4E-959710ABA8F2}" type="datetimeFigureOut">
              <a:rPr lang="ru-RU" smtClean="0">
                <a:solidFill>
                  <a:prstClr val="black"/>
                </a:solidFill>
                <a:latin typeface="Arial" charset="0"/>
                <a:cs typeface="Arial" charset="0"/>
              </a:rPr>
              <a:pPr fontAlgn="base">
                <a:spcBef>
                  <a:spcPct val="0"/>
                </a:spcBef>
                <a:spcAft>
                  <a:spcPct val="0"/>
                </a:spcAft>
                <a:defRPr/>
              </a:pPr>
              <a:t>25.02.2026</a:t>
            </a:fld>
            <a:endParaRPr lang="ru-RU">
              <a:solidFill>
                <a:prstClr val="black"/>
              </a:solidFill>
              <a:latin typeface="Arial" charset="0"/>
              <a:cs typeface="Arial" charset="0"/>
            </a:endParaRPr>
          </a:p>
        </p:txBody>
      </p:sp>
      <p:sp>
        <p:nvSpPr>
          <p:cNvPr id="4" name="Нижний колонтитул 3"/>
          <p:cNvSpPr>
            <a:spLocks noGrp="1"/>
          </p:cNvSpPr>
          <p:nvPr>
            <p:ph type="ftr" sz="quarter" idx="11"/>
          </p:nvPr>
        </p:nvSpPr>
        <p:spPr/>
        <p:txBody>
          <a:bodyPr/>
          <a:lstStyle/>
          <a:p>
            <a:pPr fontAlgn="base">
              <a:spcBef>
                <a:spcPct val="0"/>
              </a:spcBef>
              <a:spcAft>
                <a:spcPct val="0"/>
              </a:spcAft>
              <a:defRPr/>
            </a:pPr>
            <a:endParaRPr lang="ru-RU">
              <a:solidFill>
                <a:prstClr val="black"/>
              </a:solidFill>
              <a:latin typeface="Arial" charset="0"/>
              <a:cs typeface="Arial" charset="0"/>
            </a:endParaRPr>
          </a:p>
        </p:txBody>
      </p:sp>
      <p:sp>
        <p:nvSpPr>
          <p:cNvPr id="5" name="Номер слайда 4"/>
          <p:cNvSpPr>
            <a:spLocks noGrp="1"/>
          </p:cNvSpPr>
          <p:nvPr>
            <p:ph type="sldNum" sz="quarter" idx="12"/>
          </p:nvPr>
        </p:nvSpPr>
        <p:spPr/>
        <p:txBody>
          <a:bodyPr/>
          <a:lstStyle/>
          <a:p>
            <a:pPr fontAlgn="base">
              <a:spcBef>
                <a:spcPct val="0"/>
              </a:spcBef>
              <a:spcAft>
                <a:spcPct val="0"/>
              </a:spcAft>
              <a:defRPr/>
            </a:pPr>
            <a:fld id="{27C4C3DF-49FF-4AA4-A1AB-8615103FAECA}" type="slidenum">
              <a:rPr lang="ru-RU" smtClean="0">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fontAlgn="base">
              <a:spcBef>
                <a:spcPct val="0"/>
              </a:spcBef>
              <a:spcAft>
                <a:spcPct val="0"/>
              </a:spcAft>
              <a:defRPr/>
            </a:pPr>
            <a:fld id="{981C31E6-6AC6-4E62-806B-D0CB1E8C6262}" type="datetimeFigureOut">
              <a:rPr lang="ru-RU" smtClean="0">
                <a:solidFill>
                  <a:prstClr val="black"/>
                </a:solidFill>
                <a:latin typeface="Arial" charset="0"/>
                <a:cs typeface="Arial" charset="0"/>
              </a:rPr>
              <a:pPr fontAlgn="base">
                <a:spcBef>
                  <a:spcPct val="0"/>
                </a:spcBef>
                <a:spcAft>
                  <a:spcPct val="0"/>
                </a:spcAft>
                <a:defRPr/>
              </a:pPr>
              <a:t>25.02.2026</a:t>
            </a:fld>
            <a:endParaRPr lang="ru-RU">
              <a:solidFill>
                <a:prstClr val="black"/>
              </a:solidFill>
              <a:latin typeface="Arial" charset="0"/>
              <a:cs typeface="Arial" charset="0"/>
            </a:endParaRPr>
          </a:p>
        </p:txBody>
      </p:sp>
      <p:sp>
        <p:nvSpPr>
          <p:cNvPr id="3" name="Нижний колонтитул 2"/>
          <p:cNvSpPr>
            <a:spLocks noGrp="1"/>
          </p:cNvSpPr>
          <p:nvPr>
            <p:ph type="ftr" sz="quarter" idx="11"/>
          </p:nvPr>
        </p:nvSpPr>
        <p:spPr/>
        <p:txBody>
          <a:bodyPr/>
          <a:lstStyle/>
          <a:p>
            <a:pPr fontAlgn="base">
              <a:spcBef>
                <a:spcPct val="0"/>
              </a:spcBef>
              <a:spcAft>
                <a:spcPct val="0"/>
              </a:spcAft>
              <a:defRPr/>
            </a:pPr>
            <a:endParaRPr lang="ru-RU">
              <a:solidFill>
                <a:prstClr val="black"/>
              </a:solidFill>
              <a:latin typeface="Arial" charset="0"/>
              <a:cs typeface="Arial" charset="0"/>
            </a:endParaRPr>
          </a:p>
        </p:txBody>
      </p:sp>
      <p:sp>
        <p:nvSpPr>
          <p:cNvPr id="4" name="Номер слайда 3"/>
          <p:cNvSpPr>
            <a:spLocks noGrp="1"/>
          </p:cNvSpPr>
          <p:nvPr>
            <p:ph type="sldNum" sz="quarter" idx="12"/>
          </p:nvPr>
        </p:nvSpPr>
        <p:spPr/>
        <p:txBody>
          <a:bodyPr/>
          <a:lstStyle/>
          <a:p>
            <a:pPr fontAlgn="base">
              <a:spcBef>
                <a:spcPct val="0"/>
              </a:spcBef>
              <a:spcAft>
                <a:spcPct val="0"/>
              </a:spcAft>
              <a:defRPr/>
            </a:pPr>
            <a:fld id="{B1B0E188-B191-46AC-99B7-5113417AE6AB}" type="slidenum">
              <a:rPr lang="ru-RU" smtClean="0">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fontAlgn="base">
              <a:spcBef>
                <a:spcPct val="0"/>
              </a:spcBef>
              <a:spcAft>
                <a:spcPct val="0"/>
              </a:spcAft>
              <a:defRPr/>
            </a:pPr>
            <a:fld id="{F9E59BE0-226E-4980-AAF5-F1A9DF7C7AE8}" type="datetimeFigureOut">
              <a:rPr lang="ru-RU" smtClean="0">
                <a:solidFill>
                  <a:prstClr val="black"/>
                </a:solidFill>
                <a:latin typeface="Arial" charset="0"/>
                <a:cs typeface="Arial" charset="0"/>
              </a:rPr>
              <a:pPr fontAlgn="base">
                <a:spcBef>
                  <a:spcPct val="0"/>
                </a:spcBef>
                <a:spcAft>
                  <a:spcPct val="0"/>
                </a:spcAft>
                <a:defRPr/>
              </a:pPr>
              <a:t>25.02.2026</a:t>
            </a:fld>
            <a:endParaRPr lang="ru-RU">
              <a:solidFill>
                <a:prstClr val="black"/>
              </a:solidFill>
              <a:latin typeface="Arial" charset="0"/>
              <a:cs typeface="Arial" charset="0"/>
            </a:endParaRPr>
          </a:p>
        </p:txBody>
      </p:sp>
      <p:sp>
        <p:nvSpPr>
          <p:cNvPr id="6" name="Нижний колонтитул 5"/>
          <p:cNvSpPr>
            <a:spLocks noGrp="1"/>
          </p:cNvSpPr>
          <p:nvPr>
            <p:ph type="ftr" sz="quarter" idx="11"/>
          </p:nvPr>
        </p:nvSpPr>
        <p:spPr/>
        <p:txBody>
          <a:bodyPr/>
          <a:lstStyle/>
          <a:p>
            <a:pPr fontAlgn="base">
              <a:spcBef>
                <a:spcPct val="0"/>
              </a:spcBef>
              <a:spcAft>
                <a:spcPct val="0"/>
              </a:spcAft>
              <a:defRPr/>
            </a:pPr>
            <a:endParaRPr lang="ru-RU">
              <a:solidFill>
                <a:prstClr val="black"/>
              </a:solidFill>
              <a:latin typeface="Arial" charset="0"/>
              <a:cs typeface="Arial" charset="0"/>
            </a:endParaRPr>
          </a:p>
        </p:txBody>
      </p:sp>
      <p:sp>
        <p:nvSpPr>
          <p:cNvPr id="7" name="Номер слайда 6"/>
          <p:cNvSpPr>
            <a:spLocks noGrp="1"/>
          </p:cNvSpPr>
          <p:nvPr>
            <p:ph type="sldNum" sz="quarter" idx="12"/>
          </p:nvPr>
        </p:nvSpPr>
        <p:spPr/>
        <p:txBody>
          <a:bodyPr/>
          <a:lstStyle/>
          <a:p>
            <a:pPr fontAlgn="base">
              <a:spcBef>
                <a:spcPct val="0"/>
              </a:spcBef>
              <a:spcAft>
                <a:spcPct val="0"/>
              </a:spcAft>
              <a:defRPr/>
            </a:pPr>
            <a:fld id="{8ED8319C-EFFD-43A6-A723-9E31BBA50F68}" type="slidenum">
              <a:rPr lang="ru-RU" smtClean="0">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fontAlgn="base">
              <a:spcBef>
                <a:spcPct val="0"/>
              </a:spcBef>
              <a:spcAft>
                <a:spcPct val="0"/>
              </a:spcAft>
              <a:defRPr/>
            </a:pPr>
            <a:fld id="{8194FB44-2B3A-4EA5-B708-4FEB9F41BBF1}" type="datetimeFigureOut">
              <a:rPr lang="ru-RU" smtClean="0">
                <a:solidFill>
                  <a:prstClr val="black"/>
                </a:solidFill>
                <a:latin typeface="Arial" charset="0"/>
                <a:cs typeface="Arial" charset="0"/>
              </a:rPr>
              <a:pPr fontAlgn="base">
                <a:spcBef>
                  <a:spcPct val="0"/>
                </a:spcBef>
                <a:spcAft>
                  <a:spcPct val="0"/>
                </a:spcAft>
                <a:defRPr/>
              </a:pPr>
              <a:t>25.02.2026</a:t>
            </a:fld>
            <a:endParaRPr lang="ru-RU">
              <a:solidFill>
                <a:prstClr val="black"/>
              </a:solidFill>
              <a:latin typeface="Arial" charset="0"/>
              <a:cs typeface="Arial" charset="0"/>
            </a:endParaRPr>
          </a:p>
        </p:txBody>
      </p:sp>
      <p:sp>
        <p:nvSpPr>
          <p:cNvPr id="6" name="Нижний колонтитул 5"/>
          <p:cNvSpPr>
            <a:spLocks noGrp="1"/>
          </p:cNvSpPr>
          <p:nvPr>
            <p:ph type="ftr" sz="quarter" idx="11"/>
          </p:nvPr>
        </p:nvSpPr>
        <p:spPr/>
        <p:txBody>
          <a:bodyPr/>
          <a:lstStyle/>
          <a:p>
            <a:pPr fontAlgn="base">
              <a:spcBef>
                <a:spcPct val="0"/>
              </a:spcBef>
              <a:spcAft>
                <a:spcPct val="0"/>
              </a:spcAft>
              <a:defRPr/>
            </a:pPr>
            <a:endParaRPr lang="ru-RU">
              <a:solidFill>
                <a:prstClr val="black"/>
              </a:solidFill>
              <a:latin typeface="Arial" charset="0"/>
              <a:cs typeface="Arial" charset="0"/>
            </a:endParaRPr>
          </a:p>
        </p:txBody>
      </p:sp>
      <p:sp>
        <p:nvSpPr>
          <p:cNvPr id="7" name="Номер слайда 6"/>
          <p:cNvSpPr>
            <a:spLocks noGrp="1"/>
          </p:cNvSpPr>
          <p:nvPr>
            <p:ph type="sldNum" sz="quarter" idx="12"/>
          </p:nvPr>
        </p:nvSpPr>
        <p:spPr/>
        <p:txBody>
          <a:bodyPr/>
          <a:lstStyle/>
          <a:p>
            <a:pPr fontAlgn="base">
              <a:spcBef>
                <a:spcPct val="0"/>
              </a:spcBef>
              <a:spcAft>
                <a:spcPct val="0"/>
              </a:spcAft>
              <a:defRPr/>
            </a:pPr>
            <a:fld id="{27C51498-F984-481A-8E8C-4DDFA9BC9183}" type="slidenum">
              <a:rPr lang="ru-RU" smtClean="0">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99CB88-5E1A-4FAC-892A-60949ACB1F6F}" type="datetimeFigureOut">
              <a:rPr lang="en-US" smtClean="0"/>
              <a:pPr/>
              <a:t>2/25/2026</a:t>
            </a:fld>
            <a:endParaRPr lang="en-US"/>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0" lang="en-US"/>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974DF9-AD47-4691-BA21-BBFCE3637A9A}" type="slidenum">
              <a:rPr kumimoji="0" lang="en-US" smtClean="0"/>
              <a:pPr/>
              <a:t>‹#›</a:t>
            </a:fld>
            <a:endParaRPr kumimoji="0" lang="en-US"/>
          </a:p>
        </p:txBody>
      </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chart" Target="../charts/char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4.xml"/><Relationship Id="rId4" Type="http://schemas.openxmlformats.org/officeDocument/2006/relationships/chart" Target="../charts/chart4.xml"/></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539552" y="1268760"/>
            <a:ext cx="7200800" cy="2308324"/>
          </a:xfrm>
          <a:prstGeom prst="rect">
            <a:avLst/>
          </a:prstGeom>
          <a:noFill/>
        </p:spPr>
        <p:txBody>
          <a:bodyPr wrap="square">
            <a:spAutoFit/>
          </a:bodyPr>
          <a:lstStyle/>
          <a:p>
            <a:pPr algn="ctr" fontAlgn="base">
              <a:spcBef>
                <a:spcPct val="0"/>
              </a:spcBef>
              <a:spcAft>
                <a:spcPct val="0"/>
              </a:spcAft>
              <a:defRPr/>
            </a:pPr>
            <a:r>
              <a:rPr lang="ru-RU" sz="7200" b="1" dirty="0" smtClean="0">
                <a:ln w="19050">
                  <a:solidFill>
                    <a:prstClr val="white"/>
                  </a:solidFill>
                  <a:prstDash val="solid"/>
                </a:ln>
                <a:solidFill>
                  <a:schemeClr val="accent2">
                    <a:lumMod val="75000"/>
                  </a:schemeClr>
                </a:solidFill>
                <a:effectLst>
                  <a:outerShdw blurRad="50000" dist="50800" dir="7500000" algn="tl">
                    <a:srgbClr val="000000">
                      <a:shade val="5000"/>
                      <a:alpha val="35000"/>
                    </a:srgbClr>
                  </a:outerShdw>
                </a:effectLst>
                <a:latin typeface="Times New Roman" panose="02020603050405020304" pitchFamily="18" charset="0"/>
                <a:cs typeface="Times New Roman" panose="02020603050405020304" pitchFamily="18" charset="0"/>
              </a:rPr>
              <a:t>БЮДЖЕТ ДЛЯ ГРАЖДАН</a:t>
            </a:r>
            <a:endParaRPr lang="ru-RU" sz="7200" b="1" dirty="0">
              <a:ln w="19050">
                <a:solidFill>
                  <a:prstClr val="white"/>
                </a:solidFill>
                <a:prstDash val="solid"/>
              </a:ln>
              <a:solidFill>
                <a:schemeClr val="accent2">
                  <a:lumMod val="75000"/>
                </a:schemeClr>
              </a:solidFill>
              <a:effectLst>
                <a:outerShdw blurRad="50000" dist="50800" dir="7500000" algn="tl">
                  <a:srgbClr val="000000">
                    <a:shade val="5000"/>
                    <a:alpha val="35000"/>
                  </a:srgbClr>
                </a:outerShdw>
              </a:effectLst>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99592" y="3429001"/>
            <a:ext cx="7776864" cy="923330"/>
          </a:xfrm>
          <a:prstGeom prst="rect">
            <a:avLst/>
          </a:prstGeom>
        </p:spPr>
        <p:txBody>
          <a:bodyPr wrap="square">
            <a:spAutoFit/>
          </a:bodyPr>
          <a:lstStyle/>
          <a:p>
            <a:pPr algn="ctr"/>
            <a:r>
              <a:rPr lang="ru-RU" b="1" dirty="0" smtClean="0"/>
              <a:t>Годовой  отчет об исполнении бюджета</a:t>
            </a:r>
            <a:endParaRPr lang="ru-RU" dirty="0" smtClean="0"/>
          </a:p>
          <a:p>
            <a:pPr algn="ctr"/>
            <a:r>
              <a:rPr lang="ru-RU" b="1" dirty="0" smtClean="0"/>
              <a:t>МО </a:t>
            </a:r>
            <a:r>
              <a:rPr lang="ru-RU" b="1" dirty="0" err="1" smtClean="0"/>
              <a:t>Мгинское</a:t>
            </a:r>
            <a:r>
              <a:rPr lang="ru-RU" b="1" dirty="0" smtClean="0"/>
              <a:t> городское поселение</a:t>
            </a:r>
            <a:endParaRPr lang="ru-RU" dirty="0" smtClean="0"/>
          </a:p>
          <a:p>
            <a:pPr algn="ctr"/>
            <a:r>
              <a:rPr lang="ru-RU" b="1" dirty="0" smtClean="0"/>
              <a:t>Кировского муниципального района Ленинградской области за </a:t>
            </a:r>
            <a:r>
              <a:rPr lang="ru-RU" b="1" dirty="0" smtClean="0"/>
              <a:t>2025 </a:t>
            </a:r>
            <a:r>
              <a:rPr lang="ru-RU" b="1" dirty="0" smtClean="0"/>
              <a:t>год</a:t>
            </a:r>
            <a:endParaRPr lang="ru-RU" dirty="0"/>
          </a:p>
        </p:txBody>
      </p:sp>
      <p:pic>
        <p:nvPicPr>
          <p:cNvPr id="6" name="Рисунок 5" descr="https://images.vector-images.com/47/mga_pos_coa.gif"/>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07904" y="4581128"/>
            <a:ext cx="1666875" cy="1962150"/>
          </a:xfrm>
          <a:prstGeom prst="rect">
            <a:avLst/>
          </a:prstGeom>
          <a:noFill/>
          <a:ln>
            <a:noFill/>
          </a:ln>
        </p:spPr>
      </p:pic>
    </p:spTree>
    <p:extLst>
      <p:ext uri="{BB962C8B-B14F-4D97-AF65-F5344CB8AC3E}">
        <p14:creationId xmlns:p14="http://schemas.microsoft.com/office/powerpoint/2010/main" val="25879823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058235878"/>
              </p:ext>
            </p:extLst>
          </p:nvPr>
        </p:nvGraphicFramePr>
        <p:xfrm>
          <a:off x="395535" y="980727"/>
          <a:ext cx="8352929" cy="5142119"/>
        </p:xfrm>
        <a:graphic>
          <a:graphicData uri="http://schemas.openxmlformats.org/drawingml/2006/table">
            <a:tbl>
              <a:tblPr>
                <a:tableStyleId>{69C7853C-536D-4A76-A0AE-DD22124D55A5}</a:tableStyleId>
              </a:tblPr>
              <a:tblGrid>
                <a:gridCol w="6120681">
                  <a:extLst>
                    <a:ext uri="{9D8B030D-6E8A-4147-A177-3AD203B41FA5}">
                      <a16:colId xmlns:a16="http://schemas.microsoft.com/office/drawing/2014/main" val="20000"/>
                    </a:ext>
                  </a:extLst>
                </a:gridCol>
                <a:gridCol w="1133177">
                  <a:extLst>
                    <a:ext uri="{9D8B030D-6E8A-4147-A177-3AD203B41FA5}">
                      <a16:colId xmlns:a16="http://schemas.microsoft.com/office/drawing/2014/main" val="20001"/>
                    </a:ext>
                  </a:extLst>
                </a:gridCol>
                <a:gridCol w="1099071">
                  <a:extLst>
                    <a:ext uri="{9D8B030D-6E8A-4147-A177-3AD203B41FA5}">
                      <a16:colId xmlns:a16="http://schemas.microsoft.com/office/drawing/2014/main" val="20002"/>
                    </a:ext>
                  </a:extLst>
                </a:gridCol>
              </a:tblGrid>
              <a:tr h="32213">
                <a:tc>
                  <a:txBody>
                    <a:bodyPr/>
                    <a:lstStyle/>
                    <a:p>
                      <a:pPr indent="450215" algn="ctr" fontAlgn="auto" hangingPunct="1">
                        <a:spcAft>
                          <a:spcPts val="0"/>
                        </a:spcAft>
                      </a:pPr>
                      <a:r>
                        <a:rPr lang="ru-RU" sz="200" dirty="0"/>
                        <a:t> Наименование показателя</a:t>
                      </a:r>
                      <a:endParaRPr lang="ru-RU" sz="200" dirty="0">
                        <a:latin typeface="Times New Roman"/>
                        <a:ea typeface="Times New Roman"/>
                        <a:cs typeface="Times New Roman"/>
                      </a:endParaRPr>
                    </a:p>
                  </a:txBody>
                  <a:tcPr marL="13932" marR="13932" marT="0" marB="0" anchor="ctr"/>
                </a:tc>
                <a:tc>
                  <a:txBody>
                    <a:bodyPr/>
                    <a:lstStyle/>
                    <a:p>
                      <a:pPr indent="450215" algn="ctr" fontAlgn="auto" hangingPunct="1">
                        <a:spcAft>
                          <a:spcPts val="0"/>
                        </a:spcAft>
                      </a:pPr>
                      <a:r>
                        <a:rPr lang="ru-RU" sz="200"/>
                        <a:t>утверждено</a:t>
                      </a:r>
                      <a:endParaRPr lang="ru-RU" sz="200">
                        <a:latin typeface="Times New Roman"/>
                        <a:ea typeface="Times New Roman"/>
                        <a:cs typeface="Times New Roman"/>
                      </a:endParaRPr>
                    </a:p>
                  </a:txBody>
                  <a:tcPr marL="13932" marR="13932" marT="0" marB="0" anchor="ctr"/>
                </a:tc>
                <a:tc>
                  <a:txBody>
                    <a:bodyPr/>
                    <a:lstStyle/>
                    <a:p>
                      <a:pPr indent="450215" algn="ctr" fontAlgn="auto" hangingPunct="1">
                        <a:spcAft>
                          <a:spcPts val="0"/>
                        </a:spcAft>
                      </a:pPr>
                      <a:r>
                        <a:rPr lang="ru-RU" sz="200"/>
                        <a:t>исполнено</a:t>
                      </a:r>
                      <a:endParaRPr lang="ru-RU" sz="200">
                        <a:latin typeface="Times New Roman"/>
                        <a:ea typeface="Times New Roman"/>
                        <a:cs typeface="Times New Roman"/>
                      </a:endParaRPr>
                    </a:p>
                  </a:txBody>
                  <a:tcPr marL="13932" marR="13932" marT="0" marB="0" anchor="ctr"/>
                </a:tc>
                <a:extLst>
                  <a:ext uri="{0D108BD9-81ED-4DB2-BD59-A6C34878D82A}">
                    <a16:rowId xmlns:a16="http://schemas.microsoft.com/office/drawing/2014/main" val="10000"/>
                  </a:ext>
                </a:extLst>
              </a:tr>
              <a:tr h="322127">
                <a:tc>
                  <a:txBody>
                    <a:bodyPr/>
                    <a:lstStyle/>
                    <a:p>
                      <a:pPr marL="0" indent="228600" algn="l" defTabSz="914400" rtl="0" eaLnBrk="1" fontAlgn="auto" latinLnBrk="0" hangingPunct="1">
                        <a:spcAft>
                          <a:spcPts val="0"/>
                        </a:spcAft>
                      </a:pPr>
                      <a:endParaRPr lang="ru-RU" sz="1000" kern="1200" dirty="0">
                        <a:solidFill>
                          <a:schemeClr val="dk1"/>
                        </a:solidFill>
                        <a:latin typeface="+mn-lt"/>
                        <a:ea typeface="+mn-ea"/>
                        <a:cs typeface="+mn-cs"/>
                      </a:endParaRPr>
                    </a:p>
                  </a:txBody>
                  <a:tcPr marL="13932" marR="13932" marT="0" marB="0" anchor="b"/>
                </a:tc>
                <a:tc>
                  <a:txBody>
                    <a:bodyPr/>
                    <a:lstStyle/>
                    <a:p>
                      <a:pPr marL="0" indent="450215" algn="ctr" defTabSz="914400" rtl="0" eaLnBrk="1" fontAlgn="auto" latinLnBrk="0" hangingPunct="1">
                        <a:spcAft>
                          <a:spcPts val="0"/>
                        </a:spcAft>
                      </a:pPr>
                      <a:r>
                        <a:rPr lang="ru-RU" sz="1000" kern="1200" dirty="0" smtClean="0"/>
                        <a:t>ПЛАН</a:t>
                      </a:r>
                    </a:p>
                    <a:p>
                      <a:pPr marL="0" indent="450215" algn="ctr" defTabSz="914400" rtl="0" eaLnBrk="1" fontAlgn="auto" latinLnBrk="0" hangingPunct="1">
                        <a:spcAft>
                          <a:spcPts val="0"/>
                        </a:spcAft>
                      </a:pPr>
                      <a:r>
                        <a:rPr lang="ru-RU" sz="1000" kern="1200" dirty="0" smtClean="0"/>
                        <a:t> в тыс. руб.</a:t>
                      </a:r>
                      <a:endParaRPr lang="ru-RU" sz="1000" kern="1200" dirty="0">
                        <a:solidFill>
                          <a:schemeClr val="dk1"/>
                        </a:solidFill>
                        <a:latin typeface="+mn-lt"/>
                        <a:ea typeface="+mn-ea"/>
                        <a:cs typeface="+mn-cs"/>
                      </a:endParaRPr>
                    </a:p>
                  </a:txBody>
                  <a:tcPr marL="13932" marR="13932" marT="0" marB="0" anchor="b"/>
                </a:tc>
                <a:tc>
                  <a:txBody>
                    <a:bodyPr/>
                    <a:lstStyle/>
                    <a:p>
                      <a:pPr marL="0" indent="450215" algn="ctr" defTabSz="914400" rtl="0" eaLnBrk="1" fontAlgn="auto" latinLnBrk="0" hangingPunct="1">
                        <a:spcAft>
                          <a:spcPts val="0"/>
                        </a:spcAft>
                      </a:pPr>
                      <a:r>
                        <a:rPr lang="ru-RU" sz="1000" kern="1200" dirty="0" smtClean="0"/>
                        <a:t>ФАКТ</a:t>
                      </a:r>
                    </a:p>
                    <a:p>
                      <a:pPr marL="0" indent="450215" algn="ctr" defTabSz="914400" rtl="0" eaLnBrk="1" fontAlgn="auto" latinLnBrk="0" hangingPunct="1">
                        <a:spcAft>
                          <a:spcPts val="0"/>
                        </a:spcAft>
                      </a:pPr>
                      <a:r>
                        <a:rPr lang="ru-RU" sz="1000" kern="1200" dirty="0" smtClean="0"/>
                        <a:t> в тыс. руб.</a:t>
                      </a:r>
                      <a:endParaRPr lang="ru-RU" sz="1000" kern="1200" dirty="0" smtClean="0">
                        <a:solidFill>
                          <a:schemeClr val="dk1"/>
                        </a:solidFill>
                        <a:latin typeface="+mn-lt"/>
                        <a:ea typeface="+mn-ea"/>
                        <a:cs typeface="+mn-cs"/>
                      </a:endParaRPr>
                    </a:p>
                  </a:txBody>
                  <a:tcPr marL="13932" marR="13932" marT="0" marB="0" anchor="b"/>
                </a:tc>
                <a:extLst>
                  <a:ext uri="{0D108BD9-81ED-4DB2-BD59-A6C34878D82A}">
                    <a16:rowId xmlns:a16="http://schemas.microsoft.com/office/drawing/2014/main" val="10001"/>
                  </a:ext>
                </a:extLst>
              </a:tr>
              <a:tr h="161064">
                <a:tc>
                  <a:txBody>
                    <a:bodyPr/>
                    <a:lstStyle/>
                    <a:p>
                      <a:pPr marL="0" indent="228600" algn="l" defTabSz="914400" rtl="0" eaLnBrk="1" fontAlgn="auto" latinLnBrk="0" hangingPunct="1">
                        <a:spcAft>
                          <a:spcPts val="0"/>
                        </a:spcAft>
                      </a:pPr>
                      <a:endParaRPr lang="ru-RU" sz="1000" kern="1200" dirty="0">
                        <a:solidFill>
                          <a:schemeClr val="dk1"/>
                        </a:solidFill>
                        <a:latin typeface="+mn-lt"/>
                        <a:ea typeface="+mn-ea"/>
                        <a:cs typeface="+mn-cs"/>
                      </a:endParaRPr>
                    </a:p>
                  </a:txBody>
                  <a:tcPr marL="13932" marR="13932" marT="0" marB="0" anchor="b"/>
                </a:tc>
                <a:tc>
                  <a:txBody>
                    <a:bodyPr/>
                    <a:lstStyle/>
                    <a:p>
                      <a:pPr marL="0" indent="450215" algn="ctr" defTabSz="914400" rtl="0" eaLnBrk="1" fontAlgn="auto" latinLnBrk="0" hangingPunct="1">
                        <a:spcAft>
                          <a:spcPts val="0"/>
                        </a:spcAft>
                      </a:pPr>
                      <a:endParaRPr lang="ru-RU" sz="1000" kern="1200" dirty="0">
                        <a:solidFill>
                          <a:schemeClr val="dk1"/>
                        </a:solidFill>
                        <a:latin typeface="+mn-lt"/>
                        <a:ea typeface="+mn-ea"/>
                        <a:cs typeface="+mn-cs"/>
                      </a:endParaRPr>
                    </a:p>
                  </a:txBody>
                  <a:tcPr marL="13932" marR="13932" marT="0" marB="0" anchor="b"/>
                </a:tc>
                <a:tc>
                  <a:txBody>
                    <a:bodyPr/>
                    <a:lstStyle/>
                    <a:p>
                      <a:pPr marL="0" indent="450215" algn="ctr" defTabSz="914400" rtl="0" eaLnBrk="1" fontAlgn="auto" latinLnBrk="0" hangingPunct="1">
                        <a:spcAft>
                          <a:spcPts val="0"/>
                        </a:spcAft>
                      </a:pPr>
                      <a:endParaRPr lang="ru-RU" sz="1000" kern="1200" dirty="0" smtClean="0">
                        <a:solidFill>
                          <a:schemeClr val="dk1"/>
                        </a:solidFill>
                        <a:latin typeface="+mn-lt"/>
                        <a:ea typeface="+mn-ea"/>
                        <a:cs typeface="+mn-cs"/>
                      </a:endParaRPr>
                    </a:p>
                  </a:txBody>
                  <a:tcPr marL="13932" marR="13932" marT="0" marB="0" anchor="b"/>
                </a:tc>
                <a:extLst>
                  <a:ext uri="{0D108BD9-81ED-4DB2-BD59-A6C34878D82A}">
                    <a16:rowId xmlns:a16="http://schemas.microsoft.com/office/drawing/2014/main" val="10002"/>
                  </a:ext>
                </a:extLst>
              </a:tr>
              <a:tr h="161064">
                <a:tc>
                  <a:txBody>
                    <a:bodyPr/>
                    <a:lstStyle/>
                    <a:p>
                      <a:pPr marL="0" indent="228600" algn="l" defTabSz="914400" rtl="0" eaLnBrk="1" fontAlgn="auto" latinLnBrk="0" hangingPunct="1">
                        <a:spcAft>
                          <a:spcPts val="0"/>
                        </a:spcAft>
                      </a:pPr>
                      <a:r>
                        <a:rPr lang="ru-RU" sz="1000" kern="1200" dirty="0" smtClean="0"/>
                        <a:t>НАЛОГОВЫЕ </a:t>
                      </a:r>
                      <a:r>
                        <a:rPr lang="ru-RU" sz="1000" kern="1200" dirty="0"/>
                        <a:t>И НЕНАЛОГОВЫЕ ДОХОДЫ</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133 441,4</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133 243,7</a:t>
                      </a:r>
                      <a:endParaRPr lang="ru-RU"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03"/>
                  </a:ext>
                </a:extLst>
              </a:tr>
              <a:tr h="187629">
                <a:tc>
                  <a:txBody>
                    <a:bodyPr/>
                    <a:lstStyle/>
                    <a:p>
                      <a:pPr marL="0" indent="228600" algn="l" defTabSz="914400" rtl="0" eaLnBrk="1" fontAlgn="auto" latinLnBrk="0" hangingPunct="1">
                        <a:spcAft>
                          <a:spcPts val="0"/>
                        </a:spcAft>
                      </a:pPr>
                      <a:r>
                        <a:rPr lang="ru-RU" sz="1000" kern="1200" dirty="0" smtClean="0"/>
                        <a:t>Налог </a:t>
                      </a:r>
                      <a:r>
                        <a:rPr lang="ru-RU" sz="1000" kern="1200" dirty="0"/>
                        <a:t>на доходы физических лиц</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26 336,6</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28 413,3</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04"/>
                  </a:ext>
                </a:extLst>
              </a:tr>
              <a:tr h="216024">
                <a:tc>
                  <a:txBody>
                    <a:bodyPr/>
                    <a:lstStyle/>
                    <a:p>
                      <a:pPr marL="0" indent="228600" algn="l" defTabSz="914400" rtl="0" eaLnBrk="1" fontAlgn="auto" latinLnBrk="0" hangingPunct="1">
                        <a:spcAft>
                          <a:spcPts val="0"/>
                        </a:spcAft>
                      </a:pPr>
                      <a:r>
                        <a:rPr lang="ru-RU" sz="1000" kern="1200" dirty="0" smtClean="0"/>
                        <a:t>Акцизы </a:t>
                      </a:r>
                      <a:r>
                        <a:rPr lang="ru-RU" sz="1000" kern="1200" dirty="0"/>
                        <a:t>по подакцизным товарам (продукции), производимым на территории Российской Федерации</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6 747,8</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7 210,6</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05"/>
                  </a:ext>
                </a:extLst>
              </a:tr>
              <a:tr h="161064">
                <a:tc>
                  <a:txBody>
                    <a:bodyPr/>
                    <a:lstStyle/>
                    <a:p>
                      <a:pPr marL="0" indent="228600" algn="l" defTabSz="914400" rtl="0" eaLnBrk="1" fontAlgn="auto" latinLnBrk="0" hangingPunct="1">
                        <a:spcAft>
                          <a:spcPts val="0"/>
                        </a:spcAft>
                      </a:pPr>
                      <a:r>
                        <a:rPr lang="ru-RU" sz="1000" kern="1200" dirty="0" smtClean="0"/>
                        <a:t>Налог </a:t>
                      </a:r>
                      <a:r>
                        <a:rPr lang="ru-RU" sz="1000" kern="1200" dirty="0"/>
                        <a:t>на имущество физических лиц</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i="1">
                          <a:solidFill>
                            <a:srgbClr val="000000"/>
                          </a:solidFill>
                          <a:effectLst/>
                          <a:latin typeface="Times New Roman" panose="02020603050405020304" pitchFamily="18" charset="0"/>
                          <a:ea typeface="Times New Roman" panose="02020603050405020304" pitchFamily="18" charset="0"/>
                        </a:rPr>
                        <a:t>8 350,0</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i="1">
                          <a:solidFill>
                            <a:srgbClr val="000000"/>
                          </a:solidFill>
                          <a:effectLst/>
                          <a:latin typeface="Times New Roman" panose="02020603050405020304" pitchFamily="18" charset="0"/>
                          <a:ea typeface="Times New Roman" panose="02020603050405020304" pitchFamily="18" charset="0"/>
                        </a:rPr>
                        <a:t>8 232,0</a:t>
                      </a:r>
                      <a:endParaRPr lang="ru-RU"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06"/>
                  </a:ext>
                </a:extLst>
              </a:tr>
              <a:tr h="161064">
                <a:tc>
                  <a:txBody>
                    <a:bodyPr/>
                    <a:lstStyle/>
                    <a:p>
                      <a:pPr marL="0" indent="228600" algn="l" defTabSz="914400" rtl="0" eaLnBrk="1" fontAlgn="auto" latinLnBrk="0" hangingPunct="1">
                        <a:spcAft>
                          <a:spcPts val="0"/>
                        </a:spcAft>
                      </a:pPr>
                      <a:r>
                        <a:rPr lang="ru-RU" sz="1000" kern="1200" dirty="0"/>
                        <a:t>  Земельный налог</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i="1">
                          <a:solidFill>
                            <a:srgbClr val="000000"/>
                          </a:solidFill>
                          <a:effectLst/>
                          <a:latin typeface="Times New Roman" panose="02020603050405020304" pitchFamily="18" charset="0"/>
                          <a:ea typeface="Times New Roman" panose="02020603050405020304" pitchFamily="18" charset="0"/>
                        </a:rPr>
                        <a:t>28 100,0</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i="1" dirty="0">
                          <a:solidFill>
                            <a:srgbClr val="000000"/>
                          </a:solidFill>
                          <a:effectLst/>
                          <a:latin typeface="Times New Roman" panose="02020603050405020304" pitchFamily="18" charset="0"/>
                          <a:ea typeface="Times New Roman" panose="02020603050405020304" pitchFamily="18" charset="0"/>
                        </a:rPr>
                        <a:t>31 311,7</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07"/>
                  </a:ext>
                </a:extLst>
              </a:tr>
              <a:tr h="161064">
                <a:tc>
                  <a:txBody>
                    <a:bodyPr/>
                    <a:lstStyle/>
                    <a:p>
                      <a:pPr marL="0" indent="228600" algn="l" defTabSz="914400" rtl="0" eaLnBrk="1" fontAlgn="auto" latinLnBrk="0" hangingPunct="1">
                        <a:spcAft>
                          <a:spcPts val="0"/>
                        </a:spcAft>
                      </a:pPr>
                      <a:r>
                        <a:rPr lang="ru-RU" sz="1000" kern="1200" dirty="0"/>
                        <a:t>  ГОСУДАРСТВЕННАЯ ПОШЛИНА</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4,0</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4,5</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08"/>
                  </a:ext>
                </a:extLst>
              </a:tr>
              <a:tr h="322127">
                <a:tc>
                  <a:txBody>
                    <a:bodyPr/>
                    <a:lstStyle/>
                    <a:p>
                      <a:pPr marL="0" indent="228600" algn="l" defTabSz="914400" rtl="0" eaLnBrk="1" fontAlgn="auto" latinLnBrk="0" hangingPunct="1">
                        <a:spcAft>
                          <a:spcPts val="0"/>
                        </a:spcAft>
                      </a:pPr>
                      <a:r>
                        <a:rPr lang="ru-RU" sz="1000" kern="1200" dirty="0" smtClean="0"/>
                        <a:t>ДОХОДЫ </a:t>
                      </a:r>
                      <a:r>
                        <a:rPr lang="ru-RU" sz="1000" kern="1200" dirty="0"/>
                        <a:t>ОТ ИСПОЛЬЗОВАНИЯ ИМУЩЕСТВА, НАХОДЯЩЕГОСЯ В ГОСУДАРСТВЕННОЙ И МУНИЦИПАЛЬНОЙ СОБСТВЕННОСТИ</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26 046,6</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26 568,3</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09"/>
                  </a:ext>
                </a:extLst>
              </a:tr>
              <a:tr h="161064">
                <a:tc>
                  <a:txBody>
                    <a:bodyPr/>
                    <a:lstStyle/>
                    <a:p>
                      <a:pPr marL="0" indent="228600" algn="l" defTabSz="914400" rtl="0" eaLnBrk="1" fontAlgn="auto" latinLnBrk="0" hangingPunct="1">
                        <a:spcAft>
                          <a:spcPts val="0"/>
                        </a:spcAft>
                      </a:pPr>
                      <a:r>
                        <a:rPr lang="ru-RU" sz="1000" kern="1200" dirty="0"/>
                        <a:t> Доходы, получаемые в виде арендной платы за земельные </a:t>
                      </a:r>
                      <a:r>
                        <a:rPr lang="ru-RU" sz="1000" kern="1200" dirty="0" smtClean="0"/>
                        <a:t>участки</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8 900,0</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9 166,0</a:t>
                      </a:r>
                      <a:endParaRPr lang="ru-RU"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10"/>
                  </a:ext>
                </a:extLst>
              </a:tr>
              <a:tr h="322127">
                <a:tc>
                  <a:txBody>
                    <a:bodyPr/>
                    <a:lstStyle/>
                    <a:p>
                      <a:pPr marL="0" indent="228600" algn="l" defTabSz="914400" rtl="0" eaLnBrk="1" fontAlgn="auto" latinLnBrk="0" hangingPunct="1">
                        <a:spcAft>
                          <a:spcPts val="0"/>
                        </a:spcAft>
                      </a:pPr>
                      <a:r>
                        <a:rPr lang="ru-RU" sz="1000" kern="1200" dirty="0"/>
                        <a:t>Доходы, получаемые в виде арендной платы, а также средства от продажи права на заключение договоров аренды за </a:t>
                      </a:r>
                      <a:r>
                        <a:rPr lang="ru-RU" sz="1000" kern="1200" dirty="0" smtClean="0"/>
                        <a:t>земли</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600,0</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729,6</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11"/>
                  </a:ext>
                </a:extLst>
              </a:tr>
              <a:tr h="322127">
                <a:tc>
                  <a:txBody>
                    <a:bodyPr/>
                    <a:lstStyle/>
                    <a:p>
                      <a:pPr marL="0" indent="228600" algn="l" defTabSz="914400" rtl="0" eaLnBrk="1" fontAlgn="auto" latinLnBrk="0" hangingPunct="1">
                        <a:spcAft>
                          <a:spcPts val="0"/>
                        </a:spcAft>
                      </a:pPr>
                      <a:r>
                        <a:rPr lang="ru-RU" sz="1000" kern="1200" dirty="0"/>
                        <a:t>  Доходы от сдачи в аренду </a:t>
                      </a:r>
                      <a:r>
                        <a:rPr lang="ru-RU" sz="1000" kern="1200" dirty="0" smtClean="0"/>
                        <a:t>имущества</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7 107,5</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7 218,3</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12"/>
                  </a:ext>
                </a:extLst>
              </a:tr>
              <a:tr h="322127">
                <a:tc>
                  <a:txBody>
                    <a:bodyPr/>
                    <a:lstStyle/>
                    <a:p>
                      <a:pPr marL="0" indent="228600" algn="l" defTabSz="914400" rtl="0" eaLnBrk="1" fontAlgn="auto" latinLnBrk="0" hangingPunct="1">
                        <a:spcAft>
                          <a:spcPts val="0"/>
                        </a:spcAft>
                      </a:pPr>
                      <a:r>
                        <a:rPr lang="ru-RU" sz="1000" kern="1200" dirty="0"/>
                        <a:t>  Прочие доходы от использования имущества и прав, находящихся в государственной и муниципальной </a:t>
                      </a:r>
                      <a:r>
                        <a:rPr lang="ru-RU" sz="1000" kern="1200" dirty="0" smtClean="0"/>
                        <a:t>собственности</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8 314,0</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8 322,3</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13"/>
                  </a:ext>
                </a:extLst>
              </a:tr>
              <a:tr h="161064">
                <a:tc>
                  <a:txBody>
                    <a:bodyPr/>
                    <a:lstStyle/>
                    <a:p>
                      <a:pPr marL="0" indent="228600" algn="l" defTabSz="914400" rtl="0" eaLnBrk="1" fontAlgn="auto" latinLnBrk="0" hangingPunct="1">
                        <a:spcAft>
                          <a:spcPts val="0"/>
                        </a:spcAft>
                      </a:pPr>
                      <a:r>
                        <a:rPr lang="ru-RU" sz="1000" kern="1200" dirty="0"/>
                        <a:t>  ДОХОДЫ ОТ ОКАЗАНИЯ ПЛАТНЫХ УСЛУГ (РАБОТ) И КОМПЕНСАЦИИ ЗАТРАТ ГОСУДАРСТВА</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3 175,5</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2 948,8</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14"/>
                  </a:ext>
                </a:extLst>
              </a:tr>
              <a:tr h="161064">
                <a:tc>
                  <a:txBody>
                    <a:bodyPr/>
                    <a:lstStyle/>
                    <a:p>
                      <a:pPr marL="0" indent="228600" algn="l" defTabSz="914400" rtl="0" eaLnBrk="1" fontAlgn="auto" latinLnBrk="0" hangingPunct="1">
                        <a:spcAft>
                          <a:spcPts val="0"/>
                        </a:spcAft>
                      </a:pPr>
                      <a:r>
                        <a:rPr lang="ru-RU" sz="1000" kern="1200" dirty="0"/>
                        <a:t>  Прочие доходы от оказания платных услуг (работ)</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3 086,3</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2 859,6</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15"/>
                  </a:ext>
                </a:extLst>
              </a:tr>
              <a:tr h="248340">
                <a:tc>
                  <a:txBody>
                    <a:bodyPr/>
                    <a:lstStyle/>
                    <a:p>
                      <a:pPr marL="0" indent="228600" algn="l" defTabSz="914400" rtl="0" eaLnBrk="1" fontAlgn="auto" latinLnBrk="0" hangingPunct="1">
                        <a:spcAft>
                          <a:spcPts val="0"/>
                        </a:spcAft>
                      </a:pPr>
                      <a:r>
                        <a:rPr lang="ru-RU" sz="1000" kern="1200" dirty="0"/>
                        <a:t> ДОХОДЫ ОТ ПРОДАЖИ МАТЕРИАЛЬНЫХ И НЕМАТЕРИАЛЬНЫХ АКТИВОВ</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34 657,9</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28 500,5</a:t>
                      </a:r>
                      <a:endParaRPr lang="ru-RU"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16"/>
                  </a:ext>
                </a:extLst>
              </a:tr>
              <a:tr h="161064">
                <a:tc>
                  <a:txBody>
                    <a:bodyPr/>
                    <a:lstStyle/>
                    <a:p>
                      <a:pPr marL="0" indent="228600" algn="l" defTabSz="914400" rtl="0" eaLnBrk="1" fontAlgn="auto" latinLnBrk="0" hangingPunct="1">
                        <a:spcAft>
                          <a:spcPts val="0"/>
                        </a:spcAft>
                      </a:pPr>
                      <a:r>
                        <a:rPr lang="ru-RU" sz="1000" kern="1200" dirty="0"/>
                        <a:t>Доходы от реализации имущества, находящегося в собственности городских поселений </a:t>
                      </a:r>
                      <a:r>
                        <a:rPr lang="ru-RU" sz="1000" kern="1200" dirty="0" smtClean="0"/>
                        <a:t>у</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2 000,0</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704,4</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17"/>
                  </a:ext>
                </a:extLst>
              </a:tr>
              <a:tr h="161064">
                <a:tc>
                  <a:txBody>
                    <a:bodyPr/>
                    <a:lstStyle/>
                    <a:p>
                      <a:pPr marL="0" indent="228600" algn="l" defTabSz="914400" rtl="0" eaLnBrk="1" fontAlgn="auto" latinLnBrk="0" hangingPunct="1">
                        <a:spcAft>
                          <a:spcPts val="0"/>
                        </a:spcAft>
                      </a:pPr>
                      <a:r>
                        <a:rPr lang="ru-RU" sz="1000" kern="1200" dirty="0"/>
                        <a:t>  Доходы от продажи земельных участков, государственная собственность на которые </a:t>
                      </a:r>
                      <a:r>
                        <a:rPr lang="ru-RU" sz="1000" kern="1200" dirty="0" smtClean="0"/>
                        <a:t>разграничена</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18"/>
                  </a:ext>
                </a:extLst>
              </a:tr>
              <a:tr h="322127">
                <a:tc>
                  <a:txBody>
                    <a:bodyPr/>
                    <a:lstStyle/>
                    <a:p>
                      <a:pPr marL="0" indent="228600" algn="l" defTabSz="914400" rtl="0" eaLnBrk="1" fontAlgn="auto" latinLnBrk="0" hangingPunct="1">
                        <a:spcAft>
                          <a:spcPts val="0"/>
                        </a:spcAft>
                      </a:pPr>
                      <a:r>
                        <a:rPr lang="ru-RU" sz="1000" kern="1200" dirty="0"/>
                        <a:t>  Доходы от продажи земельных участков, государственная собственность на которые не разграничена и которые расположены в границах городских поселений</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29 657,9</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24 728,4</a:t>
                      </a:r>
                      <a:endParaRPr lang="ru-RU"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19"/>
                  </a:ext>
                </a:extLst>
              </a:tr>
              <a:tr h="248439">
                <a:tc>
                  <a:txBody>
                    <a:bodyPr/>
                    <a:lstStyle/>
                    <a:p>
                      <a:pPr marL="0" indent="228600" algn="l" defTabSz="914400" rtl="0" eaLnBrk="1" fontAlgn="auto" latinLnBrk="0" hangingPunct="1">
                        <a:spcAft>
                          <a:spcPts val="0"/>
                        </a:spcAft>
                      </a:pPr>
                      <a:r>
                        <a:rPr lang="ru-RU" sz="1000" kern="1200" dirty="0"/>
                        <a:t>Плата за увеличение площади земельных </a:t>
                      </a:r>
                      <a:r>
                        <a:rPr lang="ru-RU" sz="1000" kern="1200" dirty="0" smtClean="0"/>
                        <a:t>участков</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3 000,0</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3 067,7</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20"/>
                  </a:ext>
                </a:extLst>
              </a:tr>
              <a:tr h="161064">
                <a:tc>
                  <a:txBody>
                    <a:bodyPr/>
                    <a:lstStyle/>
                    <a:p>
                      <a:pPr marL="0" indent="228600" algn="l" defTabSz="914400" rtl="0" eaLnBrk="1" fontAlgn="auto" latinLnBrk="0" hangingPunct="1">
                        <a:spcAft>
                          <a:spcPts val="0"/>
                        </a:spcAft>
                      </a:pPr>
                      <a:r>
                        <a:rPr lang="ru-RU" sz="1000" kern="1200" dirty="0"/>
                        <a:t>  ШТРАФЫ, САНКЦИИ, ВОЗМЕЩЕНИЕ УЩЕРБА</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3,0</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21,7</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21"/>
                  </a:ext>
                </a:extLst>
              </a:tr>
              <a:tr h="161064">
                <a:tc>
                  <a:txBody>
                    <a:bodyPr/>
                    <a:lstStyle/>
                    <a:p>
                      <a:pPr marL="0" indent="228600" algn="l" defTabSz="914400" rtl="0" eaLnBrk="1" fontAlgn="auto" latinLnBrk="0" hangingPunct="1">
                        <a:spcAft>
                          <a:spcPts val="0"/>
                        </a:spcAft>
                      </a:pPr>
                      <a:r>
                        <a:rPr lang="ru-RU" sz="1000" kern="1200" dirty="0"/>
                        <a:t>  ПРОЧИЕ НЕНАЛОГОВЫЕ ДОХОДЫ</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20,0</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32,3</a:t>
                      </a:r>
                      <a:endParaRPr lang="ru-RU"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22"/>
                  </a:ext>
                </a:extLst>
              </a:tr>
              <a:tr h="161064">
                <a:tc>
                  <a:txBody>
                    <a:bodyPr/>
                    <a:lstStyle/>
                    <a:p>
                      <a:pPr marL="0" indent="228600" algn="l" defTabSz="914400" rtl="0" eaLnBrk="1" fontAlgn="auto" latinLnBrk="0" hangingPunct="1">
                        <a:spcAft>
                          <a:spcPts val="0"/>
                        </a:spcAft>
                      </a:pPr>
                      <a:r>
                        <a:rPr lang="ru-RU" sz="1000" kern="1200" dirty="0"/>
                        <a:t>  БЕЗВОЗМЕЗДНЫЕ ПОСТУПЛЕНИЯ</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118 388,7</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116 195,7</a:t>
                      </a:r>
                      <a:endParaRPr lang="ru-RU"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23"/>
                  </a:ext>
                </a:extLst>
              </a:tr>
              <a:tr h="161064">
                <a:tc>
                  <a:txBody>
                    <a:bodyPr/>
                    <a:lstStyle/>
                    <a:p>
                      <a:pPr marL="0" indent="450215" algn="l" defTabSz="914400" rtl="0" eaLnBrk="1" fontAlgn="auto" latinLnBrk="0" hangingPunct="1">
                        <a:spcAft>
                          <a:spcPts val="0"/>
                        </a:spcAft>
                      </a:pPr>
                      <a:r>
                        <a:rPr lang="ru-RU" sz="1000" kern="1200" dirty="0"/>
                        <a:t>Доходы бюджета - всего</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251 830,1</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249 439,4</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24"/>
                  </a:ext>
                </a:extLst>
              </a:tr>
            </a:tbl>
          </a:graphicData>
        </a:graphic>
      </p:graphicFrame>
      <p:sp>
        <p:nvSpPr>
          <p:cNvPr id="4" name="Прямоугольник 3"/>
          <p:cNvSpPr/>
          <p:nvPr/>
        </p:nvSpPr>
        <p:spPr>
          <a:xfrm>
            <a:off x="611560" y="116633"/>
            <a:ext cx="8136904" cy="646331"/>
          </a:xfrm>
          <a:prstGeom prst="rect">
            <a:avLst/>
          </a:prstGeom>
        </p:spPr>
        <p:txBody>
          <a:bodyPr wrap="square">
            <a:spAutoFit/>
          </a:bodyPr>
          <a:lstStyle/>
          <a:p>
            <a:pPr algn="ctr"/>
            <a:r>
              <a:rPr lang="ru-RU" dirty="0" smtClean="0"/>
              <a:t>НАЛОГОВЫЕ И НЕНАЛОГОВЫЕ ДОХОДЫ БЮДЖЕТА  МО МГИНСКОЕ ГОРОДСКОЕ  ПОСЕЛЕНИЕ</a:t>
            </a:r>
            <a:endParaRPr lang="ru-RU" dirty="0"/>
          </a:p>
        </p:txBody>
      </p:sp>
    </p:spTree>
    <p:extLst>
      <p:ext uri="{BB962C8B-B14F-4D97-AF65-F5344CB8AC3E}">
        <p14:creationId xmlns:p14="http://schemas.microsoft.com/office/powerpoint/2010/main" val="3635816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74638"/>
            <a:ext cx="7848872" cy="490066"/>
          </a:xfrm>
        </p:spPr>
        <p:txBody>
          <a:bodyPr>
            <a:normAutofit/>
          </a:bodyPr>
          <a:lstStyle/>
          <a:p>
            <a:r>
              <a:rPr lang="ru-RU" sz="2000" dirty="0" smtClean="0"/>
              <a:t>БЕЗВОЗМЕЗДНЫЕ ПОСТУПЛЕНИЯ </a:t>
            </a:r>
            <a:endParaRPr lang="ru-RU" sz="2000" dirty="0"/>
          </a:p>
        </p:txBody>
      </p:sp>
      <p:graphicFrame>
        <p:nvGraphicFramePr>
          <p:cNvPr id="3" name="Таблица 2"/>
          <p:cNvGraphicFramePr>
            <a:graphicFrameLocks noGrp="1"/>
          </p:cNvGraphicFramePr>
          <p:nvPr>
            <p:extLst>
              <p:ext uri="{D42A27DB-BD31-4B8C-83A1-F6EECF244321}">
                <p14:modId xmlns:p14="http://schemas.microsoft.com/office/powerpoint/2010/main" val="3123896459"/>
              </p:ext>
            </p:extLst>
          </p:nvPr>
        </p:nvGraphicFramePr>
        <p:xfrm>
          <a:off x="449286" y="1196753"/>
          <a:ext cx="8515201" cy="4615368"/>
        </p:xfrm>
        <a:graphic>
          <a:graphicData uri="http://schemas.openxmlformats.org/drawingml/2006/table">
            <a:tbl>
              <a:tblPr>
                <a:tableStyleId>{35758FB7-9AC5-4552-8A53-C91805E547FA}</a:tableStyleId>
              </a:tblPr>
              <a:tblGrid>
                <a:gridCol w="5761514">
                  <a:extLst>
                    <a:ext uri="{9D8B030D-6E8A-4147-A177-3AD203B41FA5}">
                      <a16:colId xmlns:a16="http://schemas.microsoft.com/office/drawing/2014/main" val="20000"/>
                    </a:ext>
                  </a:extLst>
                </a:gridCol>
                <a:gridCol w="1159447">
                  <a:extLst>
                    <a:ext uri="{9D8B030D-6E8A-4147-A177-3AD203B41FA5}">
                      <a16:colId xmlns:a16="http://schemas.microsoft.com/office/drawing/2014/main" val="20001"/>
                    </a:ext>
                  </a:extLst>
                </a:gridCol>
                <a:gridCol w="1014516">
                  <a:extLst>
                    <a:ext uri="{9D8B030D-6E8A-4147-A177-3AD203B41FA5}">
                      <a16:colId xmlns:a16="http://schemas.microsoft.com/office/drawing/2014/main" val="20002"/>
                    </a:ext>
                  </a:extLst>
                </a:gridCol>
                <a:gridCol w="579724">
                  <a:extLst>
                    <a:ext uri="{9D8B030D-6E8A-4147-A177-3AD203B41FA5}">
                      <a16:colId xmlns:a16="http://schemas.microsoft.com/office/drawing/2014/main" val="20003"/>
                    </a:ext>
                  </a:extLst>
                </a:gridCol>
              </a:tblGrid>
              <a:tr h="548906">
                <a:tc>
                  <a:txBody>
                    <a:bodyPr/>
                    <a:lstStyle/>
                    <a:p>
                      <a:pPr algn="ctr">
                        <a:spcAft>
                          <a:spcPts val="0"/>
                        </a:spcAft>
                      </a:pPr>
                      <a:r>
                        <a:rPr lang="ru-RU" sz="1000" i="0" dirty="0">
                          <a:latin typeface="Times New Roman" panose="02020603050405020304" pitchFamily="18" charset="0"/>
                          <a:cs typeface="Times New Roman" panose="02020603050405020304" pitchFamily="18" charset="0"/>
                        </a:rPr>
                        <a:t>Наименование показателя</a:t>
                      </a:r>
                      <a:endParaRPr lang="ru-RU" sz="1000" i="0" dirty="0">
                        <a:latin typeface="Times New Roman" panose="02020603050405020304" pitchFamily="18" charset="0"/>
                        <a:ea typeface="Times New Roman"/>
                        <a:cs typeface="Times New Roman" panose="02020603050405020304" pitchFamily="18" charset="0"/>
                      </a:endParaRPr>
                    </a:p>
                  </a:txBody>
                  <a:tcPr marL="16445" marR="16445" marT="0" marB="0" anchor="ctr"/>
                </a:tc>
                <a:tc>
                  <a:txBody>
                    <a:bodyPr/>
                    <a:lstStyle/>
                    <a:p>
                      <a:pPr algn="ctr">
                        <a:spcAft>
                          <a:spcPts val="0"/>
                        </a:spcAft>
                      </a:pPr>
                      <a:r>
                        <a:rPr lang="ru-RU" sz="1000" i="0" dirty="0" smtClean="0">
                          <a:latin typeface="Times New Roman" panose="02020603050405020304" pitchFamily="18" charset="0"/>
                          <a:cs typeface="Times New Roman" panose="02020603050405020304" pitchFamily="18" charset="0"/>
                        </a:rPr>
                        <a:t>План  в тыс. руб.</a:t>
                      </a:r>
                      <a:endParaRPr lang="ru-RU" sz="1000" i="0" dirty="0">
                        <a:latin typeface="Times New Roman" panose="02020603050405020304" pitchFamily="18" charset="0"/>
                        <a:ea typeface="Times New Roman"/>
                        <a:cs typeface="Times New Roman" panose="02020603050405020304" pitchFamily="18" charset="0"/>
                      </a:endParaRPr>
                    </a:p>
                  </a:txBody>
                  <a:tcPr marL="16445" marR="16445" marT="0" marB="0" anchor="ctr"/>
                </a:tc>
                <a:tc>
                  <a:txBody>
                    <a:bodyPr/>
                    <a:lstStyle/>
                    <a:p>
                      <a:pPr algn="ctr">
                        <a:spcAft>
                          <a:spcPts val="0"/>
                        </a:spcAft>
                      </a:pPr>
                      <a:r>
                        <a:rPr lang="ru-RU" sz="1000" i="0" dirty="0">
                          <a:latin typeface="Times New Roman" panose="02020603050405020304" pitchFamily="18" charset="0"/>
                          <a:cs typeface="Times New Roman" panose="02020603050405020304" pitchFamily="18" charset="0"/>
                        </a:rPr>
                        <a:t>Исполнено        </a:t>
                      </a:r>
                      <a:r>
                        <a:rPr lang="ru-RU" sz="1000" i="0" dirty="0" smtClean="0">
                          <a:latin typeface="Times New Roman" panose="02020603050405020304" pitchFamily="18" charset="0"/>
                          <a:cs typeface="Times New Roman" panose="02020603050405020304" pitchFamily="18" charset="0"/>
                        </a:rPr>
                        <a:t>в</a:t>
                      </a:r>
                      <a:r>
                        <a:rPr lang="ru-RU" sz="1000" i="0" baseline="0" dirty="0" smtClean="0">
                          <a:latin typeface="Times New Roman" panose="02020603050405020304" pitchFamily="18" charset="0"/>
                          <a:cs typeface="Times New Roman" panose="02020603050405020304" pitchFamily="18" charset="0"/>
                        </a:rPr>
                        <a:t> тыс. руб.</a:t>
                      </a:r>
                      <a:endParaRPr lang="ru-RU" sz="1000" i="0" dirty="0">
                        <a:latin typeface="Times New Roman" panose="02020603050405020304" pitchFamily="18" charset="0"/>
                        <a:ea typeface="Times New Roman"/>
                        <a:cs typeface="Times New Roman" panose="02020603050405020304" pitchFamily="18" charset="0"/>
                      </a:endParaRPr>
                    </a:p>
                  </a:txBody>
                  <a:tcPr marL="16445" marR="16445" marT="0" marB="0" anchor="ctr"/>
                </a:tc>
                <a:tc>
                  <a:txBody>
                    <a:bodyPr/>
                    <a:lstStyle/>
                    <a:p>
                      <a:pPr algn="ctr">
                        <a:spcAft>
                          <a:spcPts val="0"/>
                        </a:spcAft>
                      </a:pPr>
                      <a:r>
                        <a:rPr lang="ru-RU" sz="1000" i="0" dirty="0">
                          <a:latin typeface="Times New Roman" panose="02020603050405020304" pitchFamily="18" charset="0"/>
                          <a:cs typeface="Times New Roman" panose="02020603050405020304" pitchFamily="18" charset="0"/>
                        </a:rPr>
                        <a:t>% </a:t>
                      </a:r>
                      <a:r>
                        <a:rPr lang="ru-RU" sz="1000" i="0" dirty="0" smtClean="0">
                          <a:latin typeface="Times New Roman" panose="02020603050405020304" pitchFamily="18" charset="0"/>
                          <a:cs typeface="Times New Roman" panose="02020603050405020304" pitchFamily="18" charset="0"/>
                        </a:rPr>
                        <a:t>исполнения</a:t>
                      </a:r>
                      <a:endParaRPr lang="ru-RU" sz="1000" i="0" dirty="0">
                        <a:latin typeface="Times New Roman" panose="02020603050405020304" pitchFamily="18" charset="0"/>
                        <a:ea typeface="Times New Roman"/>
                        <a:cs typeface="Times New Roman" panose="02020603050405020304" pitchFamily="18" charset="0"/>
                      </a:endParaRPr>
                    </a:p>
                  </a:txBody>
                  <a:tcPr marL="16445" marR="16445" marT="0" marB="0" anchor="ctr"/>
                </a:tc>
                <a:extLst>
                  <a:ext uri="{0D108BD9-81ED-4DB2-BD59-A6C34878D82A}">
                    <a16:rowId xmlns:a16="http://schemas.microsoft.com/office/drawing/2014/main" val="10000"/>
                  </a:ext>
                </a:extLst>
              </a:tr>
              <a:tr h="147233">
                <a:tc>
                  <a:txBody>
                    <a:bodyPr/>
                    <a:lstStyle/>
                    <a:p>
                      <a:pPr>
                        <a:spcAft>
                          <a:spcPts val="0"/>
                        </a:spcAft>
                      </a:pPr>
                      <a:r>
                        <a:rPr lang="ru-RU" sz="1000" i="0" dirty="0">
                          <a:latin typeface="Times New Roman" panose="02020603050405020304" pitchFamily="18" charset="0"/>
                          <a:cs typeface="Times New Roman" panose="02020603050405020304" pitchFamily="18" charset="0"/>
                        </a:rPr>
                        <a:t>Безвозмездные поступления  </a:t>
                      </a:r>
                      <a:endParaRPr lang="ru-RU" sz="1000" i="0" dirty="0">
                        <a:latin typeface="Times New Roman" panose="02020603050405020304" pitchFamily="18" charset="0"/>
                        <a:ea typeface="Times New Roman"/>
                        <a:cs typeface="Times New Roman" panose="02020603050405020304" pitchFamily="18" charset="0"/>
                      </a:endParaRPr>
                    </a:p>
                  </a:txBody>
                  <a:tcPr marL="16445" marR="16445" marT="0" marB="0" anchor="ctr"/>
                </a:tc>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118 388,7</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116 195,7</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b="1" dirty="0">
                          <a:solidFill>
                            <a:srgbClr val="000000"/>
                          </a:solidFill>
                          <a:effectLst/>
                          <a:latin typeface="Times New Roman" panose="02020603050405020304" pitchFamily="18" charset="0"/>
                          <a:ea typeface="Times New Roman" panose="02020603050405020304" pitchFamily="18" charset="0"/>
                        </a:rPr>
                        <a:t>98,1</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147233">
                <a:tc>
                  <a:txBody>
                    <a:bodyPr/>
                    <a:lstStyle/>
                    <a:p>
                      <a:pPr>
                        <a:spcAft>
                          <a:spcPts val="0"/>
                        </a:spcAft>
                      </a:pPr>
                      <a:r>
                        <a:rPr lang="ru-RU" sz="1000" i="0" dirty="0">
                          <a:latin typeface="Times New Roman" panose="02020603050405020304" pitchFamily="18" charset="0"/>
                          <a:cs typeface="Times New Roman" panose="02020603050405020304" pitchFamily="18" charset="0"/>
                        </a:rPr>
                        <a:t>Дотации бюджетам бюджетной системы Российской Федерации, в том числе:</a:t>
                      </a:r>
                      <a:endParaRPr lang="ru-RU" sz="1000" i="0" dirty="0">
                        <a:latin typeface="Times New Roman" panose="02020603050405020304" pitchFamily="18" charset="0"/>
                        <a:ea typeface="Times New Roman"/>
                        <a:cs typeface="Times New Roman" panose="02020603050405020304" pitchFamily="18" charset="0"/>
                      </a:endParaRPr>
                    </a:p>
                  </a:txBody>
                  <a:tcPr marL="16445" marR="16445" marT="0" marB="0" anchor="ctr"/>
                </a:tc>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29 869,3</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29 869,3</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b="1" dirty="0">
                          <a:solidFill>
                            <a:srgbClr val="000000"/>
                          </a:solidFill>
                          <a:effectLst/>
                          <a:latin typeface="Times New Roman" panose="02020603050405020304" pitchFamily="18" charset="0"/>
                          <a:ea typeface="Times New Roman" panose="02020603050405020304" pitchFamily="18" charset="0"/>
                        </a:rPr>
                        <a:t>100,0</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392083">
                <a:tc>
                  <a:txBody>
                    <a:bodyPr/>
                    <a:lstStyle/>
                    <a:p>
                      <a:pPr>
                        <a:spcAft>
                          <a:spcPts val="0"/>
                        </a:spcAft>
                      </a:pPr>
                      <a:r>
                        <a:rPr lang="ru-RU" sz="900" dirty="0">
                          <a:solidFill>
                            <a:srgbClr val="000000"/>
                          </a:solidFill>
                          <a:effectLst/>
                          <a:latin typeface="Times New Roman" panose="02020603050405020304" pitchFamily="18" charset="0"/>
                          <a:ea typeface="Times New Roman" panose="02020603050405020304" pitchFamily="18" charset="0"/>
                        </a:rPr>
                        <a:t>  Субсидии бюджетам городских поселений на осуществление дорожной деятельности в отношении автомобильных дорог общего пользования, а также капитального ремонта и ремонта дворовых территорий многоквартирных домов, проездов к дворовым территориям многоквартирных домов населенных пунктов</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22 176,8</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21 946,3</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dirty="0">
                          <a:solidFill>
                            <a:srgbClr val="000000"/>
                          </a:solidFill>
                          <a:effectLst/>
                          <a:latin typeface="Times New Roman" panose="02020603050405020304" pitchFamily="18" charset="0"/>
                          <a:ea typeface="Times New Roman" panose="02020603050405020304" pitchFamily="18" charset="0"/>
                        </a:rPr>
                        <a:t>99,0</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261388">
                <a:tc>
                  <a:txBody>
                    <a:bodyPr/>
                    <a:lstStyle/>
                    <a:p>
                      <a:pPr>
                        <a:spcAft>
                          <a:spcPts val="0"/>
                        </a:spcAft>
                      </a:pPr>
                      <a:r>
                        <a:rPr lang="ru-RU" sz="900">
                          <a:solidFill>
                            <a:srgbClr val="000000"/>
                          </a:solidFill>
                          <a:effectLst/>
                          <a:latin typeface="Times New Roman" panose="02020603050405020304" pitchFamily="18" charset="0"/>
                          <a:ea typeface="Times New Roman" panose="02020603050405020304" pitchFamily="18" charset="0"/>
                        </a:rPr>
                        <a:t>Субсидии на поддержку государственных программ субъектов Российской федерации и муниципальных программ формирования современной городской среды</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11 046,0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11 046,0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dirty="0">
                          <a:solidFill>
                            <a:srgbClr val="000000"/>
                          </a:solidFill>
                          <a:effectLst/>
                          <a:latin typeface="Times New Roman" panose="02020603050405020304" pitchFamily="18" charset="0"/>
                          <a:ea typeface="Times New Roman" panose="02020603050405020304" pitchFamily="18" charset="0"/>
                        </a:rPr>
                        <a:t>100,0</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158881183"/>
                  </a:ext>
                </a:extLst>
              </a:tr>
              <a:tr h="147233">
                <a:tc>
                  <a:txBody>
                    <a:bodyPr/>
                    <a:lstStyle/>
                    <a:p>
                      <a:pP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Прочие субсидии бюджетам городских поселений, в том числе:</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b="1">
                          <a:effectLst/>
                          <a:latin typeface="Times New Roman" panose="02020603050405020304" pitchFamily="18" charset="0"/>
                          <a:ea typeface="Times New Roman" panose="02020603050405020304" pitchFamily="18" charset="0"/>
                        </a:rPr>
                        <a:t>31 817,1</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b="1">
                          <a:effectLst/>
                          <a:latin typeface="Times New Roman" panose="02020603050405020304" pitchFamily="18" charset="0"/>
                          <a:ea typeface="Times New Roman" panose="02020603050405020304" pitchFamily="18" charset="0"/>
                        </a:rPr>
                        <a:t>31 795,7</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b="1" dirty="0">
                          <a:effectLst/>
                          <a:latin typeface="Times New Roman" panose="02020603050405020304" pitchFamily="18" charset="0"/>
                          <a:ea typeface="Times New Roman" panose="02020603050405020304" pitchFamily="18" charset="0"/>
                        </a:rPr>
                        <a:t>99,9</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261388">
                <a:tc>
                  <a:txBody>
                    <a:bodyPr/>
                    <a:lstStyle/>
                    <a:p>
                      <a:pPr>
                        <a:spcAft>
                          <a:spcPts val="0"/>
                        </a:spcAft>
                      </a:pPr>
                      <a:r>
                        <a:rPr lang="ru-RU" sz="900">
                          <a:solidFill>
                            <a:srgbClr val="000000"/>
                          </a:solidFill>
                          <a:effectLst/>
                          <a:latin typeface="Times New Roman" panose="02020603050405020304" pitchFamily="18" charset="0"/>
                          <a:ea typeface="Times New Roman" panose="02020603050405020304" pitchFamily="18" charset="0"/>
                        </a:rPr>
                        <a:t>на обеспечение выплат стимулирующего характера работникам муниципальных учреждений культуры Ленинградской области</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13 186,9</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13 186,9</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100,0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294465">
                <a:tc>
                  <a:txBody>
                    <a:bodyPr/>
                    <a:lstStyle/>
                    <a:p>
                      <a:pPr>
                        <a:spcAft>
                          <a:spcPts val="0"/>
                        </a:spcAft>
                      </a:pPr>
                      <a:r>
                        <a:rPr lang="ru-RU" sz="900">
                          <a:solidFill>
                            <a:srgbClr val="000000"/>
                          </a:solidFill>
                          <a:effectLst/>
                          <a:latin typeface="Times New Roman" panose="02020603050405020304" pitchFamily="18" charset="0"/>
                          <a:ea typeface="Times New Roman" panose="02020603050405020304" pitchFamily="18" charset="0"/>
                        </a:rPr>
                        <a:t>в рамках государственной программы Ленинградской области "Устойчивое общественное развитие в Ленинградской области"</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4 516,0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4 494,6</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99,5</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6"/>
                  </a:ext>
                </a:extLst>
              </a:tr>
              <a:tr h="441697">
                <a:tc>
                  <a:txBody>
                    <a:bodyPr/>
                    <a:lstStyle/>
                    <a:p>
                      <a:pPr>
                        <a:spcAft>
                          <a:spcPts val="0"/>
                        </a:spcAft>
                      </a:pPr>
                      <a:r>
                        <a:rPr lang="ru-RU" sz="900" dirty="0">
                          <a:solidFill>
                            <a:srgbClr val="000000"/>
                          </a:solidFill>
                          <a:effectLst/>
                          <a:latin typeface="Times New Roman" panose="02020603050405020304" pitchFamily="18" charset="0"/>
                          <a:ea typeface="Times New Roman" panose="02020603050405020304" pitchFamily="18" charset="0"/>
                        </a:rPr>
                        <a:t>на реализацию мероприятий по борьбе с борщевиком Сосновского</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158,2</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158,2</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100,0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7"/>
                  </a:ext>
                </a:extLst>
              </a:tr>
              <a:tr h="147233">
                <a:tc>
                  <a:txBody>
                    <a:bodyPr/>
                    <a:lstStyle/>
                    <a:p>
                      <a:pPr>
                        <a:spcAft>
                          <a:spcPts val="0"/>
                        </a:spcAft>
                      </a:pPr>
                      <a:r>
                        <a:rPr lang="ru-RU" sz="900">
                          <a:solidFill>
                            <a:srgbClr val="000000"/>
                          </a:solidFill>
                          <a:effectLst/>
                          <a:latin typeface="Times New Roman" panose="02020603050405020304" pitchFamily="18" charset="0"/>
                          <a:ea typeface="Times New Roman" panose="02020603050405020304" pitchFamily="18" charset="0"/>
                        </a:rPr>
                        <a:t> в рамках государственной программы "Охрана окружающей среды Ленинградской области"</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2 609,1</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2 609,1</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100,0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8"/>
                  </a:ext>
                </a:extLst>
              </a:tr>
              <a:tr h="435972">
                <a:tc>
                  <a:txBody>
                    <a:bodyPr/>
                    <a:lstStyle/>
                    <a:p>
                      <a:pPr>
                        <a:spcAft>
                          <a:spcPts val="0"/>
                        </a:spcAft>
                      </a:pPr>
                      <a:r>
                        <a:rPr lang="ru-RU" sz="900">
                          <a:solidFill>
                            <a:srgbClr val="000000"/>
                          </a:solidFill>
                          <a:effectLst/>
                          <a:latin typeface="Times New Roman" panose="02020603050405020304" pitchFamily="18" charset="0"/>
                          <a:ea typeface="Times New Roman" panose="02020603050405020304" pitchFamily="18" charset="0"/>
                        </a:rPr>
                        <a:t> в рамках государственной программы "Формирование городской среды и обеспечение качественным жильем граждан на территории Ленинградской области"</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11 346,9</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11 346,9</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dirty="0">
                          <a:solidFill>
                            <a:srgbClr val="000000"/>
                          </a:solidFill>
                          <a:effectLst/>
                          <a:latin typeface="Times New Roman" panose="02020603050405020304" pitchFamily="18" charset="0"/>
                          <a:ea typeface="Times New Roman" panose="02020603050405020304" pitchFamily="18" charset="0"/>
                        </a:rPr>
                        <a:t>100,0</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9"/>
                  </a:ext>
                </a:extLst>
              </a:tr>
              <a:tr h="147233">
                <a:tc>
                  <a:txBody>
                    <a:bodyPr/>
                    <a:lstStyle/>
                    <a:p>
                      <a:pP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Субвенции бюджетам бюджетной системы Российской Федерации</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820,7</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820,7</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b="1" dirty="0">
                          <a:solidFill>
                            <a:srgbClr val="000000"/>
                          </a:solidFill>
                          <a:effectLst/>
                          <a:latin typeface="Times New Roman" panose="02020603050405020304" pitchFamily="18" charset="0"/>
                          <a:ea typeface="Times New Roman" panose="02020603050405020304" pitchFamily="18" charset="0"/>
                        </a:rPr>
                        <a:t>100,0</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10"/>
                  </a:ext>
                </a:extLst>
              </a:tr>
              <a:tr h="314124">
                <a:tc>
                  <a:txBody>
                    <a:bodyPr/>
                    <a:lstStyle/>
                    <a:p>
                      <a:pP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Иные межбюджетные трансферты</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b="1">
                          <a:effectLst/>
                          <a:latin typeface="Times New Roman" panose="02020603050405020304" pitchFamily="18" charset="0"/>
                          <a:ea typeface="Times New Roman" panose="02020603050405020304" pitchFamily="18" charset="0"/>
                        </a:rPr>
                        <a:t>22 650,2</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b="1">
                          <a:effectLst/>
                          <a:latin typeface="Times New Roman" panose="02020603050405020304" pitchFamily="18" charset="0"/>
                          <a:ea typeface="Times New Roman" panose="02020603050405020304" pitchFamily="18" charset="0"/>
                        </a:rPr>
                        <a:t>21 801,9</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b="1" dirty="0">
                          <a:effectLst/>
                          <a:latin typeface="Times New Roman" panose="02020603050405020304" pitchFamily="18" charset="0"/>
                          <a:ea typeface="Times New Roman" panose="02020603050405020304" pitchFamily="18" charset="0"/>
                        </a:rPr>
                        <a:t>96,3</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11"/>
                  </a:ext>
                </a:extLst>
              </a:tr>
              <a:tr h="294465">
                <a:tc>
                  <a:txBody>
                    <a:bodyPr/>
                    <a:lstStyle/>
                    <a:p>
                      <a:pPr>
                        <a:spcAft>
                          <a:spcPts val="0"/>
                        </a:spcAft>
                      </a:pPr>
                      <a:r>
                        <a:rPr lang="ru-RU" sz="1000" i="0" dirty="0">
                          <a:latin typeface="Times New Roman" panose="02020603050405020304" pitchFamily="18" charset="0"/>
                          <a:cs typeface="Times New Roman" panose="02020603050405020304" pitchFamily="18" charset="0"/>
                        </a:rPr>
                        <a:t>На содержание автомобильных дорог общего пользования местного значения Кировского муниципального района Ленинградской области</a:t>
                      </a:r>
                      <a:endParaRPr lang="ru-RU" sz="1000" i="0" dirty="0">
                        <a:latin typeface="Times New Roman" panose="02020603050405020304" pitchFamily="18" charset="0"/>
                        <a:ea typeface="Times New Roman"/>
                        <a:cs typeface="Times New Roman" panose="02020603050405020304" pitchFamily="18" charset="0"/>
                      </a:endParaRPr>
                    </a:p>
                  </a:txBody>
                  <a:tcPr marL="16445" marR="16445" marT="0" marB="0" anchor="b"/>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4 296,5</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3 775,1</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dirty="0">
                          <a:solidFill>
                            <a:srgbClr val="000000"/>
                          </a:solidFill>
                          <a:effectLst/>
                          <a:latin typeface="Times New Roman" panose="02020603050405020304" pitchFamily="18" charset="0"/>
                          <a:ea typeface="Times New Roman" panose="02020603050405020304" pitchFamily="18" charset="0"/>
                        </a:rPr>
                        <a:t>87,9</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12"/>
                  </a:ext>
                </a:extLst>
              </a:tr>
              <a:tr h="294465">
                <a:tc>
                  <a:txBody>
                    <a:bodyPr/>
                    <a:lstStyle/>
                    <a:p>
                      <a:pPr>
                        <a:spcAft>
                          <a:spcPts val="0"/>
                        </a:spcAft>
                      </a:pPr>
                      <a:r>
                        <a:rPr lang="ru-RU" sz="900" b="1" dirty="0">
                          <a:solidFill>
                            <a:srgbClr val="000000"/>
                          </a:solidFill>
                          <a:effectLst/>
                          <a:latin typeface="Times New Roman" panose="02020603050405020304" pitchFamily="18" charset="0"/>
                          <a:ea typeface="Times New Roman" panose="02020603050405020304" pitchFamily="18" charset="0"/>
                        </a:rPr>
                        <a:t>Прочие межбюджетные трансферты, передаваемые бюджетам городских поселений</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b="1" dirty="0">
                          <a:solidFill>
                            <a:srgbClr val="000000"/>
                          </a:solidFill>
                          <a:effectLst/>
                          <a:latin typeface="Times New Roman" panose="02020603050405020304" pitchFamily="18" charset="0"/>
                          <a:ea typeface="Times New Roman" panose="02020603050405020304" pitchFamily="18" charset="0"/>
                        </a:rPr>
                        <a:t>18 353,7</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b="1" dirty="0">
                          <a:solidFill>
                            <a:srgbClr val="000000"/>
                          </a:solidFill>
                          <a:effectLst/>
                          <a:latin typeface="Times New Roman" panose="02020603050405020304" pitchFamily="18" charset="0"/>
                          <a:ea typeface="Times New Roman" panose="02020603050405020304" pitchFamily="18" charset="0"/>
                        </a:rPr>
                        <a:t>6 673,1</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0,0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13"/>
                  </a:ext>
                </a:extLst>
              </a:tr>
              <a:tr h="261388">
                <a:tc>
                  <a:txBody>
                    <a:bodyPr/>
                    <a:lstStyle/>
                    <a:p>
                      <a:pPr>
                        <a:spcAft>
                          <a:spcPts val="0"/>
                        </a:spcAft>
                      </a:pPr>
                      <a:r>
                        <a:rPr lang="ru-RU" sz="900" dirty="0">
                          <a:solidFill>
                            <a:srgbClr val="000000"/>
                          </a:solidFill>
                          <a:effectLst/>
                          <a:latin typeface="Times New Roman" panose="02020603050405020304" pitchFamily="18" charset="0"/>
                          <a:ea typeface="Times New Roman" panose="02020603050405020304" pitchFamily="18" charset="0"/>
                        </a:rPr>
                        <a:t>на поддержку развития объектов общественной инфраструктуры, обеспечение устойчивого функционирования объектов социальной сферы, мероприятий по благоустройству территорий поселений</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dirty="0">
                          <a:solidFill>
                            <a:srgbClr val="000000"/>
                          </a:solidFill>
                          <a:effectLst/>
                          <a:latin typeface="Times New Roman" panose="02020603050405020304" pitchFamily="18" charset="0"/>
                          <a:ea typeface="Times New Roman" panose="02020603050405020304" pitchFamily="18" charset="0"/>
                        </a:rPr>
                        <a:t>7 000,0</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dirty="0">
                          <a:solidFill>
                            <a:srgbClr val="000000"/>
                          </a:solidFill>
                          <a:effectLst/>
                          <a:latin typeface="Times New Roman" panose="02020603050405020304" pitchFamily="18" charset="0"/>
                          <a:ea typeface="Times New Roman" panose="02020603050405020304" pitchFamily="18" charset="0"/>
                        </a:rPr>
                        <a:t>6 673,1</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dirty="0">
                          <a:solidFill>
                            <a:srgbClr val="000000"/>
                          </a:solidFill>
                          <a:effectLst/>
                          <a:latin typeface="Times New Roman" panose="02020603050405020304" pitchFamily="18" charset="0"/>
                          <a:ea typeface="Times New Roman" panose="02020603050405020304" pitchFamily="18" charset="0"/>
                        </a:rPr>
                        <a:t>95,3</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15"/>
                  </a:ext>
                </a:extLst>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4249017364"/>
              </p:ext>
            </p:extLst>
          </p:nvPr>
        </p:nvGraphicFramePr>
        <p:xfrm>
          <a:off x="449286" y="5812121"/>
          <a:ext cx="8515200" cy="638559"/>
        </p:xfrm>
        <a:graphic>
          <a:graphicData uri="http://schemas.openxmlformats.org/drawingml/2006/table">
            <a:tbl>
              <a:tblPr firstRow="1" bandRow="1">
                <a:tableStyleId>{5C22544A-7EE6-4342-B048-85BDC9FD1C3A}</a:tableStyleId>
              </a:tblPr>
              <a:tblGrid>
                <a:gridCol w="5778898">
                  <a:extLst>
                    <a:ext uri="{9D8B030D-6E8A-4147-A177-3AD203B41FA5}">
                      <a16:colId xmlns:a16="http://schemas.microsoft.com/office/drawing/2014/main" val="3532637204"/>
                    </a:ext>
                  </a:extLst>
                </a:gridCol>
                <a:gridCol w="1152128">
                  <a:extLst>
                    <a:ext uri="{9D8B030D-6E8A-4147-A177-3AD203B41FA5}">
                      <a16:colId xmlns:a16="http://schemas.microsoft.com/office/drawing/2014/main" val="1143985563"/>
                    </a:ext>
                  </a:extLst>
                </a:gridCol>
                <a:gridCol w="1008112">
                  <a:extLst>
                    <a:ext uri="{9D8B030D-6E8A-4147-A177-3AD203B41FA5}">
                      <a16:colId xmlns:a16="http://schemas.microsoft.com/office/drawing/2014/main" val="1704729725"/>
                    </a:ext>
                  </a:extLst>
                </a:gridCol>
                <a:gridCol w="576062">
                  <a:extLst>
                    <a:ext uri="{9D8B030D-6E8A-4147-A177-3AD203B41FA5}">
                      <a16:colId xmlns:a16="http://schemas.microsoft.com/office/drawing/2014/main" val="4110570017"/>
                    </a:ext>
                  </a:extLst>
                </a:gridCol>
              </a:tblGrid>
              <a:tr h="281175">
                <a:tc>
                  <a:txBody>
                    <a:bodyPr/>
                    <a:lstStyle/>
                    <a:p>
                      <a:pPr>
                        <a:spcAft>
                          <a:spcPts val="0"/>
                        </a:spcAft>
                      </a:pPr>
                      <a:r>
                        <a:rPr lang="ru-RU" sz="900" dirty="0">
                          <a:solidFill>
                            <a:srgbClr val="000000"/>
                          </a:solidFill>
                          <a:effectLst/>
                          <a:latin typeface="Times New Roman" panose="02020603050405020304" pitchFamily="18" charset="0"/>
                          <a:ea typeface="Times New Roman" panose="02020603050405020304" pitchFamily="18" charset="0"/>
                        </a:rPr>
                        <a:t>за счет резервного фонда  Правительства Ленинградской области</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dirty="0">
                          <a:solidFill>
                            <a:srgbClr val="000000"/>
                          </a:solidFill>
                          <a:effectLst/>
                          <a:latin typeface="Times New Roman" panose="02020603050405020304" pitchFamily="18" charset="0"/>
                          <a:ea typeface="Times New Roman" panose="02020603050405020304" pitchFamily="18" charset="0"/>
                        </a:rPr>
                        <a:t>11 353,7</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dirty="0">
                          <a:solidFill>
                            <a:srgbClr val="000000"/>
                          </a:solidFill>
                          <a:effectLst/>
                          <a:latin typeface="Times New Roman" panose="02020603050405020304" pitchFamily="18" charset="0"/>
                          <a:ea typeface="Times New Roman" panose="02020603050405020304" pitchFamily="18" charset="0"/>
                        </a:rPr>
                        <a:t>11 353,7</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dirty="0">
                          <a:solidFill>
                            <a:srgbClr val="000000"/>
                          </a:solidFill>
                          <a:effectLst/>
                          <a:latin typeface="Times New Roman" panose="02020603050405020304" pitchFamily="18" charset="0"/>
                          <a:ea typeface="Times New Roman" panose="02020603050405020304" pitchFamily="18" charset="0"/>
                        </a:rPr>
                        <a:t>100,0</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900471937"/>
                  </a:ext>
                </a:extLst>
              </a:tr>
              <a:tr h="357384">
                <a:tc>
                  <a:txBody>
                    <a:bodyPr/>
                    <a:lstStyle/>
                    <a:p>
                      <a:pP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Прочие безвозмездные поступления</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b="1" dirty="0">
                          <a:effectLst/>
                          <a:latin typeface="Times New Roman" panose="02020603050405020304" pitchFamily="18" charset="0"/>
                          <a:ea typeface="Times New Roman" panose="02020603050405020304" pitchFamily="18" charset="0"/>
                        </a:rPr>
                        <a:t>8,5</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b="1">
                          <a:effectLst/>
                          <a:latin typeface="Times New Roman" panose="02020603050405020304" pitchFamily="18" charset="0"/>
                          <a:ea typeface="Times New Roman" panose="02020603050405020304" pitchFamily="18" charset="0"/>
                        </a:rPr>
                        <a:t>5,5</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b="1" dirty="0">
                          <a:effectLst/>
                          <a:latin typeface="Times New Roman" panose="02020603050405020304" pitchFamily="18" charset="0"/>
                          <a:ea typeface="Times New Roman" panose="02020603050405020304" pitchFamily="18" charset="0"/>
                        </a:rPr>
                        <a:t>64,7</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582149170"/>
                  </a:ext>
                </a:extLst>
              </a:tr>
            </a:tbl>
          </a:graphicData>
        </a:graphic>
      </p:graphicFrame>
    </p:spTree>
    <p:extLst>
      <p:ext uri="{BB962C8B-B14F-4D97-AF65-F5344CB8AC3E}">
        <p14:creationId xmlns:p14="http://schemas.microsoft.com/office/powerpoint/2010/main" val="31135073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332656"/>
            <a:ext cx="8820472" cy="369332"/>
          </a:xfrm>
          <a:prstGeom prst="rect">
            <a:avLst/>
          </a:prstGeom>
        </p:spPr>
        <p:txBody>
          <a:bodyPr wrap="square">
            <a:spAutoFit/>
          </a:bodyPr>
          <a:lstStyle/>
          <a:p>
            <a:r>
              <a:rPr lang="ru-RU" dirty="0" smtClean="0"/>
              <a:t>ФОРМИРОВАНИЕ РАСХОДНОЙ ЧАСТИ БЮДЖЕТА МО МГИНСКОЕ ГОРОДСКОЕ ПОСЕЛЕНИЕ</a:t>
            </a:r>
            <a:endParaRPr lang="ru-RU" dirty="0"/>
          </a:p>
        </p:txBody>
      </p:sp>
      <p:graphicFrame>
        <p:nvGraphicFramePr>
          <p:cNvPr id="3" name="Схема 2"/>
          <p:cNvGraphicFramePr/>
          <p:nvPr/>
        </p:nvGraphicFramePr>
        <p:xfrm>
          <a:off x="971600" y="1397000"/>
          <a:ext cx="7128792" cy="1671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Схема 3"/>
          <p:cNvGraphicFramePr/>
          <p:nvPr/>
        </p:nvGraphicFramePr>
        <p:xfrm>
          <a:off x="1524000" y="3356992"/>
          <a:ext cx="6216352" cy="316835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5903123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rmAutofit fontScale="90000"/>
          </a:bodyPr>
          <a:lstStyle/>
          <a:p>
            <a:r>
              <a:rPr lang="ru-RU" dirty="0" smtClean="0"/>
              <a:t>Исполнение расходов бюджета</a:t>
            </a:r>
            <a:endParaRPr lang="ru-RU" dirty="0"/>
          </a:p>
        </p:txBody>
      </p:sp>
      <p:graphicFrame>
        <p:nvGraphicFramePr>
          <p:cNvPr id="3" name="Схема 2"/>
          <p:cNvGraphicFramePr/>
          <p:nvPr>
            <p:extLst>
              <p:ext uri="{D42A27DB-BD31-4B8C-83A1-F6EECF244321}">
                <p14:modId xmlns:p14="http://schemas.microsoft.com/office/powerpoint/2010/main" val="4256832585"/>
              </p:ext>
            </p:extLst>
          </p:nvPr>
        </p:nvGraphicFramePr>
        <p:xfrm>
          <a:off x="179512" y="1340768"/>
          <a:ext cx="8424936" cy="41202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542817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39552" y="3428999"/>
            <a:ext cx="6318448" cy="369332"/>
          </a:xfrm>
          <a:prstGeom prst="rect">
            <a:avLst/>
          </a:prstGeom>
        </p:spPr>
        <p:txBody>
          <a:bodyPr wrap="square">
            <a:spAutoFit/>
          </a:bodyPr>
          <a:lstStyle/>
          <a:p>
            <a:endParaRPr lang="ru-RU" dirty="0"/>
          </a:p>
        </p:txBody>
      </p:sp>
      <p:sp>
        <p:nvSpPr>
          <p:cNvPr id="4" name="Прямоугольник 3"/>
          <p:cNvSpPr/>
          <p:nvPr/>
        </p:nvSpPr>
        <p:spPr>
          <a:xfrm>
            <a:off x="107504" y="260648"/>
            <a:ext cx="8712968" cy="523220"/>
          </a:xfrm>
          <a:prstGeom prst="rect">
            <a:avLst/>
          </a:prstGeom>
        </p:spPr>
        <p:txBody>
          <a:bodyPr wrap="square">
            <a:spAutoFit/>
          </a:bodyPr>
          <a:lstStyle/>
          <a:p>
            <a:pPr algn="ctr">
              <a:spcBef>
                <a:spcPct val="0"/>
              </a:spcBef>
            </a:pPr>
            <a:r>
              <a:rPr lang="ru-RU" sz="2800" dirty="0" smtClean="0">
                <a:latin typeface="+mj-lt"/>
                <a:ea typeface="+mj-ea"/>
                <a:cs typeface="+mj-cs"/>
              </a:rPr>
              <a:t>ФУНКЦИОНАЛЬНАЯ СТРУКТУРА РАСХОДОВ БЮДЖЕТА </a:t>
            </a:r>
          </a:p>
        </p:txBody>
      </p:sp>
      <p:graphicFrame>
        <p:nvGraphicFramePr>
          <p:cNvPr id="5" name="Диаграмма 4"/>
          <p:cNvGraphicFramePr/>
          <p:nvPr>
            <p:extLst>
              <p:ext uri="{D42A27DB-BD31-4B8C-83A1-F6EECF244321}">
                <p14:modId xmlns:p14="http://schemas.microsoft.com/office/powerpoint/2010/main" val="1117247434"/>
              </p:ext>
            </p:extLst>
          </p:nvPr>
        </p:nvGraphicFramePr>
        <p:xfrm>
          <a:off x="0" y="1772816"/>
          <a:ext cx="3851920" cy="403244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Диаграмма 5"/>
          <p:cNvGraphicFramePr/>
          <p:nvPr>
            <p:extLst>
              <p:ext uri="{D42A27DB-BD31-4B8C-83A1-F6EECF244321}">
                <p14:modId xmlns:p14="http://schemas.microsoft.com/office/powerpoint/2010/main" val="313400291"/>
              </p:ext>
            </p:extLst>
          </p:nvPr>
        </p:nvGraphicFramePr>
        <p:xfrm>
          <a:off x="3275856" y="908720"/>
          <a:ext cx="5616624" cy="594928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6463715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1143000"/>
          </a:xfrm>
        </p:spPr>
        <p:txBody>
          <a:bodyPr>
            <a:normAutofit fontScale="90000"/>
          </a:bodyPr>
          <a:lstStyle/>
          <a:p>
            <a:r>
              <a:rPr lang="ru-RU" b="1" dirty="0" smtClean="0"/>
              <a:t/>
            </a:r>
            <a:br>
              <a:rPr lang="ru-RU" b="1" dirty="0" smtClean="0"/>
            </a:br>
            <a:r>
              <a:rPr lang="ru-RU" b="1" dirty="0" smtClean="0"/>
              <a:t/>
            </a:r>
            <a:br>
              <a:rPr lang="ru-RU" b="1" dirty="0" smtClean="0"/>
            </a:br>
            <a:r>
              <a:rPr lang="ru-RU" b="1" dirty="0" smtClean="0"/>
              <a:t> </a:t>
            </a:r>
            <a:r>
              <a:rPr lang="ru-RU" sz="4000" b="1" dirty="0" smtClean="0"/>
              <a:t>Исполнение расходной части</a:t>
            </a:r>
            <a:r>
              <a:rPr lang="ru-RU" sz="4000" dirty="0" smtClean="0"/>
              <a:t/>
            </a:r>
            <a:br>
              <a:rPr lang="ru-RU" sz="4000" dirty="0" smtClean="0"/>
            </a:br>
            <a:r>
              <a:rPr lang="ru-RU" sz="4000" b="1" dirty="0" smtClean="0"/>
              <a:t>бюджета МО </a:t>
            </a:r>
            <a:r>
              <a:rPr lang="ru-RU" sz="4000" b="1" dirty="0" err="1" smtClean="0"/>
              <a:t>Мгинское</a:t>
            </a:r>
            <a:r>
              <a:rPr lang="ru-RU" sz="4000" b="1" dirty="0" smtClean="0"/>
              <a:t> городское</a:t>
            </a:r>
            <a:br>
              <a:rPr lang="ru-RU" sz="4000" b="1" dirty="0" smtClean="0"/>
            </a:br>
            <a:r>
              <a:rPr lang="ru-RU" sz="3600" b="1" dirty="0" smtClean="0"/>
              <a:t> </a:t>
            </a:r>
            <a:r>
              <a:rPr lang="ru-RU" sz="2200" b="1" dirty="0" smtClean="0"/>
              <a:t>Общегосударственные вопросы </a:t>
            </a:r>
            <a:r>
              <a:rPr lang="ru-RU" b="1" dirty="0" smtClean="0"/>
              <a:t/>
            </a:r>
            <a:br>
              <a:rPr lang="ru-RU" b="1" dirty="0" smtClean="0"/>
            </a:br>
            <a:r>
              <a:rPr lang="ru-RU" dirty="0" smtClean="0"/>
              <a:t/>
            </a:r>
            <a:br>
              <a:rPr lang="ru-RU" dirty="0" smtClean="0"/>
            </a:br>
            <a:endParaRPr lang="ru-RU" dirty="0"/>
          </a:p>
        </p:txBody>
      </p:sp>
      <p:graphicFrame>
        <p:nvGraphicFramePr>
          <p:cNvPr id="3" name="Таблица 2"/>
          <p:cNvGraphicFramePr>
            <a:graphicFrameLocks noGrp="1"/>
          </p:cNvGraphicFramePr>
          <p:nvPr>
            <p:extLst>
              <p:ext uri="{D42A27DB-BD31-4B8C-83A1-F6EECF244321}">
                <p14:modId xmlns:p14="http://schemas.microsoft.com/office/powerpoint/2010/main" val="478483307"/>
              </p:ext>
            </p:extLst>
          </p:nvPr>
        </p:nvGraphicFramePr>
        <p:xfrm>
          <a:off x="755576" y="1662488"/>
          <a:ext cx="7992888" cy="4215478"/>
        </p:xfrm>
        <a:graphic>
          <a:graphicData uri="http://schemas.openxmlformats.org/drawingml/2006/table">
            <a:tbl>
              <a:tblPr firstRow="1" bandRow="1">
                <a:tableStyleId>{5C22544A-7EE6-4342-B048-85BDC9FD1C3A}</a:tableStyleId>
              </a:tblPr>
              <a:tblGrid>
                <a:gridCol w="4248536">
                  <a:extLst>
                    <a:ext uri="{9D8B030D-6E8A-4147-A177-3AD203B41FA5}">
                      <a16:colId xmlns:a16="http://schemas.microsoft.com/office/drawing/2014/main" val="20000"/>
                    </a:ext>
                  </a:extLst>
                </a:gridCol>
                <a:gridCol w="1115339">
                  <a:extLst>
                    <a:ext uri="{9D8B030D-6E8A-4147-A177-3AD203B41FA5}">
                      <a16:colId xmlns:a16="http://schemas.microsoft.com/office/drawing/2014/main" val="20001"/>
                    </a:ext>
                  </a:extLst>
                </a:gridCol>
                <a:gridCol w="1276179">
                  <a:extLst>
                    <a:ext uri="{9D8B030D-6E8A-4147-A177-3AD203B41FA5}">
                      <a16:colId xmlns:a16="http://schemas.microsoft.com/office/drawing/2014/main" val="20002"/>
                    </a:ext>
                  </a:extLst>
                </a:gridCol>
                <a:gridCol w="1352834">
                  <a:extLst>
                    <a:ext uri="{9D8B030D-6E8A-4147-A177-3AD203B41FA5}">
                      <a16:colId xmlns:a16="http://schemas.microsoft.com/office/drawing/2014/main" val="20003"/>
                    </a:ext>
                  </a:extLst>
                </a:gridCol>
              </a:tblGrid>
              <a:tr h="883680">
                <a:tc>
                  <a:txBody>
                    <a:bodyPr/>
                    <a:lstStyle/>
                    <a:p>
                      <a:r>
                        <a:rPr lang="ru-RU" sz="1800" b="1" kern="1200" dirty="0" smtClean="0">
                          <a:solidFill>
                            <a:schemeClr val="lt1"/>
                          </a:solidFill>
                          <a:latin typeface="+mn-lt"/>
                          <a:ea typeface="+mn-ea"/>
                          <a:cs typeface="+mn-cs"/>
                        </a:rPr>
                        <a:t>Наименование показателя</a:t>
                      </a:r>
                      <a:endParaRPr lang="ru-RU" dirty="0"/>
                    </a:p>
                  </a:txBody>
                  <a:tcPr/>
                </a:tc>
                <a:tc>
                  <a:txBody>
                    <a:bodyPr/>
                    <a:lstStyle/>
                    <a:p>
                      <a:r>
                        <a:rPr lang="ru-RU" dirty="0" smtClean="0"/>
                        <a:t>План</a:t>
                      </a:r>
                      <a:endParaRPr lang="ru-RU" dirty="0"/>
                    </a:p>
                  </a:txBody>
                  <a:tcPr/>
                </a:tc>
                <a:tc>
                  <a:txBody>
                    <a:bodyPr/>
                    <a:lstStyle/>
                    <a:p>
                      <a:r>
                        <a:rPr lang="ru-RU" dirty="0" smtClean="0"/>
                        <a:t>Факт</a:t>
                      </a:r>
                      <a:endParaRPr lang="ru-RU" dirty="0"/>
                    </a:p>
                  </a:txBody>
                  <a:tcPr/>
                </a:tc>
                <a:tc>
                  <a:txBody>
                    <a:bodyPr/>
                    <a:lstStyle/>
                    <a:p>
                      <a:r>
                        <a:rPr lang="ru-RU" dirty="0" smtClean="0"/>
                        <a:t>% исполнения</a:t>
                      </a:r>
                      <a:endParaRPr lang="ru-RU" dirty="0"/>
                    </a:p>
                  </a:txBody>
                  <a:tcPr/>
                </a:tc>
                <a:extLst>
                  <a:ext uri="{0D108BD9-81ED-4DB2-BD59-A6C34878D82A}">
                    <a16:rowId xmlns:a16="http://schemas.microsoft.com/office/drawing/2014/main" val="10000"/>
                  </a:ext>
                </a:extLst>
              </a:tr>
              <a:tr h="706944">
                <a:tc>
                  <a:txBody>
                    <a:bodyPr/>
                    <a:lstStyle/>
                    <a:p>
                      <a:r>
                        <a:rPr lang="ru-RU" sz="1400" b="0" kern="1200" dirty="0" smtClean="0">
                          <a:solidFill>
                            <a:schemeClr val="dk1"/>
                          </a:solidFill>
                          <a:latin typeface="+mn-lt"/>
                          <a:ea typeface="+mn-ea"/>
                          <a:cs typeface="+mn-cs"/>
                        </a:rPr>
                        <a:t>Функционирование высшего должностного лица субъекта Российской Федерации и муниципального образования (фонд оплаты труда)</a:t>
                      </a:r>
                      <a:endParaRPr lang="ru-RU" sz="1400" b="0" dirty="0"/>
                    </a:p>
                  </a:txBody>
                  <a:tcPr/>
                </a:tc>
                <a:tc>
                  <a:txBody>
                    <a:bodyPr/>
                    <a:lstStyle/>
                    <a:p>
                      <a:pPr algn="ctr">
                        <a:spcAft>
                          <a:spcPts val="0"/>
                        </a:spcAft>
                      </a:pPr>
                      <a:r>
                        <a:rPr lang="ru-RU" sz="1400" b="0">
                          <a:solidFill>
                            <a:srgbClr val="000000"/>
                          </a:solidFill>
                          <a:effectLst/>
                          <a:latin typeface="Times New Roman" panose="02020603050405020304" pitchFamily="18" charset="0"/>
                          <a:ea typeface="Times New Roman" panose="02020603050405020304" pitchFamily="18" charset="0"/>
                        </a:rPr>
                        <a:t>4 248,2 </a:t>
                      </a:r>
                      <a:endParaRPr lang="ru-RU" sz="1400" b="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1400" b="0">
                          <a:solidFill>
                            <a:srgbClr val="000000"/>
                          </a:solidFill>
                          <a:effectLst/>
                          <a:latin typeface="Times New Roman" panose="02020603050405020304" pitchFamily="18" charset="0"/>
                          <a:ea typeface="Times New Roman" panose="02020603050405020304" pitchFamily="18" charset="0"/>
                        </a:rPr>
                        <a:t>4 247,7 </a:t>
                      </a:r>
                      <a:endParaRPr lang="ru-RU" sz="1400" b="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1400" b="0">
                          <a:solidFill>
                            <a:srgbClr val="000000"/>
                          </a:solidFill>
                          <a:effectLst/>
                          <a:latin typeface="Times New Roman" panose="02020603050405020304" pitchFamily="18" charset="0"/>
                          <a:ea typeface="Times New Roman" panose="02020603050405020304" pitchFamily="18" charset="0"/>
                        </a:rPr>
                        <a:t>100,0</a:t>
                      </a:r>
                      <a:endParaRPr lang="ru-RU" sz="1400" b="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500752">
                <a:tc>
                  <a:txBody>
                    <a:bodyPr/>
                    <a:lstStyle/>
                    <a:p>
                      <a:r>
                        <a:rPr lang="ru-RU" sz="1400" b="0" kern="1200" dirty="0" smtClean="0">
                          <a:solidFill>
                            <a:schemeClr val="dk1"/>
                          </a:solidFill>
                          <a:latin typeface="+mn-lt"/>
                          <a:ea typeface="+mn-ea"/>
                          <a:cs typeface="+mn-cs"/>
                        </a:rPr>
                        <a:t>Функционирование представительных органов местного самоуправления</a:t>
                      </a:r>
                      <a:endParaRPr lang="ru-RU" sz="1400" b="0" dirty="0"/>
                    </a:p>
                  </a:txBody>
                  <a:tcPr/>
                </a:tc>
                <a:tc>
                  <a:txBody>
                    <a:bodyPr/>
                    <a:lstStyle/>
                    <a:p>
                      <a:pPr algn="ctr">
                        <a:spcAft>
                          <a:spcPts val="0"/>
                        </a:spcAft>
                      </a:pPr>
                      <a:r>
                        <a:rPr lang="ru-RU" sz="1400" b="0">
                          <a:solidFill>
                            <a:srgbClr val="000000"/>
                          </a:solidFill>
                          <a:effectLst/>
                          <a:latin typeface="Times New Roman" panose="02020603050405020304" pitchFamily="18" charset="0"/>
                          <a:ea typeface="Times New Roman" panose="02020603050405020304" pitchFamily="18" charset="0"/>
                        </a:rPr>
                        <a:t>6 224,6 </a:t>
                      </a:r>
                      <a:endParaRPr lang="ru-RU" sz="1400" b="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1400" b="0">
                          <a:solidFill>
                            <a:srgbClr val="000000"/>
                          </a:solidFill>
                          <a:effectLst/>
                          <a:latin typeface="Times New Roman" panose="02020603050405020304" pitchFamily="18" charset="0"/>
                          <a:ea typeface="Times New Roman" panose="02020603050405020304" pitchFamily="18" charset="0"/>
                        </a:rPr>
                        <a:t>6 223,7 </a:t>
                      </a:r>
                      <a:endParaRPr lang="ru-RU" sz="1400" b="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1400" b="0">
                          <a:solidFill>
                            <a:srgbClr val="000000"/>
                          </a:solidFill>
                          <a:effectLst/>
                          <a:latin typeface="Times New Roman" panose="02020603050405020304" pitchFamily="18" charset="0"/>
                          <a:ea typeface="Times New Roman" panose="02020603050405020304" pitchFamily="18" charset="0"/>
                        </a:rPr>
                        <a:t>100,0</a:t>
                      </a:r>
                      <a:endParaRPr lang="ru-RU" sz="1400" b="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02"/>
                  </a:ext>
                </a:extLst>
              </a:tr>
              <a:tr h="311677">
                <a:tc>
                  <a:txBody>
                    <a:bodyPr/>
                    <a:lstStyle/>
                    <a:p>
                      <a:r>
                        <a:rPr lang="ru-RU" sz="1400" b="0" kern="1200" dirty="0" smtClean="0">
                          <a:solidFill>
                            <a:schemeClr val="dk1"/>
                          </a:solidFill>
                          <a:latin typeface="+mn-lt"/>
                          <a:ea typeface="+mn-ea"/>
                          <a:cs typeface="+mn-cs"/>
                        </a:rPr>
                        <a:t>в т. ч. фонд оплаты труда </a:t>
                      </a:r>
                      <a:endParaRPr lang="ru-RU" sz="1400" b="0" dirty="0"/>
                    </a:p>
                  </a:txBody>
                  <a:tcPr/>
                </a:tc>
                <a:tc>
                  <a:txBody>
                    <a:bodyPr/>
                    <a:lstStyle/>
                    <a:p>
                      <a:pPr algn="ctr">
                        <a:spcAft>
                          <a:spcPts val="0"/>
                        </a:spcAft>
                      </a:pPr>
                      <a:r>
                        <a:rPr lang="ru-RU" sz="1400" b="0">
                          <a:solidFill>
                            <a:srgbClr val="000000"/>
                          </a:solidFill>
                          <a:effectLst/>
                          <a:latin typeface="Times New Roman" panose="02020603050405020304" pitchFamily="18" charset="0"/>
                          <a:ea typeface="Times New Roman" panose="02020603050405020304" pitchFamily="18" charset="0"/>
                        </a:rPr>
                        <a:t>4 942,5</a:t>
                      </a:r>
                      <a:endParaRPr lang="ru-RU" sz="1400" b="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400" b="0">
                          <a:solidFill>
                            <a:srgbClr val="000000"/>
                          </a:solidFill>
                          <a:effectLst/>
                          <a:latin typeface="Times New Roman" panose="02020603050405020304" pitchFamily="18" charset="0"/>
                          <a:ea typeface="Times New Roman" panose="02020603050405020304" pitchFamily="18" charset="0"/>
                        </a:rPr>
                        <a:t>4 942,1</a:t>
                      </a:r>
                      <a:endParaRPr lang="ru-RU" sz="1400" b="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400" b="0">
                          <a:solidFill>
                            <a:srgbClr val="000000"/>
                          </a:solidFill>
                          <a:effectLst/>
                          <a:latin typeface="Times New Roman" panose="02020603050405020304" pitchFamily="18" charset="0"/>
                          <a:ea typeface="Times New Roman" panose="02020603050405020304" pitchFamily="18" charset="0"/>
                        </a:rPr>
                        <a:t>100,0</a:t>
                      </a:r>
                      <a:endParaRPr lang="ru-RU" sz="1400" b="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03"/>
                  </a:ext>
                </a:extLst>
              </a:tr>
              <a:tr h="319498">
                <a:tc>
                  <a:txBody>
                    <a:bodyPr/>
                    <a:lstStyle/>
                    <a:p>
                      <a:pPr marL="0" algn="l" defTabSz="914400" rtl="0" eaLnBrk="1" latinLnBrk="0" hangingPunct="1"/>
                      <a:r>
                        <a:rPr lang="ru-RU" sz="1400" b="0" kern="1200" dirty="0" smtClean="0">
                          <a:solidFill>
                            <a:schemeClr val="dk1"/>
                          </a:solidFill>
                          <a:latin typeface="+mn-lt"/>
                          <a:ea typeface="+mn-ea"/>
                          <a:cs typeface="+mn-cs"/>
                        </a:rPr>
                        <a:t>Функционирование местных администраций</a:t>
                      </a:r>
                    </a:p>
                  </a:txBody>
                  <a:tcPr/>
                </a:tc>
                <a:tc>
                  <a:txBody>
                    <a:bodyPr/>
                    <a:lstStyle/>
                    <a:p>
                      <a:pPr algn="ctr">
                        <a:spcAft>
                          <a:spcPts val="0"/>
                        </a:spcAft>
                      </a:pPr>
                      <a:r>
                        <a:rPr lang="ru-RU" sz="1400" b="0">
                          <a:solidFill>
                            <a:srgbClr val="000000"/>
                          </a:solidFill>
                          <a:effectLst/>
                          <a:latin typeface="Times New Roman" panose="02020603050405020304" pitchFamily="18" charset="0"/>
                          <a:ea typeface="Times New Roman" panose="02020603050405020304" pitchFamily="18" charset="0"/>
                        </a:rPr>
                        <a:t>28 542,0</a:t>
                      </a:r>
                      <a:endParaRPr lang="ru-RU" sz="1400" b="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400" b="0">
                          <a:solidFill>
                            <a:srgbClr val="000000"/>
                          </a:solidFill>
                          <a:effectLst/>
                          <a:latin typeface="Times New Roman" panose="02020603050405020304" pitchFamily="18" charset="0"/>
                          <a:ea typeface="Times New Roman" panose="02020603050405020304" pitchFamily="18" charset="0"/>
                        </a:rPr>
                        <a:t>28 039,4</a:t>
                      </a:r>
                      <a:endParaRPr lang="ru-RU" sz="1400" b="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400" b="0" dirty="0">
                          <a:solidFill>
                            <a:srgbClr val="000000"/>
                          </a:solidFill>
                          <a:effectLst/>
                          <a:latin typeface="Times New Roman" panose="02020603050405020304" pitchFamily="18" charset="0"/>
                          <a:ea typeface="Times New Roman" panose="02020603050405020304" pitchFamily="18" charset="0"/>
                        </a:rPr>
                        <a:t>98,2</a:t>
                      </a:r>
                      <a:endParaRPr lang="ru-RU" sz="1400" b="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04"/>
                  </a:ext>
                </a:extLst>
              </a:tr>
              <a:tr h="41238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b="0" kern="1200" dirty="0" smtClean="0">
                          <a:solidFill>
                            <a:schemeClr val="dk1"/>
                          </a:solidFill>
                          <a:latin typeface="+mn-lt"/>
                          <a:ea typeface="+mn-ea"/>
                          <a:cs typeface="+mn-cs"/>
                        </a:rPr>
                        <a:t>в том числе фонд оплаты труда:</a:t>
                      </a:r>
                    </a:p>
                  </a:txBody>
                  <a:tcPr marL="68580" marR="68580" marT="0" marB="0" anchor="b"/>
                </a:tc>
                <a:tc>
                  <a:txBody>
                    <a:bodyPr/>
                    <a:lstStyle/>
                    <a:p>
                      <a:pPr algn="r">
                        <a:spcAft>
                          <a:spcPts val="0"/>
                        </a:spcAft>
                      </a:pPr>
                      <a:r>
                        <a:rPr lang="ru-RU" sz="1400" b="0">
                          <a:solidFill>
                            <a:srgbClr val="000000"/>
                          </a:solidFill>
                          <a:effectLst/>
                          <a:latin typeface="Times New Roman" panose="02020603050405020304" pitchFamily="18" charset="0"/>
                          <a:ea typeface="Times New Roman" panose="02020603050405020304" pitchFamily="18" charset="0"/>
                        </a:rPr>
                        <a:t>26 298,0</a:t>
                      </a:r>
                      <a:endParaRPr lang="ru-RU" sz="1400" b="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400" b="0">
                          <a:solidFill>
                            <a:srgbClr val="000000"/>
                          </a:solidFill>
                          <a:effectLst/>
                          <a:latin typeface="Times New Roman" panose="02020603050405020304" pitchFamily="18" charset="0"/>
                          <a:ea typeface="Times New Roman" panose="02020603050405020304" pitchFamily="18" charset="0"/>
                        </a:rPr>
                        <a:t>26 090,3</a:t>
                      </a:r>
                      <a:endParaRPr lang="ru-RU" sz="1400" b="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400" b="0" dirty="0">
                          <a:solidFill>
                            <a:srgbClr val="000000"/>
                          </a:solidFill>
                          <a:effectLst/>
                          <a:latin typeface="Times New Roman" panose="02020603050405020304" pitchFamily="18" charset="0"/>
                          <a:ea typeface="Times New Roman" panose="02020603050405020304" pitchFamily="18" charset="0"/>
                        </a:rPr>
                        <a:t>99,2</a:t>
                      </a:r>
                      <a:endParaRPr lang="ru-RU" sz="1400" b="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05"/>
                  </a:ext>
                </a:extLst>
              </a:tr>
              <a:tr h="319498">
                <a:tc>
                  <a:txBody>
                    <a:bodyPr/>
                    <a:lstStyle/>
                    <a:p>
                      <a:pPr marL="0" algn="l" defTabSz="914400" rtl="0" eaLnBrk="1" latinLnBrk="0" hangingPunct="1">
                        <a:spcAft>
                          <a:spcPts val="0"/>
                        </a:spcAft>
                      </a:pPr>
                      <a:r>
                        <a:rPr lang="ru-RU" sz="1400" b="0" kern="1200" dirty="0" smtClean="0">
                          <a:solidFill>
                            <a:schemeClr val="dk1"/>
                          </a:solidFill>
                          <a:latin typeface="+mn-lt"/>
                          <a:ea typeface="+mn-ea"/>
                          <a:cs typeface="+mn-cs"/>
                        </a:rPr>
                        <a:t>Обеспечение деятельности финансовых органов</a:t>
                      </a:r>
                    </a:p>
                  </a:txBody>
                  <a:tcPr marL="68580" marR="68580" marT="0" marB="0" anchor="b"/>
                </a:tc>
                <a:tc>
                  <a:txBody>
                    <a:bodyPr/>
                    <a:lstStyle/>
                    <a:p>
                      <a:pPr algn="ctr">
                        <a:spcAft>
                          <a:spcPts val="0"/>
                        </a:spcAft>
                      </a:pPr>
                      <a:r>
                        <a:rPr lang="ru-RU" sz="1400" b="0" dirty="0">
                          <a:solidFill>
                            <a:srgbClr val="000000"/>
                          </a:solidFill>
                          <a:effectLst/>
                          <a:latin typeface="Times New Roman" panose="02020603050405020304" pitchFamily="18" charset="0"/>
                          <a:ea typeface="Times New Roman" panose="02020603050405020304" pitchFamily="18" charset="0"/>
                        </a:rPr>
                        <a:t>623,2</a:t>
                      </a:r>
                      <a:endParaRPr lang="ru-RU" sz="1400" b="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400" b="0">
                          <a:solidFill>
                            <a:srgbClr val="000000"/>
                          </a:solidFill>
                          <a:effectLst/>
                          <a:latin typeface="Times New Roman" panose="02020603050405020304" pitchFamily="18" charset="0"/>
                          <a:ea typeface="Times New Roman" panose="02020603050405020304" pitchFamily="18" charset="0"/>
                        </a:rPr>
                        <a:t>623,2</a:t>
                      </a:r>
                      <a:endParaRPr lang="ru-RU" sz="1400" b="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400" b="0" dirty="0">
                          <a:solidFill>
                            <a:srgbClr val="000000"/>
                          </a:solidFill>
                          <a:effectLst/>
                          <a:latin typeface="Times New Roman" panose="02020603050405020304" pitchFamily="18" charset="0"/>
                          <a:ea typeface="Times New Roman" panose="02020603050405020304" pitchFamily="18" charset="0"/>
                        </a:rPr>
                        <a:t>100,0</a:t>
                      </a:r>
                      <a:endParaRPr lang="ru-RU" sz="1400" b="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06"/>
                  </a:ext>
                </a:extLst>
              </a:tr>
              <a:tr h="319498">
                <a:tc>
                  <a:txBody>
                    <a:bodyPr/>
                    <a:lstStyle/>
                    <a:p>
                      <a:pPr marL="0" algn="l" defTabSz="914400" rtl="0" eaLnBrk="1" latinLnBrk="0" hangingPunct="1"/>
                      <a:r>
                        <a:rPr lang="ru-RU" sz="1400" b="0" kern="1200" dirty="0" smtClean="0">
                          <a:solidFill>
                            <a:schemeClr val="dk1"/>
                          </a:solidFill>
                          <a:latin typeface="+mn-lt"/>
                          <a:ea typeface="+mn-ea"/>
                          <a:cs typeface="+mn-cs"/>
                        </a:rPr>
                        <a:t>Резервные фонды</a:t>
                      </a:r>
                    </a:p>
                  </a:txBody>
                  <a:tcPr/>
                </a:tc>
                <a:tc>
                  <a:txBody>
                    <a:bodyPr/>
                    <a:lstStyle/>
                    <a:p>
                      <a:pPr algn="ctr">
                        <a:spcAft>
                          <a:spcPts val="0"/>
                        </a:spcAft>
                      </a:pPr>
                      <a:r>
                        <a:rPr lang="ru-RU" sz="1400" b="0" dirty="0">
                          <a:solidFill>
                            <a:srgbClr val="000000"/>
                          </a:solidFill>
                          <a:effectLst/>
                          <a:latin typeface="Times New Roman" panose="02020603050405020304" pitchFamily="18" charset="0"/>
                          <a:ea typeface="Times New Roman" panose="02020603050405020304" pitchFamily="18" charset="0"/>
                        </a:rPr>
                        <a:t>1 018,0</a:t>
                      </a:r>
                      <a:endParaRPr lang="ru-RU" sz="1400" b="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400" b="0">
                          <a:solidFill>
                            <a:srgbClr val="000000"/>
                          </a:solidFill>
                          <a:effectLst/>
                          <a:latin typeface="Times New Roman" panose="02020603050405020304" pitchFamily="18" charset="0"/>
                          <a:ea typeface="Times New Roman" panose="02020603050405020304" pitchFamily="18" charset="0"/>
                        </a:rPr>
                        <a:t>0,0</a:t>
                      </a:r>
                      <a:endParaRPr lang="ru-RU" sz="1400" b="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400" b="0">
                          <a:solidFill>
                            <a:srgbClr val="000000"/>
                          </a:solidFill>
                          <a:effectLst/>
                          <a:latin typeface="Times New Roman" panose="02020603050405020304" pitchFamily="18" charset="0"/>
                          <a:ea typeface="Times New Roman" panose="02020603050405020304" pitchFamily="18" charset="0"/>
                        </a:rPr>
                        <a:t>0,0</a:t>
                      </a:r>
                      <a:endParaRPr lang="ru-RU" sz="1400" b="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07"/>
                  </a:ext>
                </a:extLst>
              </a:tr>
              <a:tr h="368843">
                <a:tc>
                  <a:txBody>
                    <a:bodyPr/>
                    <a:lstStyle/>
                    <a:p>
                      <a:pPr marL="0" algn="l" defTabSz="914400" rtl="0" eaLnBrk="1" latinLnBrk="0" hangingPunct="1"/>
                      <a:r>
                        <a:rPr lang="ru-RU" sz="1400" b="0" kern="1200" dirty="0" smtClean="0">
                          <a:solidFill>
                            <a:schemeClr val="dk1"/>
                          </a:solidFill>
                          <a:latin typeface="+mn-lt"/>
                          <a:ea typeface="+mn-ea"/>
                          <a:cs typeface="+mn-cs"/>
                        </a:rPr>
                        <a:t>Другие  общегосударственные вопросы</a:t>
                      </a:r>
                    </a:p>
                  </a:txBody>
                  <a:tcPr/>
                </a:tc>
                <a:tc>
                  <a:txBody>
                    <a:bodyPr/>
                    <a:lstStyle/>
                    <a:p>
                      <a:pPr algn="ctr">
                        <a:spcAft>
                          <a:spcPts val="0"/>
                        </a:spcAft>
                      </a:pPr>
                      <a:r>
                        <a:rPr lang="ru-RU" sz="1400" b="0">
                          <a:solidFill>
                            <a:srgbClr val="000000"/>
                          </a:solidFill>
                          <a:effectLst/>
                          <a:latin typeface="Times New Roman" panose="02020603050405020304" pitchFamily="18" charset="0"/>
                          <a:ea typeface="Times New Roman" panose="02020603050405020304" pitchFamily="18" charset="0"/>
                        </a:rPr>
                        <a:t>5 188,3</a:t>
                      </a:r>
                      <a:endParaRPr lang="ru-RU" sz="1400" b="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400" b="0">
                          <a:solidFill>
                            <a:srgbClr val="000000"/>
                          </a:solidFill>
                          <a:effectLst/>
                          <a:latin typeface="Times New Roman" panose="02020603050405020304" pitchFamily="18" charset="0"/>
                          <a:ea typeface="Times New Roman" panose="02020603050405020304" pitchFamily="18" charset="0"/>
                        </a:rPr>
                        <a:t>4 302,4</a:t>
                      </a:r>
                      <a:endParaRPr lang="ru-RU" sz="1400" b="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400" b="0" dirty="0">
                          <a:solidFill>
                            <a:srgbClr val="000000"/>
                          </a:solidFill>
                          <a:effectLst/>
                          <a:latin typeface="Times New Roman" panose="02020603050405020304" pitchFamily="18" charset="0"/>
                          <a:ea typeface="Times New Roman" panose="02020603050405020304" pitchFamily="18" charset="0"/>
                        </a:rPr>
                        <a:t>82,9</a:t>
                      </a:r>
                      <a:endParaRPr lang="ru-RU" sz="1400" b="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08"/>
                  </a:ext>
                </a:extLst>
              </a:tr>
            </a:tbl>
          </a:graphicData>
        </a:graphic>
      </p:graphicFrame>
      <p:sp>
        <p:nvSpPr>
          <p:cNvPr id="4" name="Прямоугольник 3"/>
          <p:cNvSpPr/>
          <p:nvPr/>
        </p:nvSpPr>
        <p:spPr>
          <a:xfrm>
            <a:off x="323528" y="5877273"/>
            <a:ext cx="8301608" cy="800219"/>
          </a:xfrm>
          <a:prstGeom prst="rect">
            <a:avLst/>
          </a:prstGeom>
        </p:spPr>
        <p:txBody>
          <a:bodyPr wrap="square">
            <a:spAutoFit/>
          </a:bodyPr>
          <a:lstStyle/>
          <a:p>
            <a:r>
              <a:rPr lang="ru-RU" sz="1200" dirty="0" smtClean="0"/>
              <a:t>        </a:t>
            </a:r>
            <a:endParaRPr lang="ru-RU" sz="1000" dirty="0" smtClean="0"/>
          </a:p>
          <a:p>
            <a:r>
              <a:rPr lang="ru-RU" sz="1000" dirty="0" smtClean="0"/>
              <a:t>   </a:t>
            </a:r>
            <a:r>
              <a:rPr lang="ru-RU" sz="1000" dirty="0"/>
              <a:t>В администрации муниципального образования </a:t>
            </a:r>
            <a:r>
              <a:rPr lang="ru-RU" sz="1000" dirty="0" err="1"/>
              <a:t>Мгинское</a:t>
            </a:r>
            <a:r>
              <a:rPr lang="ru-RU" sz="1000" dirty="0"/>
              <a:t> городское поселение на 01.01.2026 года работает 16 муниципальных служащих и фонд оплаты труда муниципальных служащих составил –28 404,4 тыс. руб.</a:t>
            </a:r>
          </a:p>
          <a:p>
            <a:endParaRPr lang="ru-RU"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b="1" dirty="0"/>
              <a:t>«Национальная безопасность и правоохранительная деятельность»</a:t>
            </a:r>
            <a:endParaRPr lang="ru-RU" sz="2800" dirty="0"/>
          </a:p>
        </p:txBody>
      </p:sp>
      <p:graphicFrame>
        <p:nvGraphicFramePr>
          <p:cNvPr id="3" name="Таблица 2"/>
          <p:cNvGraphicFramePr>
            <a:graphicFrameLocks noGrp="1"/>
          </p:cNvGraphicFramePr>
          <p:nvPr>
            <p:extLst>
              <p:ext uri="{D42A27DB-BD31-4B8C-83A1-F6EECF244321}">
                <p14:modId xmlns:p14="http://schemas.microsoft.com/office/powerpoint/2010/main" val="904846245"/>
              </p:ext>
            </p:extLst>
          </p:nvPr>
        </p:nvGraphicFramePr>
        <p:xfrm>
          <a:off x="1619672" y="2996952"/>
          <a:ext cx="5996136" cy="2923979"/>
        </p:xfrm>
        <a:graphic>
          <a:graphicData uri="http://schemas.openxmlformats.org/drawingml/2006/table">
            <a:tbl>
              <a:tblPr firstRow="1" firstCol="1" bandRow="1">
                <a:tableStyleId>{5C22544A-7EE6-4342-B048-85BDC9FD1C3A}</a:tableStyleId>
              </a:tblPr>
              <a:tblGrid>
                <a:gridCol w="5450741">
                  <a:extLst>
                    <a:ext uri="{9D8B030D-6E8A-4147-A177-3AD203B41FA5}">
                      <a16:colId xmlns:a16="http://schemas.microsoft.com/office/drawing/2014/main" val="1546469038"/>
                    </a:ext>
                  </a:extLst>
                </a:gridCol>
                <a:gridCol w="545395">
                  <a:extLst>
                    <a:ext uri="{9D8B030D-6E8A-4147-A177-3AD203B41FA5}">
                      <a16:colId xmlns:a16="http://schemas.microsoft.com/office/drawing/2014/main" val="3400422700"/>
                    </a:ext>
                  </a:extLst>
                </a:gridCol>
              </a:tblGrid>
              <a:tr h="245723">
                <a:tc>
                  <a:txBody>
                    <a:bodyPr/>
                    <a:lstStyle/>
                    <a:p>
                      <a:pPr algn="just">
                        <a:spcAft>
                          <a:spcPts val="0"/>
                        </a:spcAft>
                      </a:pPr>
                      <a:r>
                        <a:rPr lang="ru-RU" sz="1000">
                          <a:solidFill>
                            <a:srgbClr val="000000"/>
                          </a:solidFill>
                          <a:effectLst/>
                          <a:latin typeface="Times New Roman" panose="02020603050405020304" pitchFamily="18" charset="0"/>
                          <a:ea typeface="Times New Roman" panose="02020603050405020304" pitchFamily="18" charset="0"/>
                        </a:rPr>
                        <a:t>Оборудование минерализованных полос в населенных пунктах</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1000">
                          <a:solidFill>
                            <a:srgbClr val="000000"/>
                          </a:solidFill>
                          <a:effectLst/>
                          <a:latin typeface="Times New Roman" panose="02020603050405020304" pitchFamily="18" charset="0"/>
                          <a:ea typeface="Times New Roman" panose="02020603050405020304" pitchFamily="18" charset="0"/>
                        </a:rPr>
                        <a:t>166,7</a:t>
                      </a:r>
                      <a:endParaRPr lang="ru-RU"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30393604"/>
                  </a:ext>
                </a:extLst>
              </a:tr>
              <a:tr h="330265">
                <a:tc>
                  <a:txBody>
                    <a:bodyPr/>
                    <a:lstStyle/>
                    <a:p>
                      <a:pPr algn="just">
                        <a:spcAft>
                          <a:spcPts val="0"/>
                        </a:spcAft>
                      </a:pPr>
                      <a:r>
                        <a:rPr lang="ru-RU" sz="1000">
                          <a:solidFill>
                            <a:srgbClr val="000000"/>
                          </a:solidFill>
                          <a:effectLst/>
                          <a:latin typeface="Times New Roman" panose="02020603050405020304" pitchFamily="18" charset="0"/>
                          <a:ea typeface="Times New Roman" panose="02020603050405020304" pitchFamily="18" charset="0"/>
                        </a:rPr>
                        <a:t>Содержание пожарных водоемов</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000">
                          <a:solidFill>
                            <a:srgbClr val="000000"/>
                          </a:solidFill>
                          <a:effectLst/>
                          <a:latin typeface="Times New Roman" panose="02020603050405020304" pitchFamily="18" charset="0"/>
                          <a:ea typeface="Times New Roman" panose="02020603050405020304" pitchFamily="18" charset="0"/>
                        </a:rPr>
                        <a:t>493,7</a:t>
                      </a:r>
                      <a:endParaRPr lang="ru-RU"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193242130"/>
                  </a:ext>
                </a:extLst>
              </a:tr>
              <a:tr h="231268">
                <a:tc>
                  <a:txBody>
                    <a:bodyPr/>
                    <a:lstStyle/>
                    <a:p>
                      <a:pPr algn="just">
                        <a:spcAft>
                          <a:spcPts val="0"/>
                        </a:spcAft>
                      </a:pPr>
                      <a:r>
                        <a:rPr lang="ru-RU" sz="1000">
                          <a:solidFill>
                            <a:srgbClr val="000000"/>
                          </a:solidFill>
                          <a:effectLst/>
                          <a:latin typeface="Times New Roman" panose="02020603050405020304" pitchFamily="18" charset="0"/>
                          <a:ea typeface="Times New Roman" panose="02020603050405020304" pitchFamily="18" charset="0"/>
                        </a:rPr>
                        <a:t>Содержание  пожарных знаков</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000">
                          <a:solidFill>
                            <a:srgbClr val="000000"/>
                          </a:solidFill>
                          <a:effectLst/>
                          <a:latin typeface="Times New Roman" panose="02020603050405020304" pitchFamily="18" charset="0"/>
                          <a:ea typeface="Times New Roman" panose="02020603050405020304" pitchFamily="18" charset="0"/>
                        </a:rPr>
                        <a:t>198,5</a:t>
                      </a:r>
                      <a:endParaRPr lang="ru-RU"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0821672"/>
                  </a:ext>
                </a:extLst>
              </a:tr>
              <a:tr h="254755">
                <a:tc>
                  <a:txBody>
                    <a:bodyPr/>
                    <a:lstStyle/>
                    <a:p>
                      <a:pPr algn="just">
                        <a:spcAft>
                          <a:spcPts val="0"/>
                        </a:spcAft>
                      </a:pPr>
                      <a:r>
                        <a:rPr lang="ru-RU" sz="1000">
                          <a:solidFill>
                            <a:srgbClr val="000000"/>
                          </a:solidFill>
                          <a:effectLst/>
                          <a:latin typeface="Times New Roman" panose="02020603050405020304" pitchFamily="18" charset="0"/>
                          <a:ea typeface="Times New Roman" panose="02020603050405020304" pitchFamily="18" charset="0"/>
                        </a:rPr>
                        <a:t>Ремонт, обслуживание, диагностика и замена пожарных гидрантов </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000">
                          <a:solidFill>
                            <a:srgbClr val="000000"/>
                          </a:solidFill>
                          <a:effectLst/>
                          <a:latin typeface="Times New Roman" panose="02020603050405020304" pitchFamily="18" charset="0"/>
                          <a:ea typeface="Times New Roman" panose="02020603050405020304" pitchFamily="18" charset="0"/>
                        </a:rPr>
                        <a:t>223,8</a:t>
                      </a:r>
                      <a:endParaRPr lang="ru-RU"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423582752"/>
                  </a:ext>
                </a:extLst>
              </a:tr>
              <a:tr h="254755">
                <a:tc>
                  <a:txBody>
                    <a:bodyPr/>
                    <a:lstStyle/>
                    <a:p>
                      <a:pPr algn="just">
                        <a:spcAft>
                          <a:spcPts val="0"/>
                        </a:spcAft>
                      </a:pPr>
                      <a:r>
                        <a:rPr lang="ru-RU" sz="1000">
                          <a:solidFill>
                            <a:srgbClr val="000000"/>
                          </a:solidFill>
                          <a:effectLst/>
                          <a:latin typeface="Times New Roman" panose="02020603050405020304" pitchFamily="18" charset="0"/>
                          <a:ea typeface="Times New Roman" panose="02020603050405020304" pitchFamily="18" charset="0"/>
                        </a:rPr>
                        <a:t>Материальное стимулирование членов добровольной пожарной службы</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000">
                          <a:solidFill>
                            <a:srgbClr val="000000"/>
                          </a:solidFill>
                          <a:effectLst/>
                          <a:latin typeface="Times New Roman" panose="02020603050405020304" pitchFamily="18" charset="0"/>
                          <a:ea typeface="Times New Roman" panose="02020603050405020304" pitchFamily="18" charset="0"/>
                        </a:rPr>
                        <a:t>119,5</a:t>
                      </a:r>
                      <a:endParaRPr lang="ru-RU"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794665868"/>
                  </a:ext>
                </a:extLst>
              </a:tr>
              <a:tr h="254755">
                <a:tc>
                  <a:txBody>
                    <a:bodyPr/>
                    <a:lstStyle/>
                    <a:p>
                      <a:pPr algn="just">
                        <a:spcAft>
                          <a:spcPts val="0"/>
                        </a:spcAft>
                      </a:pPr>
                      <a:r>
                        <a:rPr lang="ru-RU" sz="1000">
                          <a:solidFill>
                            <a:srgbClr val="000000"/>
                          </a:solidFill>
                          <a:effectLst/>
                          <a:latin typeface="Times New Roman" panose="02020603050405020304" pitchFamily="18" charset="0"/>
                          <a:ea typeface="Times New Roman" panose="02020603050405020304" pitchFamily="18" charset="0"/>
                        </a:rPr>
                        <a:t>Приобретение информационных щитов</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000">
                          <a:solidFill>
                            <a:srgbClr val="000000"/>
                          </a:solidFill>
                          <a:effectLst/>
                          <a:latin typeface="Times New Roman" panose="02020603050405020304" pitchFamily="18" charset="0"/>
                          <a:ea typeface="Times New Roman" panose="02020603050405020304" pitchFamily="18" charset="0"/>
                        </a:rPr>
                        <a:t>84,1</a:t>
                      </a:r>
                      <a:endParaRPr lang="ru-RU"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239948958"/>
                  </a:ext>
                </a:extLst>
              </a:tr>
              <a:tr h="244818">
                <a:tc>
                  <a:txBody>
                    <a:bodyPr/>
                    <a:lstStyle/>
                    <a:p>
                      <a:pPr algn="just">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Осуществление части полномочий поселений по организации и осуществлению мероприятий по ГО и ЧС (по созданию, содержанию и организации деятельности аварийно-спасательных служб</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000">
                          <a:solidFill>
                            <a:srgbClr val="000000"/>
                          </a:solidFill>
                          <a:effectLst/>
                          <a:latin typeface="Times New Roman" panose="02020603050405020304" pitchFamily="18" charset="0"/>
                          <a:ea typeface="Times New Roman" panose="02020603050405020304" pitchFamily="18" charset="0"/>
                        </a:rPr>
                        <a:t>127,2</a:t>
                      </a:r>
                      <a:endParaRPr lang="ru-RU"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449018"/>
                  </a:ext>
                </a:extLst>
              </a:tr>
              <a:tr h="650440">
                <a:tc>
                  <a:txBody>
                    <a:bodyPr/>
                    <a:lstStyle/>
                    <a:p>
                      <a:pPr algn="just">
                        <a:spcAft>
                          <a:spcPts val="0"/>
                        </a:spcAft>
                      </a:pPr>
                      <a:r>
                        <a:rPr lang="ru-RU" sz="1000">
                          <a:solidFill>
                            <a:srgbClr val="000000"/>
                          </a:solidFill>
                          <a:effectLst/>
                          <a:latin typeface="Times New Roman" panose="02020603050405020304" pitchFamily="18" charset="0"/>
                          <a:ea typeface="Times New Roman" panose="02020603050405020304" pitchFamily="18" charset="0"/>
                        </a:rPr>
                        <a:t>Осуществление части полномочий по решению вопросов местного значения об участии в предупреждении и ликвидации последствий чрезвычайных ситуаций в границах поселения в части организации работы единой дежурно - диспетчерской службы</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000">
                          <a:solidFill>
                            <a:srgbClr val="000000"/>
                          </a:solidFill>
                          <a:effectLst/>
                          <a:latin typeface="Times New Roman" panose="02020603050405020304" pitchFamily="18" charset="0"/>
                          <a:ea typeface="Times New Roman" panose="02020603050405020304" pitchFamily="18" charset="0"/>
                        </a:rPr>
                        <a:t>794,1</a:t>
                      </a:r>
                      <a:endParaRPr lang="ru-RU"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644432450"/>
                  </a:ext>
                </a:extLst>
              </a:tr>
              <a:tr h="244818">
                <a:tc>
                  <a:txBody>
                    <a:bodyPr/>
                    <a:lstStyle/>
                    <a:p>
                      <a:pPr algn="just">
                        <a:spcAft>
                          <a:spcPts val="0"/>
                        </a:spcAft>
                      </a:pPr>
                      <a:r>
                        <a:rPr lang="ru-RU" sz="1000">
                          <a:solidFill>
                            <a:srgbClr val="000000"/>
                          </a:solidFill>
                          <a:effectLst/>
                          <a:latin typeface="Times New Roman" panose="02020603050405020304" pitchFamily="18" charset="0"/>
                          <a:ea typeface="Times New Roman" panose="02020603050405020304" pitchFamily="18" charset="0"/>
                        </a:rPr>
                        <a:t>Обучение по гражданской обороне</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44,3</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3638030"/>
                  </a:ext>
                </a:extLst>
              </a:tr>
            </a:tbl>
          </a:graphicData>
        </a:graphic>
      </p:graphicFrame>
      <p:sp>
        <p:nvSpPr>
          <p:cNvPr id="4" name="Rectangle 1"/>
          <p:cNvSpPr>
            <a:spLocks noChangeArrowheads="1"/>
          </p:cNvSpPr>
          <p:nvPr/>
        </p:nvSpPr>
        <p:spPr bwMode="auto">
          <a:xfrm>
            <a:off x="457200" y="992819"/>
            <a:ext cx="7859216" cy="2231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ru-RU" sz="1200" dirty="0" smtClean="0"/>
          </a:p>
          <a:p>
            <a:endParaRPr lang="ru-RU" sz="1200" dirty="0" smtClean="0"/>
          </a:p>
          <a:p>
            <a:r>
              <a:rPr lang="ru-RU" sz="1100" dirty="0"/>
              <a:t>В соответствии со статьей 14 Федерального закона № 131-ФЗ от 06.10.03 г. для обеспечения первичных мер пожарной безопасности в границах поселений в бюджетах поселений по подразделу   0310 «Обеспечение противопожарной безопасности» запланированы расходы на 2025 год в сумме 2354,0 тыс. рублей, по подразделу другие вопросы в области национальной безопасности и правоохранительной деятельности запланированы в сумме 130,0 тыс. руб. За 2025 год бюджетные средства по подразделу 0314, 0309, 0310   израсходованы в сумме –  3 724,7  тыс. руб</a:t>
            </a:r>
            <a:r>
              <a:rPr lang="ru-RU" sz="1100" dirty="0" smtClean="0"/>
              <a:t>..</a:t>
            </a:r>
            <a:r>
              <a:rPr lang="ru-RU" dirty="0"/>
              <a:t> </a:t>
            </a:r>
            <a:r>
              <a:rPr lang="ru-RU" sz="1200" dirty="0" smtClean="0">
                <a:latin typeface="+mj-lt"/>
              </a:rPr>
              <a:t>В рамках  муниципальная  программы  </a:t>
            </a:r>
            <a:r>
              <a:rPr lang="ru-RU" sz="1200" dirty="0">
                <a:latin typeface="+mj-lt"/>
              </a:rPr>
              <a:t>"Обеспечение безопасности жизнедеятельности населения на территории муниципального образования </a:t>
            </a:r>
            <a:r>
              <a:rPr lang="ru-RU" sz="1200" dirty="0" err="1">
                <a:latin typeface="+mj-lt"/>
              </a:rPr>
              <a:t>Мгинское</a:t>
            </a:r>
            <a:r>
              <a:rPr lang="ru-RU" sz="1200" dirty="0">
                <a:latin typeface="+mj-lt"/>
              </a:rPr>
              <a:t> городское поселение Кировского муниципального района Ленинградской </a:t>
            </a:r>
            <a:r>
              <a:rPr lang="ru-RU" sz="1200" dirty="0" smtClean="0">
                <a:latin typeface="+mj-lt"/>
              </a:rPr>
              <a:t>области» по </a:t>
            </a:r>
            <a:r>
              <a:rPr lang="ru-RU" sz="1200" dirty="0">
                <a:latin typeface="+mj-lt"/>
              </a:rPr>
              <a:t>м</a:t>
            </a:r>
            <a:r>
              <a:rPr lang="ru-RU" sz="1200" dirty="0" smtClean="0">
                <a:latin typeface="+mj-lt"/>
              </a:rPr>
              <a:t>ероприятиям: </a:t>
            </a:r>
            <a:endParaRPr lang="ru-RU" sz="1200" dirty="0">
              <a:latin typeface="+mj-lt"/>
              <a:ea typeface="Times New Roman" panose="02020603050405020304"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781120214"/>
              </p:ext>
            </p:extLst>
          </p:nvPr>
        </p:nvGraphicFramePr>
        <p:xfrm>
          <a:off x="1619672" y="5920931"/>
          <a:ext cx="5996136" cy="937068"/>
        </p:xfrm>
        <a:graphic>
          <a:graphicData uri="http://schemas.openxmlformats.org/drawingml/2006/table">
            <a:tbl>
              <a:tblPr firstRow="1" firstCol="1" bandRow="1">
                <a:tableStyleId>{5C22544A-7EE6-4342-B048-85BDC9FD1C3A}</a:tableStyleId>
              </a:tblPr>
              <a:tblGrid>
                <a:gridCol w="5450740">
                  <a:extLst>
                    <a:ext uri="{9D8B030D-6E8A-4147-A177-3AD203B41FA5}">
                      <a16:colId xmlns:a16="http://schemas.microsoft.com/office/drawing/2014/main" val="1251001805"/>
                    </a:ext>
                  </a:extLst>
                </a:gridCol>
                <a:gridCol w="545396">
                  <a:extLst>
                    <a:ext uri="{9D8B030D-6E8A-4147-A177-3AD203B41FA5}">
                      <a16:colId xmlns:a16="http://schemas.microsoft.com/office/drawing/2014/main" val="3976719542"/>
                    </a:ext>
                  </a:extLst>
                </a:gridCol>
              </a:tblGrid>
              <a:tr h="312356">
                <a:tc>
                  <a:txBody>
                    <a:bodyPr/>
                    <a:lstStyle/>
                    <a:p>
                      <a:pPr algn="just">
                        <a:spcAft>
                          <a:spcPts val="0"/>
                        </a:spcAft>
                      </a:pPr>
                      <a:r>
                        <a:rPr lang="ru-RU" sz="1000" dirty="0">
                          <a:effectLst/>
                        </a:rPr>
                        <a:t>Создание резервов материальных ресурсов для ликвидации ЧС</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000" dirty="0">
                          <a:effectLst/>
                        </a:rPr>
                        <a:t>59,5</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527278628"/>
                  </a:ext>
                </a:extLst>
              </a:tr>
              <a:tr h="312356">
                <a:tc>
                  <a:txBody>
                    <a:bodyPr/>
                    <a:lstStyle/>
                    <a:p>
                      <a:pPr algn="just">
                        <a:spcAft>
                          <a:spcPts val="0"/>
                        </a:spcAft>
                      </a:pPr>
                      <a:r>
                        <a:rPr lang="ru-RU" sz="1000" dirty="0">
                          <a:effectLst/>
                        </a:rPr>
                        <a:t>Создание местной системы оповещения (МСО), услуги связи МСО </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000">
                          <a:effectLst/>
                        </a:rPr>
                        <a:t>1283,3</a:t>
                      </a:r>
                      <a:endParaRPr lang="ru-RU"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664903183"/>
                  </a:ext>
                </a:extLst>
              </a:tr>
              <a:tr h="312356">
                <a:tc>
                  <a:txBody>
                    <a:bodyPr/>
                    <a:lstStyle/>
                    <a:p>
                      <a:pPr algn="just">
                        <a:spcAft>
                          <a:spcPts val="0"/>
                        </a:spcAft>
                      </a:pPr>
                      <a:r>
                        <a:rPr lang="ru-RU" sz="1000" dirty="0">
                          <a:effectLst/>
                        </a:rPr>
                        <a:t>Ремонт автоматизированной  системы «Безопасный город»</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000" dirty="0">
                          <a:effectLst/>
                        </a:rPr>
                        <a:t>130,0</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273577882"/>
                  </a:ext>
                </a:extLst>
              </a:tr>
            </a:tbl>
          </a:graphicData>
        </a:graphic>
      </p:graphicFrame>
    </p:spTree>
    <p:extLst>
      <p:ext uri="{BB962C8B-B14F-4D97-AF65-F5344CB8AC3E}">
        <p14:creationId xmlns:p14="http://schemas.microsoft.com/office/powerpoint/2010/main" val="15270027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latin typeface="+mn-lt"/>
                <a:ea typeface="Times New Roman" panose="02020603050405020304" pitchFamily="18" charset="0"/>
              </a:rPr>
              <a:t> </a:t>
            </a:r>
            <a:r>
              <a:rPr lang="ru-RU" sz="3100" b="1" dirty="0" smtClean="0">
                <a:latin typeface="+mn-lt"/>
                <a:ea typeface="Times New Roman" panose="02020603050405020304" pitchFamily="18" charset="0"/>
              </a:rPr>
              <a:t>«</a:t>
            </a:r>
            <a:r>
              <a:rPr lang="ru-RU" sz="3100" b="1" dirty="0">
                <a:latin typeface="+mn-lt"/>
                <a:ea typeface="Times New Roman" panose="02020603050405020304" pitchFamily="18" charset="0"/>
              </a:rPr>
              <a:t>Национальная оборона»</a:t>
            </a:r>
            <a:r>
              <a:rPr lang="ru-RU" sz="4800" dirty="0">
                <a:latin typeface="Times New Roman" panose="02020603050405020304" pitchFamily="18" charset="0"/>
                <a:ea typeface="Times New Roman" panose="02020603050405020304" pitchFamily="18" charset="0"/>
              </a:rPr>
              <a:t/>
            </a:r>
            <a:br>
              <a:rPr lang="ru-RU" sz="4800" dirty="0">
                <a:latin typeface="Times New Roman" panose="02020603050405020304" pitchFamily="18" charset="0"/>
                <a:ea typeface="Times New Roman" panose="02020603050405020304" pitchFamily="18" charset="0"/>
              </a:rPr>
            </a:br>
            <a:endParaRPr lang="ru-RU" dirty="0"/>
          </a:p>
        </p:txBody>
      </p:sp>
      <p:sp>
        <p:nvSpPr>
          <p:cNvPr id="3" name="Прямоугольник 2"/>
          <p:cNvSpPr/>
          <p:nvPr/>
        </p:nvSpPr>
        <p:spPr>
          <a:xfrm>
            <a:off x="611560" y="1417639"/>
            <a:ext cx="7992888" cy="1754326"/>
          </a:xfrm>
          <a:prstGeom prst="rect">
            <a:avLst/>
          </a:prstGeom>
        </p:spPr>
        <p:txBody>
          <a:bodyPr wrap="square">
            <a:spAutoFit/>
          </a:bodyPr>
          <a:lstStyle/>
          <a:p>
            <a:r>
              <a:rPr lang="ru-RU" dirty="0"/>
              <a:t>По  подразделу 0203 «Мобилизационная и вневойсковая подготовка», Комитетом финансов Ленинградской области перечислены субвенции бюджетам на осуществление полномочий по первичному воинскому учету на территориях, где отсутствуют военные комиссариаты. </a:t>
            </a:r>
            <a:r>
              <a:rPr lang="ru-RU" dirty="0"/>
              <a:t>По данному разделу запланировано и израсходовано за 2025  год в сумме 813,7  тыс. </a:t>
            </a:r>
            <a:r>
              <a:rPr lang="ru-RU" dirty="0" err="1"/>
              <a:t>руб</a:t>
            </a:r>
            <a:r>
              <a:rPr lang="ru-RU" dirty="0"/>
              <a:t> в т. ч. на оплату труда с начислениями 773,1</a:t>
            </a:r>
            <a:r>
              <a:rPr lang="ru-RU" b="1" dirty="0"/>
              <a:t> </a:t>
            </a:r>
            <a:r>
              <a:rPr lang="ru-RU" dirty="0"/>
              <a:t>тыс. руб.</a:t>
            </a:r>
            <a:endParaRPr lang="ru-RU" dirty="0"/>
          </a:p>
        </p:txBody>
      </p:sp>
    </p:spTree>
    <p:extLst>
      <p:ext uri="{BB962C8B-B14F-4D97-AF65-F5344CB8AC3E}">
        <p14:creationId xmlns:p14="http://schemas.microsoft.com/office/powerpoint/2010/main" val="18081389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74638"/>
            <a:ext cx="8075240" cy="706090"/>
          </a:xfrm>
        </p:spPr>
        <p:txBody>
          <a:bodyPr>
            <a:normAutofit/>
          </a:bodyPr>
          <a:lstStyle/>
          <a:p>
            <a:r>
              <a:rPr lang="ru-RU" sz="2800" b="1" dirty="0" smtClean="0"/>
              <a:t>Национальная экономика</a:t>
            </a:r>
            <a:endParaRPr lang="ru-RU" sz="2800" dirty="0"/>
          </a:p>
        </p:txBody>
      </p:sp>
      <p:sp>
        <p:nvSpPr>
          <p:cNvPr id="4" name="Прямоугольник 3"/>
          <p:cNvSpPr/>
          <p:nvPr/>
        </p:nvSpPr>
        <p:spPr>
          <a:xfrm>
            <a:off x="395536" y="980728"/>
            <a:ext cx="8424936" cy="692497"/>
          </a:xfrm>
          <a:prstGeom prst="rect">
            <a:avLst/>
          </a:prstGeom>
        </p:spPr>
        <p:txBody>
          <a:bodyPr wrap="square">
            <a:spAutoFit/>
          </a:bodyPr>
          <a:lstStyle/>
          <a:p>
            <a:pPr lvl="1" hangingPunct="0">
              <a:spcBef>
                <a:spcPts val="1200"/>
              </a:spcBef>
              <a:tabLst>
                <a:tab pos="914400" algn="l"/>
              </a:tabLst>
            </a:pPr>
            <a:r>
              <a:rPr lang="ru-RU" dirty="0"/>
              <a:t> </a:t>
            </a:r>
            <a:r>
              <a:rPr lang="ru-RU" sz="1050" dirty="0"/>
              <a:t>Предусмотрено по бюджету на 2025 год: по подразделу 0409 «мероприятия по приведению в нормативное состояние автомобильных дорог местного значения» - 53 224,1 тыс. руб., по подразделу 0412 «другие вопросы в области национальной экономики» - 2 100,0 тыс. руб. Израсходовано за 2025 г. по разделу 0400 «Национальная экономика» - 53 257,2   тыс. рублей. </a:t>
            </a:r>
            <a:endParaRPr lang="ru-RU" sz="1050" dirty="0"/>
          </a:p>
        </p:txBody>
      </p:sp>
      <p:graphicFrame>
        <p:nvGraphicFramePr>
          <p:cNvPr id="5" name="Таблица 4"/>
          <p:cNvGraphicFramePr>
            <a:graphicFrameLocks noGrp="1"/>
          </p:cNvGraphicFramePr>
          <p:nvPr>
            <p:extLst>
              <p:ext uri="{D42A27DB-BD31-4B8C-83A1-F6EECF244321}">
                <p14:modId xmlns:p14="http://schemas.microsoft.com/office/powerpoint/2010/main" val="666684963"/>
              </p:ext>
            </p:extLst>
          </p:nvPr>
        </p:nvGraphicFramePr>
        <p:xfrm>
          <a:off x="179513" y="1916835"/>
          <a:ext cx="6912768" cy="3068141"/>
        </p:xfrm>
        <a:graphic>
          <a:graphicData uri="http://schemas.openxmlformats.org/drawingml/2006/table">
            <a:tbl>
              <a:tblPr firstRow="1" bandRow="1">
                <a:tableStyleId>{5C22544A-7EE6-4342-B048-85BDC9FD1C3A}</a:tableStyleId>
              </a:tblPr>
              <a:tblGrid>
                <a:gridCol w="4811829">
                  <a:extLst>
                    <a:ext uri="{9D8B030D-6E8A-4147-A177-3AD203B41FA5}">
                      <a16:colId xmlns:a16="http://schemas.microsoft.com/office/drawing/2014/main" val="20000"/>
                    </a:ext>
                  </a:extLst>
                </a:gridCol>
                <a:gridCol w="1084356">
                  <a:extLst>
                    <a:ext uri="{9D8B030D-6E8A-4147-A177-3AD203B41FA5}">
                      <a16:colId xmlns:a16="http://schemas.microsoft.com/office/drawing/2014/main" val="20001"/>
                    </a:ext>
                  </a:extLst>
                </a:gridCol>
                <a:gridCol w="1016583">
                  <a:extLst>
                    <a:ext uri="{9D8B030D-6E8A-4147-A177-3AD203B41FA5}">
                      <a16:colId xmlns:a16="http://schemas.microsoft.com/office/drawing/2014/main" val="20002"/>
                    </a:ext>
                  </a:extLst>
                </a:gridCol>
              </a:tblGrid>
              <a:tr h="344255">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Наименование расхода</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План год</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Факт год</a:t>
                      </a:r>
                      <a:endParaRPr lang="ru-RU"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159798">
                <a:tc>
                  <a:txBody>
                    <a:bodyPr/>
                    <a:lstStyle/>
                    <a:p>
                      <a:pP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Дорожное хозяйство (дорожные фонды)</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53 224,1</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52 247,8</a:t>
                      </a:r>
                      <a:endParaRPr lang="ru-RU"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01"/>
                  </a:ext>
                </a:extLst>
              </a:tr>
              <a:tr h="469396">
                <a:tc>
                  <a:txBody>
                    <a:bodyPr/>
                    <a:lstStyle/>
                    <a:p>
                      <a:pPr>
                        <a:spcAft>
                          <a:spcPts val="0"/>
                        </a:spcAft>
                      </a:pPr>
                      <a:r>
                        <a:rPr lang="ru-RU" sz="900">
                          <a:effectLst/>
                          <a:latin typeface="Times New Roman" panose="02020603050405020304" pitchFamily="18" charset="0"/>
                          <a:ea typeface="Times New Roman" panose="02020603050405020304" pitchFamily="18" charset="0"/>
                        </a:rPr>
                        <a:t>Ремонт участка автомобильной дороги по пр-т Красного Октября от ул. Связи до ул. Дзержинского в г.п. Мга</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900">
                          <a:effectLst/>
                          <a:latin typeface="Times New Roman" panose="02020603050405020304" pitchFamily="18" charset="0"/>
                          <a:ea typeface="Times New Roman" panose="02020603050405020304" pitchFamily="18" charset="0"/>
                        </a:rPr>
                        <a:t>2 710,1</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900">
                          <a:effectLst/>
                          <a:latin typeface="Times New Roman" panose="02020603050405020304" pitchFamily="18" charset="0"/>
                          <a:ea typeface="Times New Roman" panose="02020603050405020304" pitchFamily="18" charset="0"/>
                        </a:rPr>
                        <a:t>2 681,4</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410482">
                <a:tc>
                  <a:txBody>
                    <a:bodyPr/>
                    <a:lstStyle/>
                    <a:p>
                      <a:pPr>
                        <a:spcAft>
                          <a:spcPts val="0"/>
                        </a:spcAft>
                      </a:pPr>
                      <a:r>
                        <a:rPr lang="ru-RU" sz="900">
                          <a:effectLst/>
                          <a:latin typeface="Times New Roman" panose="02020603050405020304" pitchFamily="18" charset="0"/>
                          <a:ea typeface="Times New Roman" panose="02020603050405020304" pitchFamily="18" charset="0"/>
                        </a:rPr>
                        <a:t>Обслуживание дорог Кировского муниципального р-на</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800">
                          <a:effectLst/>
                          <a:latin typeface="Times New Roman" panose="02020603050405020304" pitchFamily="18" charset="0"/>
                          <a:ea typeface="Times New Roman" panose="02020603050405020304" pitchFamily="18" charset="0"/>
                        </a:rPr>
                        <a:t>4 296,5</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800">
                          <a:effectLst/>
                          <a:latin typeface="Times New Roman" panose="02020603050405020304" pitchFamily="18" charset="0"/>
                          <a:ea typeface="Times New Roman" panose="02020603050405020304" pitchFamily="18" charset="0"/>
                        </a:rPr>
                        <a:t>3 775,1</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413090">
                <a:tc>
                  <a:txBody>
                    <a:bodyPr/>
                    <a:lstStyle/>
                    <a:p>
                      <a:pPr>
                        <a:spcAft>
                          <a:spcPts val="0"/>
                        </a:spcAft>
                      </a:pPr>
                      <a:r>
                        <a:rPr lang="ru-RU" sz="900">
                          <a:effectLst/>
                          <a:latin typeface="Times New Roman" panose="02020603050405020304" pitchFamily="18" charset="0"/>
                          <a:ea typeface="Times New Roman" panose="02020603050405020304" pitchFamily="18" charset="0"/>
                        </a:rPr>
                        <a:t>Ямочный ремонт, грейдерование дорог, ремонт дорог сельских населенных пунктов, обустройство разворотной площадки для мусоровоза в д. Турышкино, обустройство разворотной площадки для мусоровоза в п. Апраксин</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900">
                          <a:effectLst/>
                          <a:latin typeface="Times New Roman" panose="02020603050405020304" pitchFamily="18" charset="0"/>
                          <a:ea typeface="Times New Roman" panose="02020603050405020304" pitchFamily="18" charset="0"/>
                        </a:rPr>
                        <a:t>1 601,8</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800">
                          <a:effectLst/>
                          <a:latin typeface="Times New Roman" panose="02020603050405020304" pitchFamily="18" charset="0"/>
                          <a:ea typeface="Times New Roman" panose="02020603050405020304" pitchFamily="18" charset="0"/>
                        </a:rPr>
                        <a:t>1 599,7</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410482">
                <a:tc>
                  <a:txBody>
                    <a:bodyPr/>
                    <a:lstStyle/>
                    <a:p>
                      <a:pPr>
                        <a:spcAft>
                          <a:spcPts val="0"/>
                        </a:spcAft>
                      </a:pPr>
                      <a:r>
                        <a:rPr lang="ru-RU" sz="900">
                          <a:effectLst/>
                          <a:latin typeface="Times New Roman" panose="02020603050405020304" pitchFamily="18" charset="0"/>
                          <a:ea typeface="Times New Roman" panose="02020603050405020304" pitchFamily="18" charset="0"/>
                        </a:rPr>
                        <a:t>Ремонт дороги по ул. Родниковая, Лиственный проезд в п.ст. Сологубовка</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900">
                          <a:effectLst/>
                          <a:latin typeface="Times New Roman" panose="02020603050405020304" pitchFamily="18" charset="0"/>
                          <a:ea typeface="Times New Roman" panose="02020603050405020304" pitchFamily="18" charset="0"/>
                        </a:rPr>
                        <a:t>1 207,4</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800">
                          <a:effectLst/>
                          <a:latin typeface="Times New Roman" panose="02020603050405020304" pitchFamily="18" charset="0"/>
                          <a:ea typeface="Times New Roman" panose="02020603050405020304" pitchFamily="18" charset="0"/>
                        </a:rPr>
                        <a:t>1 207,4</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344255">
                <a:tc>
                  <a:txBody>
                    <a:bodyPr/>
                    <a:lstStyle/>
                    <a:p>
                      <a:pPr>
                        <a:spcAft>
                          <a:spcPts val="0"/>
                        </a:spcAft>
                      </a:pPr>
                      <a:r>
                        <a:rPr lang="ru-RU" sz="900">
                          <a:effectLst/>
                          <a:latin typeface="Times New Roman" panose="02020603050405020304" pitchFamily="18" charset="0"/>
                          <a:ea typeface="Times New Roman" panose="02020603050405020304" pitchFamily="18" charset="0"/>
                        </a:rPr>
                        <a:t>Актуализация схемы дорожного движения</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900">
                          <a:effectLst/>
                          <a:latin typeface="Times New Roman" panose="02020603050405020304" pitchFamily="18" charset="0"/>
                          <a:ea typeface="Times New Roman" panose="02020603050405020304" pitchFamily="18" charset="0"/>
                        </a:rPr>
                        <a:t>599,8</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800">
                          <a:effectLst/>
                          <a:latin typeface="Times New Roman" panose="02020603050405020304" pitchFamily="18" charset="0"/>
                          <a:ea typeface="Times New Roman" panose="02020603050405020304" pitchFamily="18" charset="0"/>
                        </a:rPr>
                        <a:t>599,8</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6"/>
                  </a:ext>
                </a:extLst>
              </a:tr>
              <a:tr h="516383">
                <a:tc>
                  <a:txBody>
                    <a:bodyPr/>
                    <a:lstStyle/>
                    <a:p>
                      <a:pPr>
                        <a:spcAft>
                          <a:spcPts val="0"/>
                        </a:spcAft>
                      </a:pPr>
                      <a:r>
                        <a:rPr lang="ru-RU" sz="900">
                          <a:effectLst/>
                          <a:latin typeface="Times New Roman" panose="02020603050405020304" pitchFamily="18" charset="0"/>
                          <a:ea typeface="Times New Roman" panose="02020603050405020304" pitchFamily="18" charset="0"/>
                        </a:rPr>
                        <a:t>Проверка достоверности смет</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900">
                          <a:effectLst/>
                          <a:latin typeface="Times New Roman" panose="02020603050405020304" pitchFamily="18" charset="0"/>
                          <a:ea typeface="Times New Roman" panose="02020603050405020304" pitchFamily="18" charset="0"/>
                        </a:rPr>
                        <a:t>98,0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800" dirty="0">
                          <a:effectLst/>
                          <a:latin typeface="Times New Roman" panose="02020603050405020304" pitchFamily="18" charset="0"/>
                          <a:ea typeface="Times New Roman" panose="02020603050405020304" pitchFamily="18" charset="0"/>
                        </a:rPr>
                        <a:t>98,0</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7"/>
                  </a:ext>
                </a:extLst>
              </a:tr>
            </a:tbl>
          </a:graphicData>
        </a:graphic>
      </p:graphicFrame>
      <p:sp>
        <p:nvSpPr>
          <p:cNvPr id="3" name="Rectangle 2"/>
          <p:cNvSpPr>
            <a:spLocks noChangeArrowheads="1"/>
          </p:cNvSpPr>
          <p:nvPr/>
        </p:nvSpPr>
        <p:spPr bwMode="auto">
          <a:xfrm>
            <a:off x="5780483" y="174886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1044898210"/>
              </p:ext>
            </p:extLst>
          </p:nvPr>
        </p:nvGraphicFramePr>
        <p:xfrm>
          <a:off x="251520" y="404664"/>
          <a:ext cx="6048673" cy="855253"/>
        </p:xfrm>
        <a:graphic>
          <a:graphicData uri="http://schemas.openxmlformats.org/drawingml/2006/table">
            <a:tbl>
              <a:tblPr firstRow="1" bandRow="1">
                <a:tableStyleId>{5C22544A-7EE6-4342-B048-85BDC9FD1C3A}</a:tableStyleId>
              </a:tblPr>
              <a:tblGrid>
                <a:gridCol w="4001429">
                  <a:extLst>
                    <a:ext uri="{9D8B030D-6E8A-4147-A177-3AD203B41FA5}">
                      <a16:colId xmlns:a16="http://schemas.microsoft.com/office/drawing/2014/main" val="20000"/>
                    </a:ext>
                  </a:extLst>
                </a:gridCol>
                <a:gridCol w="1023622">
                  <a:extLst>
                    <a:ext uri="{9D8B030D-6E8A-4147-A177-3AD203B41FA5}">
                      <a16:colId xmlns:a16="http://schemas.microsoft.com/office/drawing/2014/main" val="20001"/>
                    </a:ext>
                  </a:extLst>
                </a:gridCol>
                <a:gridCol w="1023622">
                  <a:extLst>
                    <a:ext uri="{9D8B030D-6E8A-4147-A177-3AD203B41FA5}">
                      <a16:colId xmlns:a16="http://schemas.microsoft.com/office/drawing/2014/main" val="20002"/>
                    </a:ext>
                  </a:extLst>
                </a:gridCol>
              </a:tblGrid>
              <a:tr h="101511">
                <a:tc>
                  <a:txBody>
                    <a:bodyPr/>
                    <a:lstStyle/>
                    <a:p>
                      <a:pPr>
                        <a:spcAft>
                          <a:spcPts val="0"/>
                        </a:spcAft>
                      </a:pPr>
                      <a:r>
                        <a:rPr lang="ru-RU" sz="900">
                          <a:effectLst/>
                          <a:latin typeface="Times New Roman" panose="02020603050405020304" pitchFamily="18" charset="0"/>
                          <a:ea typeface="Times New Roman" panose="02020603050405020304" pitchFamily="18" charset="0"/>
                        </a:rPr>
                        <a:t>Ремонт автомобильной дороги по Советскому пр. в г.п. Мга</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900">
                          <a:effectLst/>
                          <a:latin typeface="Times New Roman" panose="02020603050405020304" pitchFamily="18" charset="0"/>
                          <a:ea typeface="Times New Roman" panose="02020603050405020304" pitchFamily="18" charset="0"/>
                        </a:rPr>
                        <a:t>16 098,8</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800">
                          <a:effectLst/>
                          <a:latin typeface="Times New Roman" panose="02020603050405020304" pitchFamily="18" charset="0"/>
                          <a:ea typeface="Times New Roman" panose="02020603050405020304" pitchFamily="18" charset="0"/>
                        </a:rPr>
                        <a:t>16 098,8</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174797">
                <a:tc>
                  <a:txBody>
                    <a:bodyPr/>
                    <a:lstStyle/>
                    <a:p>
                      <a:pPr>
                        <a:spcAft>
                          <a:spcPts val="0"/>
                        </a:spcAft>
                      </a:pPr>
                      <a:r>
                        <a:rPr lang="ru-RU" sz="900">
                          <a:effectLst/>
                          <a:latin typeface="Times New Roman" panose="02020603050405020304" pitchFamily="18" charset="0"/>
                          <a:ea typeface="Times New Roman" panose="02020603050405020304" pitchFamily="18" charset="0"/>
                        </a:rPr>
                        <a:t>Ремонт участка автомобильной дороги по ул. Лесная от Советского пр. до улицы Северная в г.п. Мга</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900">
                          <a:effectLst/>
                          <a:latin typeface="Times New Roman" panose="02020603050405020304" pitchFamily="18" charset="0"/>
                          <a:ea typeface="Times New Roman" panose="02020603050405020304" pitchFamily="18" charset="0"/>
                        </a:rPr>
                        <a:t>8 542,1</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800">
                          <a:effectLst/>
                          <a:latin typeface="Times New Roman" panose="02020603050405020304" pitchFamily="18" charset="0"/>
                          <a:ea typeface="Times New Roman" panose="02020603050405020304" pitchFamily="18" charset="0"/>
                        </a:rPr>
                        <a:t>8 286,0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443773">
                <a:tc>
                  <a:txBody>
                    <a:bodyPr/>
                    <a:lstStyle/>
                    <a:p>
                      <a:pPr>
                        <a:spcAft>
                          <a:spcPts val="0"/>
                        </a:spcAft>
                      </a:pPr>
                      <a:r>
                        <a:rPr lang="ru-RU" sz="900" dirty="0">
                          <a:effectLst/>
                          <a:latin typeface="Times New Roman" panose="02020603050405020304" pitchFamily="18" charset="0"/>
                          <a:ea typeface="Times New Roman" panose="02020603050405020304" pitchFamily="18" charset="0"/>
                        </a:rPr>
                        <a:t>Содержание улично- дорожной сети</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800">
                          <a:effectLst/>
                          <a:latin typeface="Times New Roman" panose="02020603050405020304" pitchFamily="18" charset="0"/>
                          <a:ea typeface="Times New Roman" panose="02020603050405020304" pitchFamily="18" charset="0"/>
                        </a:rPr>
                        <a:t>14 486,3</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800" dirty="0">
                          <a:effectLst/>
                          <a:latin typeface="Times New Roman" panose="02020603050405020304" pitchFamily="18" charset="0"/>
                          <a:ea typeface="Times New Roman" panose="02020603050405020304" pitchFamily="18" charset="0"/>
                        </a:rPr>
                        <a:t>14 318,3</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bl>
          </a:graphicData>
        </a:graphic>
      </p:graphicFrame>
      <p:graphicFrame>
        <p:nvGraphicFramePr>
          <p:cNvPr id="2" name="Таблица 1"/>
          <p:cNvGraphicFramePr>
            <a:graphicFrameLocks noGrp="1"/>
          </p:cNvGraphicFramePr>
          <p:nvPr>
            <p:extLst>
              <p:ext uri="{D42A27DB-BD31-4B8C-83A1-F6EECF244321}">
                <p14:modId xmlns:p14="http://schemas.microsoft.com/office/powerpoint/2010/main" val="796872597"/>
              </p:ext>
            </p:extLst>
          </p:nvPr>
        </p:nvGraphicFramePr>
        <p:xfrm>
          <a:off x="251520" y="1259917"/>
          <a:ext cx="6048673" cy="1665027"/>
        </p:xfrm>
        <a:graphic>
          <a:graphicData uri="http://schemas.openxmlformats.org/drawingml/2006/table">
            <a:tbl>
              <a:tblPr firstRow="1" firstCol="1" bandRow="1">
                <a:tableStyleId>{5C22544A-7EE6-4342-B048-85BDC9FD1C3A}</a:tableStyleId>
              </a:tblPr>
              <a:tblGrid>
                <a:gridCol w="4032448">
                  <a:extLst>
                    <a:ext uri="{9D8B030D-6E8A-4147-A177-3AD203B41FA5}">
                      <a16:colId xmlns:a16="http://schemas.microsoft.com/office/drawing/2014/main" val="399031199"/>
                    </a:ext>
                  </a:extLst>
                </a:gridCol>
                <a:gridCol w="1008112">
                  <a:extLst>
                    <a:ext uri="{9D8B030D-6E8A-4147-A177-3AD203B41FA5}">
                      <a16:colId xmlns:a16="http://schemas.microsoft.com/office/drawing/2014/main" val="482451444"/>
                    </a:ext>
                  </a:extLst>
                </a:gridCol>
                <a:gridCol w="1008113">
                  <a:extLst>
                    <a:ext uri="{9D8B030D-6E8A-4147-A177-3AD203B41FA5}">
                      <a16:colId xmlns:a16="http://schemas.microsoft.com/office/drawing/2014/main" val="3632787599"/>
                    </a:ext>
                  </a:extLst>
                </a:gridCol>
              </a:tblGrid>
              <a:tr h="455856">
                <a:tc>
                  <a:txBody>
                    <a:bodyPr/>
                    <a:lstStyle/>
                    <a:p>
                      <a:pPr>
                        <a:spcAft>
                          <a:spcPts val="0"/>
                        </a:spcAft>
                      </a:pPr>
                      <a:r>
                        <a:rPr lang="ru-RU" sz="900">
                          <a:effectLst/>
                        </a:rPr>
                        <a:t>Разметка дорог, обслуживание дорожных знаков, установка дорожных знаков,  </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900" dirty="0">
                          <a:effectLst/>
                        </a:rPr>
                        <a:t>800,0</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900">
                          <a:effectLst/>
                        </a:rPr>
                        <a:t>800,0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93691500"/>
                  </a:ext>
                </a:extLst>
              </a:tr>
              <a:tr h="1209171">
                <a:tc>
                  <a:txBody>
                    <a:bodyPr/>
                    <a:lstStyle/>
                    <a:p>
                      <a:pPr>
                        <a:spcAft>
                          <a:spcPts val="0"/>
                        </a:spcAft>
                      </a:pPr>
                      <a:r>
                        <a:rPr lang="ru-RU" sz="900">
                          <a:effectLst/>
                        </a:rPr>
                        <a:t>Ремонт  дорог в дер. Кирсино от региональной в сторону увеличения, Турышкино на станцию, Пухолово по ул. Речная от д.1 в сторону увеличения, Войтолово по ул. Лесная от д.4 в сторону  региональной дороги и у д.77, пос. Старая Малукса по ул. Клубная  от д.4 в сторону увеличения, пос. Михайловский по ул. 1-ая 2-ая линии в сторону увеличения, пос. Апраксин по ул. Новая в сторону увеличения, дер. Славянка по ул.Новая от въезда в сторону д.4</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900">
                          <a:effectLst/>
                        </a:rPr>
                        <a:t>2 783,3</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900" dirty="0">
                          <a:effectLst/>
                        </a:rPr>
                        <a:t>2 783,3</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4117704615"/>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325562"/>
          </a:xfrm>
        </p:spPr>
        <p:txBody>
          <a:bodyPr>
            <a:normAutofit fontScale="90000"/>
          </a:bodyPr>
          <a:lstStyle/>
          <a:p>
            <a:pPr lvl="0" indent="450850" fontAlgn="base">
              <a:spcAft>
                <a:spcPct val="0"/>
              </a:spcAft>
            </a:pPr>
            <a:r>
              <a:rPr lang="ru-RU" sz="2200" b="1" dirty="0" smtClean="0">
                <a:latin typeface="Arial" pitchFamily="34" charset="0"/>
                <a:ea typeface="Times New Roman" pitchFamily="18" charset="0"/>
                <a:cs typeface="Arial" pitchFamily="34" charset="0"/>
              </a:rPr>
              <a:t>Общая информация</a:t>
            </a:r>
            <a:r>
              <a:rPr lang="ru-RU" sz="2200" b="1" dirty="0" smtClean="0">
                <a:latin typeface="Arial" pitchFamily="34" charset="0"/>
                <a:cs typeface="Arial" pitchFamily="34" charset="0"/>
              </a:rPr>
              <a:t/>
            </a:r>
            <a:br>
              <a:rPr lang="ru-RU" sz="2200" b="1" dirty="0" smtClean="0">
                <a:latin typeface="Arial" pitchFamily="34" charset="0"/>
                <a:cs typeface="Arial" pitchFamily="34" charset="0"/>
              </a:rPr>
            </a:br>
            <a:r>
              <a:rPr lang="ru-RU" sz="2200" b="1" dirty="0" smtClean="0">
                <a:latin typeface="Arial" pitchFamily="34" charset="0"/>
                <a:ea typeface="Times New Roman" pitchFamily="18" charset="0"/>
                <a:cs typeface="Arial" pitchFamily="34" charset="0"/>
              </a:rPr>
              <a:t>о муниципальном образовании </a:t>
            </a:r>
            <a:r>
              <a:rPr lang="ru-RU" sz="2200" b="1" dirty="0" err="1" smtClean="0">
                <a:latin typeface="Arial" pitchFamily="34" charset="0"/>
                <a:ea typeface="Times New Roman" pitchFamily="18" charset="0"/>
                <a:cs typeface="Arial" pitchFamily="34" charset="0"/>
              </a:rPr>
              <a:t>Мгинское</a:t>
            </a:r>
            <a:r>
              <a:rPr lang="ru-RU" sz="2200" b="1" dirty="0" smtClean="0">
                <a:latin typeface="Arial" pitchFamily="34" charset="0"/>
                <a:ea typeface="Times New Roman" pitchFamily="18" charset="0"/>
                <a:cs typeface="Arial" pitchFamily="34" charset="0"/>
              </a:rPr>
              <a:t> городское поселение</a:t>
            </a:r>
            <a:r>
              <a:rPr lang="ru-RU" sz="5400" dirty="0">
                <a:latin typeface="Arial" pitchFamily="34" charset="0"/>
                <a:cs typeface="Arial" pitchFamily="34" charset="0"/>
              </a:rPr>
              <a:t/>
            </a:r>
            <a:br>
              <a:rPr lang="ru-RU" sz="5400" dirty="0">
                <a:latin typeface="Arial" pitchFamily="34" charset="0"/>
                <a:cs typeface="Arial" pitchFamily="34" charset="0"/>
              </a:rPr>
            </a:br>
            <a:endParaRPr lang="ru-RU" dirty="0"/>
          </a:p>
        </p:txBody>
      </p:sp>
      <p:sp>
        <p:nvSpPr>
          <p:cNvPr id="3" name="Объект 2"/>
          <p:cNvSpPr>
            <a:spLocks noGrp="1"/>
          </p:cNvSpPr>
          <p:nvPr>
            <p:ph idx="1"/>
          </p:nvPr>
        </p:nvSpPr>
        <p:spPr>
          <a:xfrm>
            <a:off x="457200" y="1340768"/>
            <a:ext cx="5410944" cy="4785395"/>
          </a:xfrm>
        </p:spPr>
        <p:txBody>
          <a:bodyPr>
            <a:normAutofit/>
          </a:bodyPr>
          <a:lstStyle/>
          <a:p>
            <a:pPr lvl="0"/>
            <a:r>
              <a:rPr lang="ru-RU" sz="1400" dirty="0">
                <a:ea typeface="Times New Roman" pitchFamily="18" charset="0"/>
                <a:cs typeface="Arial" pitchFamily="34" charset="0"/>
              </a:rPr>
              <a:t>Администрация муниципального образования </a:t>
            </a:r>
            <a:r>
              <a:rPr lang="ru-RU" sz="1400" dirty="0" err="1">
                <a:ea typeface="Times New Roman" pitchFamily="18" charset="0"/>
                <a:cs typeface="Arial" pitchFamily="34" charset="0"/>
              </a:rPr>
              <a:t>Мгинское</a:t>
            </a:r>
            <a:r>
              <a:rPr lang="ru-RU" sz="1400" dirty="0">
                <a:ea typeface="Times New Roman" pitchFamily="18" charset="0"/>
                <a:cs typeface="Arial" pitchFamily="34" charset="0"/>
              </a:rPr>
              <a:t> городское поселение осуществляет свою деятельность на основании Конституции Российской Федерации, федеральных законов, областных законов, Устава муниципального образования </a:t>
            </a:r>
            <a:r>
              <a:rPr lang="ru-RU" sz="1400" dirty="0" err="1">
                <a:ea typeface="Times New Roman" pitchFamily="18" charset="0"/>
                <a:cs typeface="Arial" pitchFamily="34" charset="0"/>
              </a:rPr>
              <a:t>Мгинское</a:t>
            </a:r>
            <a:r>
              <a:rPr lang="ru-RU" sz="1400" dirty="0">
                <a:ea typeface="Times New Roman" pitchFamily="18" charset="0"/>
                <a:cs typeface="Arial" pitchFamily="34" charset="0"/>
              </a:rPr>
              <a:t> городское поселение, Положения об администрации муниципального образования </a:t>
            </a:r>
            <a:r>
              <a:rPr lang="ru-RU" sz="1400" dirty="0" err="1">
                <a:ea typeface="Times New Roman" pitchFamily="18" charset="0"/>
                <a:cs typeface="Arial" pitchFamily="34" charset="0"/>
              </a:rPr>
              <a:t>Мгинское</a:t>
            </a:r>
            <a:r>
              <a:rPr lang="ru-RU" sz="1400" dirty="0">
                <a:ea typeface="Times New Roman" pitchFamily="18" charset="0"/>
                <a:cs typeface="Arial" pitchFamily="34" charset="0"/>
              </a:rPr>
              <a:t> городское поселение, указов Президента Российской Федерации.  </a:t>
            </a:r>
            <a:endParaRPr lang="ru-RU" sz="1400" dirty="0">
              <a:cs typeface="Arial" pitchFamily="34" charset="0"/>
            </a:endParaRPr>
          </a:p>
          <a:p>
            <a:pPr lvl="0"/>
            <a:r>
              <a:rPr lang="ru-RU" sz="1400" dirty="0">
                <a:ea typeface="Times New Roman" pitchFamily="18" charset="0"/>
                <a:cs typeface="Arial" pitchFamily="34" charset="0"/>
              </a:rPr>
              <a:t>Площадь территории муниципального образования 75</a:t>
            </a:r>
            <a:r>
              <a:rPr lang="en-US" sz="1400" dirty="0">
                <a:ea typeface="Times New Roman" pitchFamily="18" charset="0"/>
                <a:cs typeface="Arial" pitchFamily="34" charset="0"/>
              </a:rPr>
              <a:t> </a:t>
            </a:r>
            <a:r>
              <a:rPr lang="ru-RU" sz="1400" dirty="0">
                <a:ea typeface="Times New Roman" pitchFamily="18" charset="0"/>
                <a:cs typeface="Arial" pitchFamily="34" charset="0"/>
              </a:rPr>
              <a:t>250 Га, что составляет одну третью часть</a:t>
            </a:r>
            <a:r>
              <a:rPr lang="ru-RU" sz="1400" b="1" dirty="0">
                <a:ea typeface="Times New Roman" pitchFamily="18" charset="0"/>
                <a:cs typeface="Arial" pitchFamily="34" charset="0"/>
              </a:rPr>
              <a:t> </a:t>
            </a:r>
            <a:r>
              <a:rPr lang="ru-RU" sz="1400" dirty="0">
                <a:ea typeface="Times New Roman" pitchFamily="18" charset="0"/>
                <a:cs typeface="Arial" pitchFamily="34" charset="0"/>
              </a:rPr>
              <a:t>территории Кировского муниципального района Ленинградской области. В состав земель поселения входят земли в границах поселения, независимо от форм собственности и целевого назначения. </a:t>
            </a:r>
            <a:endParaRPr lang="ru-RU" sz="1400" dirty="0">
              <a:cs typeface="Arial" pitchFamily="34" charset="0"/>
            </a:endParaRPr>
          </a:p>
          <a:p>
            <a:r>
              <a:rPr lang="ru-RU" sz="1400" dirty="0">
                <a:ea typeface="Times New Roman" pitchFamily="18" charset="0"/>
                <a:cs typeface="Arial" pitchFamily="34" charset="0"/>
              </a:rPr>
              <a:t>Земли муниципального образования </a:t>
            </a:r>
            <a:r>
              <a:rPr lang="ru-RU" sz="1400" dirty="0" err="1">
                <a:ea typeface="Times New Roman" pitchFamily="18" charset="0"/>
                <a:cs typeface="Arial" pitchFamily="34" charset="0"/>
              </a:rPr>
              <a:t>Мгинское</a:t>
            </a:r>
            <a:r>
              <a:rPr lang="ru-RU" sz="1400" dirty="0">
                <a:ea typeface="Times New Roman" pitchFamily="18" charset="0"/>
                <a:cs typeface="Arial" pitchFamily="34" charset="0"/>
              </a:rPr>
              <a:t> городское поселение граничат с Кировским, </a:t>
            </a:r>
            <a:r>
              <a:rPr lang="ru-RU" sz="1400" dirty="0" err="1">
                <a:ea typeface="Times New Roman" pitchFamily="18" charset="0"/>
                <a:cs typeface="Arial" pitchFamily="34" charset="0"/>
              </a:rPr>
              <a:t>Отрадненским</a:t>
            </a:r>
            <a:r>
              <a:rPr lang="ru-RU" sz="1400" dirty="0">
                <a:ea typeface="Times New Roman" pitchFamily="18" charset="0"/>
                <a:cs typeface="Arial" pitchFamily="34" charset="0"/>
              </a:rPr>
              <a:t>, Павловским, </a:t>
            </a:r>
            <a:r>
              <a:rPr lang="ru-RU" sz="1400" dirty="0" err="1">
                <a:ea typeface="Times New Roman" pitchFamily="18" charset="0"/>
                <a:cs typeface="Arial" pitchFamily="34" charset="0"/>
              </a:rPr>
              <a:t>Приладожским</a:t>
            </a:r>
            <a:r>
              <a:rPr lang="ru-RU" sz="1400" dirty="0">
                <a:ea typeface="Times New Roman" pitchFamily="18" charset="0"/>
                <a:cs typeface="Arial" pitchFamily="34" charset="0"/>
              </a:rPr>
              <a:t> и </a:t>
            </a:r>
            <a:r>
              <a:rPr lang="ru-RU" sz="1400" dirty="0" err="1">
                <a:ea typeface="Times New Roman" pitchFamily="18" charset="0"/>
                <a:cs typeface="Arial" pitchFamily="34" charset="0"/>
              </a:rPr>
              <a:t>Назиевским</a:t>
            </a:r>
            <a:r>
              <a:rPr lang="ru-RU" sz="1400" dirty="0">
                <a:ea typeface="Times New Roman" pitchFamily="18" charset="0"/>
                <a:cs typeface="Arial" pitchFamily="34" charset="0"/>
              </a:rPr>
              <a:t> городскими поселениями, с Путиловским сельским поселением, с </a:t>
            </a:r>
            <a:r>
              <a:rPr lang="ru-RU" sz="1400" dirty="0" err="1">
                <a:ea typeface="Times New Roman" pitchFamily="18" charset="0"/>
                <a:cs typeface="Arial" pitchFamily="34" charset="0"/>
              </a:rPr>
              <a:t>Киришским</a:t>
            </a:r>
            <a:r>
              <a:rPr lang="ru-RU" sz="1400" dirty="0">
                <a:ea typeface="Times New Roman" pitchFamily="18" charset="0"/>
                <a:cs typeface="Arial" pitchFamily="34" charset="0"/>
              </a:rPr>
              <a:t> и </a:t>
            </a:r>
            <a:r>
              <a:rPr lang="ru-RU" sz="1400" dirty="0" err="1">
                <a:ea typeface="Times New Roman" pitchFamily="18" charset="0"/>
                <a:cs typeface="Arial" pitchFamily="34" charset="0"/>
              </a:rPr>
              <a:t>Тосненским</a:t>
            </a:r>
            <a:r>
              <a:rPr lang="ru-RU" sz="1400" dirty="0">
                <a:ea typeface="Times New Roman" pitchFamily="18" charset="0"/>
                <a:cs typeface="Arial" pitchFamily="34" charset="0"/>
              </a:rPr>
              <a:t> муниципальными районами Ленинградской области.</a:t>
            </a:r>
          </a:p>
          <a:p>
            <a:endParaRPr lang="ru-RU" dirty="0"/>
          </a:p>
        </p:txBody>
      </p:sp>
      <p:pic>
        <p:nvPicPr>
          <p:cNvPr id="4" name="Рисунок 3" descr="карта 2"/>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28263" y="1353752"/>
            <a:ext cx="3168352" cy="2625155"/>
          </a:xfrm>
          <a:prstGeom prst="rect">
            <a:avLst/>
          </a:prstGeom>
          <a:noFill/>
          <a:ln>
            <a:noFill/>
          </a:ln>
        </p:spPr>
      </p:pic>
    </p:spTree>
    <p:extLst>
      <p:ext uri="{BB962C8B-B14F-4D97-AF65-F5344CB8AC3E}">
        <p14:creationId xmlns:p14="http://schemas.microsoft.com/office/powerpoint/2010/main" val="5242221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71600" y="188640"/>
            <a:ext cx="7272808" cy="523220"/>
          </a:xfrm>
          <a:prstGeom prst="rect">
            <a:avLst/>
          </a:prstGeom>
        </p:spPr>
        <p:txBody>
          <a:bodyPr wrap="square">
            <a:spAutoFit/>
          </a:bodyPr>
          <a:lstStyle/>
          <a:p>
            <a:pPr algn="ctr"/>
            <a:r>
              <a:rPr lang="ru-RU" sz="2800" b="1" dirty="0" err="1" smtClean="0"/>
              <a:t>Жилищно</a:t>
            </a:r>
            <a:r>
              <a:rPr lang="ru-RU" sz="2800" b="1" dirty="0" smtClean="0"/>
              <a:t>- коммунальное хозяйство</a:t>
            </a:r>
            <a:endParaRPr lang="ru-RU" sz="2800" dirty="0"/>
          </a:p>
        </p:txBody>
      </p:sp>
      <p:graphicFrame>
        <p:nvGraphicFramePr>
          <p:cNvPr id="3" name="Таблица 2"/>
          <p:cNvGraphicFramePr>
            <a:graphicFrameLocks noGrp="1"/>
          </p:cNvGraphicFramePr>
          <p:nvPr>
            <p:extLst>
              <p:ext uri="{D42A27DB-BD31-4B8C-83A1-F6EECF244321}">
                <p14:modId xmlns:p14="http://schemas.microsoft.com/office/powerpoint/2010/main" val="2920420238"/>
              </p:ext>
            </p:extLst>
          </p:nvPr>
        </p:nvGraphicFramePr>
        <p:xfrm>
          <a:off x="251522" y="1124744"/>
          <a:ext cx="4464495" cy="2385265"/>
        </p:xfrm>
        <a:graphic>
          <a:graphicData uri="http://schemas.openxmlformats.org/drawingml/2006/table">
            <a:tbl>
              <a:tblPr firstRow="1" bandRow="1">
                <a:tableStyleId>{5C22544A-7EE6-4342-B048-85BDC9FD1C3A}</a:tableStyleId>
              </a:tblPr>
              <a:tblGrid>
                <a:gridCol w="2511279">
                  <a:extLst>
                    <a:ext uri="{9D8B030D-6E8A-4147-A177-3AD203B41FA5}">
                      <a16:colId xmlns:a16="http://schemas.microsoft.com/office/drawing/2014/main" val="20000"/>
                    </a:ext>
                  </a:extLst>
                </a:gridCol>
                <a:gridCol w="976608">
                  <a:extLst>
                    <a:ext uri="{9D8B030D-6E8A-4147-A177-3AD203B41FA5}">
                      <a16:colId xmlns:a16="http://schemas.microsoft.com/office/drawing/2014/main" val="20001"/>
                    </a:ext>
                  </a:extLst>
                </a:gridCol>
                <a:gridCol w="976608">
                  <a:extLst>
                    <a:ext uri="{9D8B030D-6E8A-4147-A177-3AD203B41FA5}">
                      <a16:colId xmlns:a16="http://schemas.microsoft.com/office/drawing/2014/main" val="20002"/>
                    </a:ext>
                  </a:extLst>
                </a:gridCol>
              </a:tblGrid>
              <a:tr h="477053">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Наименование расхода</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план на год</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Исполнение на отчетную дату</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477053">
                <a:tc>
                  <a:txBody>
                    <a:bodyPr/>
                    <a:lstStyle/>
                    <a:p>
                      <a:pPr algn="ctr">
                        <a:spcAft>
                          <a:spcPts val="0"/>
                        </a:spcAft>
                      </a:pPr>
                      <a:r>
                        <a:rPr lang="ru-RU" sz="900" b="1" dirty="0">
                          <a:solidFill>
                            <a:srgbClr val="000000"/>
                          </a:solidFill>
                          <a:effectLst/>
                          <a:latin typeface="Times New Roman" panose="02020603050405020304" pitchFamily="18" charset="0"/>
                          <a:ea typeface="Times New Roman" panose="02020603050405020304" pitchFamily="18" charset="0"/>
                        </a:rPr>
                        <a:t>Жилищно-коммунальное хозяйство</a:t>
                      </a:r>
                      <a:endParaRPr lang="ru-RU"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98 537,5</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96 625,6</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477053">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Жилищное хозяйство в т.ч.:</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3 956,6</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3 870,4</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477053">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Ремонт квартиры</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685,0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dirty="0">
                          <a:solidFill>
                            <a:srgbClr val="000000"/>
                          </a:solidFill>
                          <a:effectLst/>
                          <a:latin typeface="Times New Roman" panose="02020603050405020304" pitchFamily="18" charset="0"/>
                          <a:ea typeface="Times New Roman" panose="02020603050405020304" pitchFamily="18" charset="0"/>
                        </a:rPr>
                        <a:t>656,3</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477053">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Взносы на кап. ремонт муниципального жилищного фонда</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3 271,6</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dirty="0">
                          <a:solidFill>
                            <a:srgbClr val="000000"/>
                          </a:solidFill>
                          <a:effectLst/>
                          <a:latin typeface="Times New Roman" panose="02020603050405020304" pitchFamily="18" charset="0"/>
                          <a:ea typeface="Times New Roman" panose="02020603050405020304" pitchFamily="18" charset="0"/>
                        </a:rPr>
                        <a:t>3 214,1</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extLst>
              <p:ext uri="{D42A27DB-BD31-4B8C-83A1-F6EECF244321}">
                <p14:modId xmlns:p14="http://schemas.microsoft.com/office/powerpoint/2010/main" val="2002208095"/>
              </p:ext>
            </p:extLst>
          </p:nvPr>
        </p:nvGraphicFramePr>
        <p:xfrm>
          <a:off x="323528" y="260649"/>
          <a:ext cx="5112567" cy="3865209"/>
        </p:xfrm>
        <a:graphic>
          <a:graphicData uri="http://schemas.openxmlformats.org/drawingml/2006/table">
            <a:tbl>
              <a:tblPr firstRow="1" bandRow="1">
                <a:tableStyleId>{5C22544A-7EE6-4342-B048-85BDC9FD1C3A}</a:tableStyleId>
              </a:tblPr>
              <a:tblGrid>
                <a:gridCol w="3682012">
                  <a:extLst>
                    <a:ext uri="{9D8B030D-6E8A-4147-A177-3AD203B41FA5}">
                      <a16:colId xmlns:a16="http://schemas.microsoft.com/office/drawing/2014/main" val="20000"/>
                    </a:ext>
                  </a:extLst>
                </a:gridCol>
                <a:gridCol w="721963">
                  <a:extLst>
                    <a:ext uri="{9D8B030D-6E8A-4147-A177-3AD203B41FA5}">
                      <a16:colId xmlns:a16="http://schemas.microsoft.com/office/drawing/2014/main" val="20001"/>
                    </a:ext>
                  </a:extLst>
                </a:gridCol>
                <a:gridCol w="708592">
                  <a:extLst>
                    <a:ext uri="{9D8B030D-6E8A-4147-A177-3AD203B41FA5}">
                      <a16:colId xmlns:a16="http://schemas.microsoft.com/office/drawing/2014/main" val="20002"/>
                    </a:ext>
                  </a:extLst>
                </a:gridCol>
              </a:tblGrid>
              <a:tr h="451342">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Коммунальное хозяйство. В т.ч.</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19 159,3</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18 427,2</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151743">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Субсидия по ПБК</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effectLst/>
                          <a:latin typeface="Times New Roman" panose="02020603050405020304" pitchFamily="18" charset="0"/>
                          <a:ea typeface="Times New Roman" panose="02020603050405020304" pitchFamily="18" charset="0"/>
                        </a:rPr>
                        <a:t>2 775,00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effectLst/>
                          <a:latin typeface="Times New Roman" panose="02020603050405020304" pitchFamily="18" charset="0"/>
                          <a:ea typeface="Times New Roman" panose="02020603050405020304" pitchFamily="18" charset="0"/>
                        </a:rPr>
                        <a:t>2 161,6</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131406">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проверка достоверности проектно-сметной документации </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effectLst/>
                          <a:latin typeface="Times New Roman" panose="02020603050405020304" pitchFamily="18" charset="0"/>
                          <a:ea typeface="Times New Roman" panose="02020603050405020304" pitchFamily="18" charset="0"/>
                        </a:rPr>
                        <a:t>615,00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effectLst/>
                          <a:latin typeface="Times New Roman" panose="02020603050405020304" pitchFamily="18" charset="0"/>
                          <a:ea typeface="Times New Roman" panose="02020603050405020304" pitchFamily="18" charset="0"/>
                        </a:rPr>
                        <a:t>606,5</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289628">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Установка прибора учета теплоснабжения</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effectLst/>
                          <a:latin typeface="Times New Roman" panose="02020603050405020304" pitchFamily="18" charset="0"/>
                          <a:ea typeface="Times New Roman" panose="02020603050405020304" pitchFamily="18" charset="0"/>
                        </a:rPr>
                        <a:t>475,00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effectLst/>
                          <a:latin typeface="Times New Roman" panose="02020603050405020304" pitchFamily="18" charset="0"/>
                          <a:ea typeface="Times New Roman" panose="02020603050405020304" pitchFamily="18" charset="0"/>
                        </a:rPr>
                        <a:t>474,8</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368448">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Приобретение водогрейного котла марки КВ-ГМ-3,5-115Н в котельную, расположенную по адресу: Ленинградская область, Кировский район, г. п. Мга, ул. Пролетарская, д.9</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effectLst/>
                          <a:latin typeface="Times New Roman" panose="02020603050405020304" pitchFamily="18" charset="0"/>
                          <a:ea typeface="Times New Roman" panose="02020603050405020304" pitchFamily="18" charset="0"/>
                        </a:rPr>
                        <a:t>3 203,95</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effectLst/>
                          <a:latin typeface="Times New Roman" panose="02020603050405020304" pitchFamily="18" charset="0"/>
                          <a:ea typeface="Times New Roman" panose="02020603050405020304" pitchFamily="18" charset="0"/>
                        </a:rPr>
                        <a:t>3 203,9</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657027">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Госэкспертиза  по ремонту котельных, схема теплоснабжения</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effectLst/>
                          <a:latin typeface="Times New Roman" panose="02020603050405020304" pitchFamily="18" charset="0"/>
                          <a:ea typeface="Times New Roman" panose="02020603050405020304" pitchFamily="18" charset="0"/>
                        </a:rPr>
                        <a:t>300,00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effectLst/>
                          <a:latin typeface="Times New Roman" panose="02020603050405020304" pitchFamily="18" charset="0"/>
                          <a:ea typeface="Times New Roman" panose="02020603050405020304" pitchFamily="18" charset="0"/>
                        </a:rPr>
                        <a:t>190,00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657027">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Ремонт участка магистрального трубопровода тепловой сети от ТК-12 до ТК-16   по пр.Красного Октября в г.п.Мга </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dirty="0">
                          <a:effectLst/>
                          <a:latin typeface="Times New Roman" panose="02020603050405020304" pitchFamily="18" charset="0"/>
                          <a:ea typeface="Times New Roman" panose="02020603050405020304" pitchFamily="18" charset="0"/>
                        </a:rPr>
                        <a:t>9 395,36</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effectLst/>
                          <a:latin typeface="Times New Roman" panose="02020603050405020304" pitchFamily="18" charset="0"/>
                          <a:ea typeface="Times New Roman" panose="02020603050405020304" pitchFamily="18" charset="0"/>
                        </a:rPr>
                        <a:t>9 395,4</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495999432"/>
                  </a:ext>
                </a:extLst>
              </a:tr>
              <a:tr h="452775">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мероприятия по созданию  мест  (площадок)  накопления  твердых  коммунальных  отходов</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2 395,0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effectLst/>
                          <a:latin typeface="Times New Roman" panose="02020603050405020304" pitchFamily="18" charset="0"/>
                          <a:ea typeface="Times New Roman" panose="02020603050405020304" pitchFamily="18" charset="0"/>
                        </a:rPr>
                        <a:t>2 395,00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817869037"/>
                  </a:ext>
                </a:extLst>
              </a:tr>
              <a:tr h="657027">
                <a:tc>
                  <a:txBody>
                    <a:bodyPr/>
                    <a:lstStyle/>
                    <a:p>
                      <a:pPr algn="ctr">
                        <a:spcAft>
                          <a:spcPts val="0"/>
                        </a:spcAft>
                      </a:pPr>
                      <a:endParaRPr lang="ru-RU"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94740631"/>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748464" y="260648"/>
            <a:ext cx="82352" cy="936104"/>
          </a:xfrm>
        </p:spPr>
        <p:txBody>
          <a:bodyPr>
            <a:normAutofit fontScale="90000"/>
          </a:bodyPr>
          <a:lstStyle/>
          <a:p>
            <a:r>
              <a:rPr lang="ru-RU" dirty="0" smtClean="0"/>
              <a:t/>
            </a:r>
            <a:br>
              <a:rPr lang="ru-RU" dirty="0" smtClean="0"/>
            </a:br>
            <a:endParaRPr lang="ru-RU" dirty="0"/>
          </a:p>
        </p:txBody>
      </p:sp>
      <p:graphicFrame>
        <p:nvGraphicFramePr>
          <p:cNvPr id="3" name="Таблица 2"/>
          <p:cNvGraphicFramePr>
            <a:graphicFrameLocks noGrp="1"/>
          </p:cNvGraphicFramePr>
          <p:nvPr>
            <p:extLst>
              <p:ext uri="{D42A27DB-BD31-4B8C-83A1-F6EECF244321}">
                <p14:modId xmlns:p14="http://schemas.microsoft.com/office/powerpoint/2010/main" val="3458369886"/>
              </p:ext>
            </p:extLst>
          </p:nvPr>
        </p:nvGraphicFramePr>
        <p:xfrm>
          <a:off x="107504" y="188640"/>
          <a:ext cx="6408712" cy="5804780"/>
        </p:xfrm>
        <a:graphic>
          <a:graphicData uri="http://schemas.openxmlformats.org/drawingml/2006/table">
            <a:tbl>
              <a:tblPr firstRow="1" bandRow="1">
                <a:tableStyleId>{5C22544A-7EE6-4342-B048-85BDC9FD1C3A}</a:tableStyleId>
              </a:tblPr>
              <a:tblGrid>
                <a:gridCol w="4824536">
                  <a:extLst>
                    <a:ext uri="{9D8B030D-6E8A-4147-A177-3AD203B41FA5}">
                      <a16:colId xmlns:a16="http://schemas.microsoft.com/office/drawing/2014/main" val="20000"/>
                    </a:ext>
                  </a:extLst>
                </a:gridCol>
                <a:gridCol w="720080">
                  <a:extLst>
                    <a:ext uri="{9D8B030D-6E8A-4147-A177-3AD203B41FA5}">
                      <a16:colId xmlns:a16="http://schemas.microsoft.com/office/drawing/2014/main" val="20001"/>
                    </a:ext>
                  </a:extLst>
                </a:gridCol>
                <a:gridCol w="864096">
                  <a:extLst>
                    <a:ext uri="{9D8B030D-6E8A-4147-A177-3AD203B41FA5}">
                      <a16:colId xmlns:a16="http://schemas.microsoft.com/office/drawing/2014/main" val="20002"/>
                    </a:ext>
                  </a:extLst>
                </a:gridCol>
              </a:tblGrid>
              <a:tr h="288032">
                <a:tc>
                  <a:txBody>
                    <a:bodyPr/>
                    <a:lstStyle/>
                    <a:p>
                      <a:pPr algn="l"/>
                      <a:r>
                        <a:rPr lang="ru-RU" dirty="0" smtClean="0"/>
                        <a:t>Мероприятия </a:t>
                      </a:r>
                      <a:endParaRPr lang="ru-RU" dirty="0"/>
                    </a:p>
                  </a:txBody>
                  <a:tcPr/>
                </a:tc>
                <a:tc>
                  <a:txBody>
                    <a:bodyPr/>
                    <a:lstStyle/>
                    <a:p>
                      <a:pPr algn="l"/>
                      <a:r>
                        <a:rPr lang="ru-RU" dirty="0" smtClean="0"/>
                        <a:t>План</a:t>
                      </a:r>
                      <a:endParaRPr lang="ru-RU" dirty="0"/>
                    </a:p>
                  </a:txBody>
                  <a:tcPr/>
                </a:tc>
                <a:tc>
                  <a:txBody>
                    <a:bodyPr/>
                    <a:lstStyle/>
                    <a:p>
                      <a:pPr algn="l"/>
                      <a:r>
                        <a:rPr lang="ru-RU" dirty="0" smtClean="0"/>
                        <a:t>Факт</a:t>
                      </a:r>
                      <a:endParaRPr lang="ru-RU" dirty="0"/>
                    </a:p>
                  </a:txBody>
                  <a:tcPr/>
                </a:tc>
                <a:extLst>
                  <a:ext uri="{0D108BD9-81ED-4DB2-BD59-A6C34878D82A}">
                    <a16:rowId xmlns:a16="http://schemas.microsoft.com/office/drawing/2014/main" val="10000"/>
                  </a:ext>
                </a:extLst>
              </a:tr>
              <a:tr h="390797">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Благоустройство, в т. </a:t>
                      </a:r>
                      <a:r>
                        <a:rPr lang="ru-RU" sz="900" b="1" dirty="0">
                          <a:solidFill>
                            <a:srgbClr val="000000"/>
                          </a:solidFill>
                          <a:effectLst/>
                          <a:latin typeface="Times New Roman" panose="02020603050405020304" pitchFamily="18" charset="0"/>
                          <a:ea typeface="Times New Roman" panose="02020603050405020304" pitchFamily="18" charset="0"/>
                        </a:rPr>
                        <a:t>ч.</a:t>
                      </a:r>
                      <a:endParaRPr lang="ru-RU"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55 016,6</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54 041,9</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349411">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Благоустройство дворовой территории многоквартирных домов № 2 и № 4 по Шоссе Революции в г.п. Мга.</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12 607,7</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12 607,7</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319638">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Уличное освещение населенных пунктов МО Мгинское городское поселение</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4 386,3</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4 386,3</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164772">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Пени за нарушение контракта</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12,0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7,6</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197101">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Обслуживание  уличного освещения</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2 500,0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2 500,0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209126">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Организация уличного освещения в д.Турышкино и д.Муя</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500,0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397,8</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6"/>
                  </a:ext>
                </a:extLst>
              </a:tr>
              <a:tr h="226760">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ритуальные услуги</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45,8</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0,0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7"/>
                  </a:ext>
                </a:extLst>
              </a:tr>
              <a:tr h="216174">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Озеленение </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596,0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596,0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8"/>
                  </a:ext>
                </a:extLst>
              </a:tr>
              <a:tr h="261148">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Сбор и вывоз мусора с кладбищ, содержание мест захоронения</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266,3</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266,3</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9"/>
                  </a:ext>
                </a:extLst>
              </a:tr>
              <a:tr h="226481">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Приобретение насоса для фонтана</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46,8</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46,8</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10"/>
                  </a:ext>
                </a:extLst>
              </a:tr>
              <a:tr h="216024">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Приобретение игрового оборудования для детских площадок</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709,3</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709,3</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11"/>
                  </a:ext>
                </a:extLst>
              </a:tr>
              <a:tr h="151941">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Приобретение материалов для проведения месячника по благоустройству </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58,1</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58,1</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12"/>
                  </a:ext>
                </a:extLst>
              </a:tr>
              <a:tr h="305267">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 содержание контейнерных площадок,  содержание и ремонт детских и спортивных площадок</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3 159,3</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dirty="0">
                          <a:solidFill>
                            <a:srgbClr val="000000"/>
                          </a:solidFill>
                          <a:effectLst/>
                          <a:latin typeface="Times New Roman" panose="02020603050405020304" pitchFamily="18" charset="0"/>
                          <a:ea typeface="Times New Roman" panose="02020603050405020304" pitchFamily="18" charset="0"/>
                        </a:rPr>
                        <a:t>3 159,3</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13"/>
                  </a:ext>
                </a:extLst>
              </a:tr>
              <a:tr h="186184">
                <a:tc>
                  <a:txBody>
                    <a:bodyPr/>
                    <a:lstStyle/>
                    <a:p>
                      <a:pPr algn="ctr">
                        <a:spcAft>
                          <a:spcPts val="0"/>
                        </a:spcAft>
                      </a:pPr>
                      <a:r>
                        <a:rPr lang="ru-RU" sz="900" dirty="0">
                          <a:solidFill>
                            <a:srgbClr val="000000"/>
                          </a:solidFill>
                          <a:effectLst/>
                          <a:latin typeface="Times New Roman" panose="02020603050405020304" pitchFamily="18" charset="0"/>
                          <a:ea typeface="Times New Roman" panose="02020603050405020304" pitchFamily="18" charset="0"/>
                        </a:rPr>
                        <a:t>разработка проекта по комфортной среде, технадзор</a:t>
                      </a:r>
                      <a:endParaRPr lang="ru-RU"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589,9</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559,0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14"/>
                  </a:ext>
                </a:extLst>
              </a:tr>
              <a:tr h="186184">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Обслуживание  территории, дворники, покос травы, обслуживание фонтана, обслуживание библиотечного сквера</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12 446,2</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11 684,7</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15"/>
                  </a:ext>
                </a:extLst>
              </a:tr>
              <a:tr h="216024">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Аккарицидная обработка территории, снос деревьев</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187,7</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157,8</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16"/>
                  </a:ext>
                </a:extLst>
              </a:tr>
              <a:tr h="216024">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Благоустройство общественной территории "Почтовый сквер"</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12 273,3</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12 273,3</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17"/>
                  </a:ext>
                </a:extLst>
              </a:tr>
              <a:tr h="216024">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Вывоз крупногабаритных отходов (ветки, порубочные остатки, покрышки, отходы от капитального ремонта), ликвидация свалок          </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4 456,1</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4 456,1</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18"/>
                  </a:ext>
                </a:extLst>
              </a:tr>
              <a:tr h="216024">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 борьба с борщевиком Сосновского</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175,8</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dirty="0">
                          <a:solidFill>
                            <a:srgbClr val="000000"/>
                          </a:solidFill>
                          <a:effectLst/>
                          <a:latin typeface="Times New Roman" panose="02020603050405020304" pitchFamily="18" charset="0"/>
                          <a:ea typeface="Times New Roman" panose="02020603050405020304" pitchFamily="18" charset="0"/>
                        </a:rPr>
                        <a:t>175,8</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19"/>
                  </a:ext>
                </a:extLst>
              </a:tr>
              <a:tr h="216024">
                <a:tc>
                  <a:txBody>
                    <a:bodyPr/>
                    <a:lstStyle/>
                    <a:p>
                      <a:pPr algn="ctr">
                        <a:spcAft>
                          <a:spcPts val="0"/>
                        </a:spcAft>
                      </a:pP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20"/>
                  </a:ext>
                </a:extLst>
              </a:tr>
              <a:tr h="201820">
                <a:tc>
                  <a:txBody>
                    <a:bodyPr/>
                    <a:lstStyle/>
                    <a:p>
                      <a:pPr algn="ctr">
                        <a:spcAft>
                          <a:spcPts val="0"/>
                        </a:spcAft>
                      </a:pPr>
                      <a:endParaRPr lang="ru-RU"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21"/>
                  </a:ext>
                </a:extLst>
              </a:tr>
              <a:tr h="201820">
                <a:tc>
                  <a:txBody>
                    <a:bodyPr/>
                    <a:lstStyle/>
                    <a:p>
                      <a:pPr algn="ctr">
                        <a:spcAft>
                          <a:spcPts val="0"/>
                        </a:spcAft>
                      </a:pP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948172222"/>
                  </a:ext>
                </a:extLst>
              </a:tr>
              <a:tr h="201820">
                <a:tc>
                  <a:txBody>
                    <a:bodyPr/>
                    <a:lstStyle/>
                    <a:p>
                      <a:pPr algn="ctr">
                        <a:spcAft>
                          <a:spcPts val="0"/>
                        </a:spcAft>
                      </a:pP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647040803"/>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109761184"/>
              </p:ext>
            </p:extLst>
          </p:nvPr>
        </p:nvGraphicFramePr>
        <p:xfrm>
          <a:off x="251521" y="332657"/>
          <a:ext cx="5760639" cy="1368151"/>
        </p:xfrm>
        <a:graphic>
          <a:graphicData uri="http://schemas.openxmlformats.org/drawingml/2006/table">
            <a:tbl>
              <a:tblPr firstRow="1" bandRow="1">
                <a:tableStyleId>{5C22544A-7EE6-4342-B048-85BDC9FD1C3A}</a:tableStyleId>
              </a:tblPr>
              <a:tblGrid>
                <a:gridCol w="3960439">
                  <a:extLst>
                    <a:ext uri="{9D8B030D-6E8A-4147-A177-3AD203B41FA5}">
                      <a16:colId xmlns:a16="http://schemas.microsoft.com/office/drawing/2014/main" val="20000"/>
                    </a:ext>
                  </a:extLst>
                </a:gridCol>
                <a:gridCol w="864096">
                  <a:extLst>
                    <a:ext uri="{9D8B030D-6E8A-4147-A177-3AD203B41FA5}">
                      <a16:colId xmlns:a16="http://schemas.microsoft.com/office/drawing/2014/main" val="20001"/>
                    </a:ext>
                  </a:extLst>
                </a:gridCol>
                <a:gridCol w="936104">
                  <a:extLst>
                    <a:ext uri="{9D8B030D-6E8A-4147-A177-3AD203B41FA5}">
                      <a16:colId xmlns:a16="http://schemas.microsoft.com/office/drawing/2014/main" val="20002"/>
                    </a:ext>
                  </a:extLst>
                </a:gridCol>
              </a:tblGrid>
              <a:tr h="545350">
                <a:tc>
                  <a:txBody>
                    <a:bodyPr/>
                    <a:lstStyle/>
                    <a:p>
                      <a:pPr algn="l"/>
                      <a:r>
                        <a:rPr lang="ru-RU" dirty="0" smtClean="0"/>
                        <a:t>Мероприятия </a:t>
                      </a:r>
                      <a:endParaRPr lang="ru-RU" dirty="0"/>
                    </a:p>
                  </a:txBody>
                  <a:tcPr/>
                </a:tc>
                <a:tc>
                  <a:txBody>
                    <a:bodyPr/>
                    <a:lstStyle/>
                    <a:p>
                      <a:pPr algn="l"/>
                      <a:r>
                        <a:rPr lang="ru-RU" dirty="0" smtClean="0"/>
                        <a:t>План</a:t>
                      </a:r>
                      <a:endParaRPr lang="ru-RU" dirty="0"/>
                    </a:p>
                  </a:txBody>
                  <a:tcPr/>
                </a:tc>
                <a:tc>
                  <a:txBody>
                    <a:bodyPr/>
                    <a:lstStyle/>
                    <a:p>
                      <a:pPr algn="l"/>
                      <a:r>
                        <a:rPr lang="ru-RU" dirty="0" smtClean="0"/>
                        <a:t>Факт</a:t>
                      </a:r>
                      <a:endParaRPr lang="ru-RU" dirty="0"/>
                    </a:p>
                  </a:txBody>
                  <a:tcPr/>
                </a:tc>
                <a:extLst>
                  <a:ext uri="{0D108BD9-81ED-4DB2-BD59-A6C34878D82A}">
                    <a16:rowId xmlns:a16="http://schemas.microsoft.com/office/drawing/2014/main" val="10000"/>
                  </a:ext>
                </a:extLst>
              </a:tr>
              <a:tr h="545350">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Другие вопросы в области жилищно-коммунального- хозяйства (МУ «УЖКХ ТО»), в т.ч.:</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20 405,0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b="1" dirty="0">
                          <a:solidFill>
                            <a:srgbClr val="000000"/>
                          </a:solidFill>
                          <a:effectLst/>
                          <a:latin typeface="Times New Roman" panose="02020603050405020304" pitchFamily="18" charset="0"/>
                          <a:ea typeface="Times New Roman" panose="02020603050405020304" pitchFamily="18" charset="0"/>
                        </a:rPr>
                        <a:t>20 286,1</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277451">
                <a:tc>
                  <a:txBody>
                    <a:bodyPr/>
                    <a:lstStyle/>
                    <a:p>
                      <a:pPr algn="ctr">
                        <a:spcAft>
                          <a:spcPts val="0"/>
                        </a:spcAft>
                      </a:pPr>
                      <a:r>
                        <a:rPr lang="ru-RU" sz="900" dirty="0">
                          <a:solidFill>
                            <a:srgbClr val="000000"/>
                          </a:solidFill>
                          <a:effectLst/>
                          <a:latin typeface="Times New Roman" panose="02020603050405020304" pitchFamily="18" charset="0"/>
                          <a:ea typeface="Times New Roman" panose="02020603050405020304" pitchFamily="18" charset="0"/>
                        </a:rPr>
                        <a:t>Заработная плата с начислениями, </a:t>
                      </a:r>
                      <a:r>
                        <a:rPr lang="ru-RU" sz="900" dirty="0" smtClean="0">
                          <a:solidFill>
                            <a:srgbClr val="000000"/>
                          </a:solidFill>
                          <a:effectLst/>
                          <a:latin typeface="Times New Roman" panose="02020603050405020304" pitchFamily="18" charset="0"/>
                          <a:ea typeface="Times New Roman" panose="02020603050405020304" pitchFamily="18" charset="0"/>
                        </a:rPr>
                        <a:t>20 </a:t>
                      </a:r>
                      <a:r>
                        <a:rPr lang="ru-RU" sz="900" dirty="0">
                          <a:solidFill>
                            <a:srgbClr val="000000"/>
                          </a:solidFill>
                          <a:effectLst/>
                          <a:latin typeface="Times New Roman" panose="02020603050405020304" pitchFamily="18" charset="0"/>
                          <a:ea typeface="Times New Roman" panose="02020603050405020304" pitchFamily="18" charset="0"/>
                        </a:rPr>
                        <a:t>человек </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800">
                          <a:solidFill>
                            <a:srgbClr val="000000"/>
                          </a:solidFill>
                          <a:effectLst/>
                          <a:latin typeface="Times New Roman" panose="02020603050405020304" pitchFamily="18" charset="0"/>
                          <a:ea typeface="Times New Roman" panose="02020603050405020304" pitchFamily="18" charset="0"/>
                        </a:rPr>
                        <a:t>15636,8</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800" dirty="0">
                          <a:solidFill>
                            <a:srgbClr val="000000"/>
                          </a:solidFill>
                          <a:effectLst/>
                          <a:latin typeface="Times New Roman" panose="02020603050405020304" pitchFamily="18" charset="0"/>
                          <a:ea typeface="Times New Roman" panose="02020603050405020304" pitchFamily="18" charset="0"/>
                        </a:rPr>
                        <a:t>15627,6</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02"/>
                  </a:ext>
                </a:extLst>
              </a:tr>
            </a:tbl>
          </a:graphicData>
        </a:graphic>
      </p:graphicFrame>
      <p:pic>
        <p:nvPicPr>
          <p:cNvPr id="3" name="Рисунок 2" descr="C:\Users\berko\OneDrive\Рабочий стол\IMG_20230921_163415.jpg"/>
          <p:cNvPicPr/>
          <p:nvPr/>
        </p:nvPicPr>
        <p:blipFill rotWithShape="1">
          <a:blip r:embed="rId3" cstate="print">
            <a:extLst>
              <a:ext uri="{28A0092B-C50C-407E-A947-70E740481C1C}">
                <a14:useLocalDpi xmlns:a14="http://schemas.microsoft.com/office/drawing/2010/main" val="0"/>
              </a:ext>
            </a:extLst>
          </a:blip>
          <a:srcRect t="8839" r="3728"/>
          <a:stretch/>
        </p:blipFill>
        <p:spPr bwMode="auto">
          <a:xfrm>
            <a:off x="6228184" y="774660"/>
            <a:ext cx="2801620" cy="1852295"/>
          </a:xfrm>
          <a:prstGeom prst="rect">
            <a:avLst/>
          </a:prstGeom>
          <a:noFill/>
          <a:ln>
            <a:noFill/>
          </a:ln>
          <a:extLst>
            <a:ext uri="{53640926-AAD7-44D8-BBD7-CCE9431645EC}">
              <a14:shadowObscured xmlns:a14="http://schemas.microsoft.com/office/drawing/2010/main"/>
            </a:ext>
          </a:extLst>
        </p:spPr>
      </p:pic>
      <p:pic>
        <p:nvPicPr>
          <p:cNvPr id="5" name="Рисунок 4" descr="C:\Users\berko\OneDrive\Рабочий стол\IMG-20241218-WA0021.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544" y="2204864"/>
            <a:ext cx="3045460" cy="4057650"/>
          </a:xfrm>
          <a:prstGeom prst="rect">
            <a:avLst/>
          </a:prstGeom>
          <a:noFill/>
          <a:ln>
            <a:noFill/>
          </a:ln>
        </p:spPr>
      </p:pic>
      <p:pic>
        <p:nvPicPr>
          <p:cNvPr id="6" name="Рисунок 5" descr="C:\Users\berko\OneDrive\Рабочий стол\IMG_7803 2.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39952" y="2564904"/>
            <a:ext cx="3044825" cy="406146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755576" y="840050"/>
            <a:ext cx="7272808" cy="5693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Молодежная политика и оздоровление детей</a:t>
            </a:r>
          </a:p>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4" name="Таблица 3"/>
          <p:cNvGraphicFramePr>
            <a:graphicFrameLocks noGrp="1"/>
          </p:cNvGraphicFramePr>
          <p:nvPr/>
        </p:nvGraphicFramePr>
        <p:xfrm>
          <a:off x="611559" y="1700808"/>
          <a:ext cx="7776864" cy="1584960"/>
        </p:xfrm>
        <a:graphic>
          <a:graphicData uri="http://schemas.openxmlformats.org/drawingml/2006/table">
            <a:tbl>
              <a:tblPr firstRow="1" bandRow="1">
                <a:tableStyleId>{5C22544A-7EE6-4342-B048-85BDC9FD1C3A}</a:tableStyleId>
              </a:tblPr>
              <a:tblGrid>
                <a:gridCol w="4752529">
                  <a:extLst>
                    <a:ext uri="{9D8B030D-6E8A-4147-A177-3AD203B41FA5}">
                      <a16:colId xmlns:a16="http://schemas.microsoft.com/office/drawing/2014/main" val="20000"/>
                    </a:ext>
                  </a:extLst>
                </a:gridCol>
                <a:gridCol w="1440160">
                  <a:extLst>
                    <a:ext uri="{9D8B030D-6E8A-4147-A177-3AD203B41FA5}">
                      <a16:colId xmlns:a16="http://schemas.microsoft.com/office/drawing/2014/main" val="20001"/>
                    </a:ext>
                  </a:extLst>
                </a:gridCol>
                <a:gridCol w="1584175">
                  <a:extLst>
                    <a:ext uri="{9D8B030D-6E8A-4147-A177-3AD203B41FA5}">
                      <a16:colId xmlns:a16="http://schemas.microsoft.com/office/drawing/2014/main" val="20002"/>
                    </a:ext>
                  </a:extLst>
                </a:gridCol>
              </a:tblGrid>
              <a:tr h="504056">
                <a:tc>
                  <a:txBody>
                    <a:bodyPr/>
                    <a:lstStyle/>
                    <a:p>
                      <a:r>
                        <a:rPr lang="ru-RU" dirty="0" smtClean="0"/>
                        <a:t>Мероприятия</a:t>
                      </a:r>
                      <a:endParaRPr lang="ru-RU" dirty="0"/>
                    </a:p>
                  </a:txBody>
                  <a:tcPr/>
                </a:tc>
                <a:tc>
                  <a:txBody>
                    <a:bodyPr/>
                    <a:lstStyle/>
                    <a:p>
                      <a:r>
                        <a:rPr lang="ru-RU" dirty="0" smtClean="0"/>
                        <a:t>План</a:t>
                      </a:r>
                    </a:p>
                    <a:p>
                      <a:r>
                        <a:rPr lang="ru-RU" dirty="0" smtClean="0"/>
                        <a:t>тыс. руб.</a:t>
                      </a:r>
                      <a:endParaRPr lang="ru-RU" dirty="0"/>
                    </a:p>
                  </a:txBody>
                  <a:tcPr/>
                </a:tc>
                <a:tc>
                  <a:txBody>
                    <a:bodyPr/>
                    <a:lstStyle/>
                    <a:p>
                      <a:r>
                        <a:rPr lang="ru-RU" dirty="0" smtClean="0"/>
                        <a:t>Факт</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тыс. руб.</a:t>
                      </a:r>
                    </a:p>
                  </a:txBody>
                  <a:tcPr/>
                </a:tc>
                <a:extLst>
                  <a:ext uri="{0D108BD9-81ED-4DB2-BD59-A6C34878D82A}">
                    <a16:rowId xmlns:a16="http://schemas.microsoft.com/office/drawing/2014/main" val="10000"/>
                  </a:ext>
                </a:extLst>
              </a:tr>
              <a:tr h="504056">
                <a:tc>
                  <a:txBody>
                    <a:bodyPr/>
                    <a:lstStyle/>
                    <a:p>
                      <a:pPr algn="l"/>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Субсидия юридическим лицам, организующим временное трудоустройство несовершеннолетних граждан в возрасте от 14 до 18 лет в свободное от учебы время</a:t>
                      </a:r>
                      <a:endParaRPr lang="ru-RU" sz="1400" dirty="0"/>
                    </a:p>
                  </a:txBody>
                  <a:tcPr/>
                </a:tc>
                <a:tc>
                  <a:txBody>
                    <a:bodyPr/>
                    <a:lstStyle/>
                    <a:p>
                      <a:pPr algn="ctr"/>
                      <a:r>
                        <a:rPr lang="ru-RU" sz="1800" kern="1200" dirty="0" smtClean="0">
                          <a:solidFill>
                            <a:schemeClr val="dk1"/>
                          </a:solidFill>
                          <a:effectLst/>
                          <a:latin typeface="+mn-lt"/>
                          <a:ea typeface="+mn-ea"/>
                          <a:cs typeface="+mn-cs"/>
                        </a:rPr>
                        <a:t>203,5 </a:t>
                      </a:r>
                      <a:endParaRPr lang="ru-RU" dirty="0"/>
                    </a:p>
                  </a:txBody>
                  <a:tcPr/>
                </a:tc>
                <a:tc>
                  <a:txBody>
                    <a:bodyPr/>
                    <a:lstStyle/>
                    <a:p>
                      <a:pPr algn="ctr"/>
                      <a:r>
                        <a:rPr lang="ru-RU" sz="1800" kern="1200" dirty="0" smtClean="0">
                          <a:solidFill>
                            <a:schemeClr val="dk1"/>
                          </a:solidFill>
                          <a:effectLst/>
                          <a:latin typeface="+mn-lt"/>
                          <a:ea typeface="+mn-ea"/>
                          <a:cs typeface="+mn-cs"/>
                        </a:rPr>
                        <a:t>203,5 </a:t>
                      </a:r>
                      <a:endParaRPr lang="ru-RU" dirty="0"/>
                    </a:p>
                  </a:txBody>
                  <a:tcPr/>
                </a:tc>
                <a:extLst>
                  <a:ext uri="{0D108BD9-81ED-4DB2-BD59-A6C34878D82A}">
                    <a16:rowId xmlns:a16="http://schemas.microsoft.com/office/drawing/2014/main" val="10001"/>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0" y="0"/>
            <a:ext cx="6624736" cy="523220"/>
          </a:xfrm>
          <a:prstGeom prst="rect">
            <a:avLst/>
          </a:prstGeom>
        </p:spPr>
        <p:txBody>
          <a:bodyPr wrap="square">
            <a:spAutoFit/>
          </a:bodyPr>
          <a:lstStyle/>
          <a:p>
            <a:pPr algn="ctr"/>
            <a:r>
              <a:rPr lang="ru-RU" sz="2800" b="1" dirty="0" smtClean="0"/>
              <a:t>Культура, искусство и кинематография</a:t>
            </a:r>
            <a:endParaRPr lang="ru-RU" sz="2800" dirty="0"/>
          </a:p>
        </p:txBody>
      </p:sp>
      <p:sp>
        <p:nvSpPr>
          <p:cNvPr id="1025" name="Rectangle 1"/>
          <p:cNvSpPr>
            <a:spLocks noChangeArrowheads="1"/>
          </p:cNvSpPr>
          <p:nvPr/>
        </p:nvSpPr>
        <p:spPr bwMode="auto">
          <a:xfrm>
            <a:off x="251520" y="757932"/>
            <a:ext cx="6264696" cy="17851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hangingPunct="0"/>
            <a:r>
              <a:rPr lang="ru-RU" sz="1100" dirty="0" smtClean="0"/>
              <a:t>     В МО </a:t>
            </a:r>
            <a:r>
              <a:rPr lang="ru-RU" sz="1100" dirty="0" err="1" smtClean="0"/>
              <a:t>Мгинское</a:t>
            </a:r>
            <a:r>
              <a:rPr lang="ru-RU" sz="1100" dirty="0" smtClean="0"/>
              <a:t> городское поселение функционируют следующие учреждения культуры:</a:t>
            </a:r>
          </a:p>
          <a:p>
            <a:pPr lvl="0" hangingPunct="0"/>
            <a:r>
              <a:rPr lang="ru-RU" sz="1100" u="sng" dirty="0" smtClean="0"/>
              <a:t>муниципальное учреждение культуры «</a:t>
            </a:r>
            <a:r>
              <a:rPr lang="ru-RU" sz="1100" u="sng" dirty="0" err="1" smtClean="0"/>
              <a:t>Культурно-досуговый</a:t>
            </a:r>
            <a:r>
              <a:rPr lang="ru-RU" sz="1100" u="sng" dirty="0" smtClean="0"/>
              <a:t> центр «Мга», в структуру которого входят:</a:t>
            </a:r>
            <a:endParaRPr lang="ru-RU" sz="1100" dirty="0" smtClean="0"/>
          </a:p>
          <a:p>
            <a:pPr hangingPunct="0"/>
            <a:r>
              <a:rPr lang="ru-RU" sz="1100" dirty="0" smtClean="0"/>
              <a:t>- отдел кинообслуживания (кинотеатр «Октябрь»)</a:t>
            </a:r>
          </a:p>
          <a:p>
            <a:pPr hangingPunct="0"/>
            <a:r>
              <a:rPr lang="ru-RU" sz="1100" dirty="0" smtClean="0"/>
              <a:t>- сельский дом культуры «Березовский» (п. </a:t>
            </a:r>
            <a:r>
              <a:rPr lang="ru-RU" sz="1100" dirty="0" err="1" smtClean="0"/>
              <a:t>Малукса</a:t>
            </a:r>
            <a:r>
              <a:rPr lang="ru-RU" sz="1100" dirty="0" smtClean="0"/>
              <a:t>)</a:t>
            </a:r>
          </a:p>
          <a:p>
            <a:pPr hangingPunct="0"/>
            <a:r>
              <a:rPr lang="ru-RU" sz="1100" dirty="0" smtClean="0"/>
              <a:t>- сельский клуб д. </a:t>
            </a:r>
            <a:r>
              <a:rPr lang="ru-RU" sz="1100" dirty="0" err="1" smtClean="0"/>
              <a:t>Лезье</a:t>
            </a:r>
            <a:r>
              <a:rPr lang="ru-RU" sz="1100" dirty="0" smtClean="0"/>
              <a:t> (д. </a:t>
            </a:r>
            <a:r>
              <a:rPr lang="ru-RU" sz="1100" dirty="0" err="1" smtClean="0"/>
              <a:t>Сологубовка</a:t>
            </a:r>
            <a:r>
              <a:rPr lang="ru-RU" sz="1100" dirty="0" smtClean="0"/>
              <a:t>).</a:t>
            </a:r>
          </a:p>
          <a:p>
            <a:pPr lvl="0" hangingPunct="0"/>
            <a:r>
              <a:rPr lang="ru-RU" sz="1100" u="sng" dirty="0" smtClean="0"/>
              <a:t>муниципальное учреждение дополнительного образования детей «Детская художественная школа» </a:t>
            </a:r>
            <a:endParaRPr lang="ru-RU" sz="1100" dirty="0" smtClean="0"/>
          </a:p>
          <a:p>
            <a:pPr lvl="0" hangingPunct="0"/>
            <a:r>
              <a:rPr lang="ru-RU" sz="1100" u="sng" dirty="0" smtClean="0"/>
              <a:t>3 библиотеки: </a:t>
            </a:r>
            <a:r>
              <a:rPr lang="ru-RU" sz="1100" u="sng" dirty="0" err="1" smtClean="0"/>
              <a:t>Мгинская</a:t>
            </a:r>
            <a:r>
              <a:rPr lang="ru-RU" sz="1100" u="sng" dirty="0" smtClean="0"/>
              <a:t> объединенная</a:t>
            </a:r>
            <a:r>
              <a:rPr lang="ru-RU" sz="1100" dirty="0" smtClean="0"/>
              <a:t>, Березовская в Старой </a:t>
            </a:r>
            <a:r>
              <a:rPr lang="ru-RU" sz="1100" dirty="0" err="1" smtClean="0"/>
              <a:t>Малуксе</a:t>
            </a:r>
            <a:r>
              <a:rPr lang="ru-RU" sz="1100" dirty="0" smtClean="0"/>
              <a:t> и </a:t>
            </a:r>
            <a:r>
              <a:rPr lang="ru-RU" sz="1100" dirty="0" err="1" smtClean="0"/>
              <a:t>Лезьенская</a:t>
            </a:r>
            <a:r>
              <a:rPr lang="ru-RU" sz="1100" dirty="0" smtClean="0"/>
              <a:t>.</a:t>
            </a:r>
          </a:p>
          <a:p>
            <a:pPr hangingPunct="0"/>
            <a:r>
              <a:rPr lang="ru-RU" sz="1100" dirty="0" smtClean="0"/>
              <a:t>         Спортивная и молодёжная работа в МО </a:t>
            </a:r>
            <a:r>
              <a:rPr lang="ru-RU" sz="1100" dirty="0" err="1" smtClean="0"/>
              <a:t>Мгинское</a:t>
            </a:r>
            <a:r>
              <a:rPr lang="ru-RU" sz="1100" dirty="0" smtClean="0"/>
              <a:t> городское поселение ведётся также на базе МКУК «КДЦ «Мга», в структуру которого входит спортивно-оздоровительный отдел. </a:t>
            </a:r>
            <a:endParaRPr lang="ru-RU" sz="1100" dirty="0"/>
          </a:p>
        </p:txBody>
      </p:sp>
      <p:sp>
        <p:nvSpPr>
          <p:cNvPr id="1027" name="Rectangle 3"/>
          <p:cNvSpPr>
            <a:spLocks noChangeArrowheads="1"/>
          </p:cNvSpPr>
          <p:nvPr/>
        </p:nvSpPr>
        <p:spPr bwMode="auto">
          <a:xfrm>
            <a:off x="431827" y="2837076"/>
            <a:ext cx="8640960" cy="11695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hangingPunct="0"/>
            <a:r>
              <a:rPr lang="ru-RU" sz="1000" dirty="0"/>
              <a:t>  </a:t>
            </a:r>
            <a:r>
              <a:rPr lang="ru-RU" sz="1000" dirty="0"/>
              <a:t>Всего в 2025 году в учреждении прошло 518 мероприятий разной социально-культурной направленности, а также были проведены 1025 киносеансов. Общее количество посетителей </a:t>
            </a:r>
            <a:r>
              <a:rPr lang="ru-RU" sz="1000" dirty="0" err="1"/>
              <a:t>социо</a:t>
            </a:r>
            <a:r>
              <a:rPr lang="ru-RU" sz="1000" dirty="0"/>
              <a:t>-культурных мероприятий составило 27 437 человек, киносеансы посетили 8 267 человек, участниками спортивно-оздоровительных мероприятий стали 2 826 человек.</a:t>
            </a:r>
            <a:endParaRPr lang="ru-RU" sz="1000" dirty="0"/>
          </a:p>
          <a:p>
            <a:r>
              <a:rPr lang="ru-RU" sz="1000" dirty="0"/>
              <a:t> </a:t>
            </a:r>
          </a:p>
          <a:p>
            <a:r>
              <a:rPr lang="ru-RU" sz="1000" dirty="0"/>
              <a:t>На сегодняшний день в МКУК КДЦ «Мга» работают 55 творческих коллективов, в них занимаются 761 человек (6,4 % от всего населения МО </a:t>
            </a:r>
            <a:r>
              <a:rPr lang="ru-RU" sz="1000" dirty="0" err="1"/>
              <a:t>Мгинское</a:t>
            </a:r>
            <a:r>
              <a:rPr lang="ru-RU" sz="1000" dirty="0"/>
              <a:t> </a:t>
            </a:r>
            <a:r>
              <a:rPr lang="ru-RU" sz="1000" dirty="0" err="1"/>
              <a:t>г.п</a:t>
            </a:r>
            <a:r>
              <a:rPr lang="ru-RU" sz="1000" dirty="0"/>
              <a:t>.). Коллективы художественной самодеятельности учреждения ведут активную </a:t>
            </a:r>
            <a:r>
              <a:rPr lang="ru-RU" sz="1000" dirty="0" err="1"/>
              <a:t>конкурсно</a:t>
            </a:r>
            <a:r>
              <a:rPr lang="ru-RU" sz="1000" dirty="0"/>
              <a:t>-фестивальную деятельность. </a:t>
            </a:r>
            <a:endParaRPr lang="ru-RU" sz="1000" dirty="0" smtClean="0"/>
          </a:p>
          <a:p>
            <a:r>
              <a:rPr lang="ru-RU" sz="1000" dirty="0" smtClean="0"/>
              <a:t>В 2025 </a:t>
            </a:r>
            <a:r>
              <a:rPr lang="ru-RU" sz="1000" dirty="0"/>
              <a:t>году самые значимые события в сфере культуры:</a:t>
            </a:r>
            <a:endParaRPr lang="ru-RU" sz="1000" dirty="0" smtClean="0"/>
          </a:p>
        </p:txBody>
      </p:sp>
      <p:sp>
        <p:nvSpPr>
          <p:cNvPr id="3" name="Прямоугольник 2"/>
          <p:cNvSpPr/>
          <p:nvPr/>
        </p:nvSpPr>
        <p:spPr>
          <a:xfrm>
            <a:off x="755576" y="4221088"/>
            <a:ext cx="4896544" cy="553998"/>
          </a:xfrm>
          <a:prstGeom prst="rect">
            <a:avLst/>
          </a:prstGeom>
        </p:spPr>
        <p:txBody>
          <a:bodyPr wrap="square">
            <a:spAutoFit/>
          </a:bodyPr>
          <a:lstStyle/>
          <a:p>
            <a:pPr marL="90170" indent="90170" hangingPunct="0"/>
            <a:r>
              <a:rPr lang="ru-RU" sz="1000" dirty="0">
                <a:latin typeface="Times New Roman" panose="02020603050405020304" pitchFamily="18" charset="0"/>
                <a:ea typeface="Times New Roman" panose="02020603050405020304" pitchFamily="18" charset="0"/>
              </a:rPr>
              <a:t>- </a:t>
            </a:r>
            <a:r>
              <a:rPr lang="ru-RU" sz="1000" dirty="0"/>
              <a:t>был проведен ряд значимых мероприятий, посвященных 81-ой годовщине освобождения п. Мга от немецко-фашистских захватчиков в годы Великой Отечественной войны (Памятная дата Ленинградской области)</a:t>
            </a:r>
            <a:endParaRPr lang="ru-RU" sz="1000" dirty="0">
              <a:effectLst/>
              <a:latin typeface="Times New Roman" panose="02020603050405020304" pitchFamily="18" charset="0"/>
              <a:ea typeface="Times New Roman" panose="02020603050405020304" pitchFamily="18" charset="0"/>
            </a:endParaRPr>
          </a:p>
        </p:txBody>
      </p:sp>
      <p:sp>
        <p:nvSpPr>
          <p:cNvPr id="4" name="Прямоугольник 3"/>
          <p:cNvSpPr/>
          <p:nvPr/>
        </p:nvSpPr>
        <p:spPr>
          <a:xfrm>
            <a:off x="611560" y="5013176"/>
            <a:ext cx="5472608" cy="400110"/>
          </a:xfrm>
          <a:prstGeom prst="rect">
            <a:avLst/>
          </a:prstGeom>
        </p:spPr>
        <p:txBody>
          <a:bodyPr wrap="square">
            <a:spAutoFit/>
          </a:bodyPr>
          <a:lstStyle/>
          <a:p>
            <a:pPr marL="90170" indent="90170" hangingPunct="0"/>
            <a:r>
              <a:rPr lang="ru-RU" sz="1000" dirty="0">
                <a:latin typeface="Times New Roman" panose="02020603050405020304" pitchFamily="18" charset="0"/>
                <a:ea typeface="Times New Roman" panose="02020603050405020304" pitchFamily="18" charset="0"/>
              </a:rPr>
              <a:t>- </a:t>
            </a:r>
            <a:r>
              <a:rPr lang="ru-RU" sz="1000" dirty="0"/>
              <a:t>-прошла торжественная церемония вручения юбилейных медалей, посвященная 80-летию Великой Победы </a:t>
            </a:r>
            <a:endParaRPr lang="ru-RU" sz="1000" dirty="0">
              <a:effectLst/>
              <a:latin typeface="Times New Roman" panose="02020603050405020304" pitchFamily="18" charset="0"/>
              <a:ea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3140968"/>
            <a:ext cx="5685292" cy="1015663"/>
          </a:xfrm>
          <a:prstGeom prst="rect">
            <a:avLst/>
          </a:prstGeom>
        </p:spPr>
        <p:txBody>
          <a:bodyPr wrap="square">
            <a:spAutoFit/>
          </a:bodyPr>
          <a:lstStyle/>
          <a:p>
            <a:pPr hangingPunct="0"/>
            <a:r>
              <a:rPr lang="ru-RU" sz="1000" dirty="0"/>
              <a:t>Численность жителей МО </a:t>
            </a:r>
            <a:r>
              <a:rPr lang="ru-RU" sz="1000" dirty="0" err="1"/>
              <a:t>Мгинское</a:t>
            </a:r>
            <a:r>
              <a:rPr lang="ru-RU" sz="1000" dirty="0"/>
              <a:t> городское поселение, активно занимающихся физической культурой и массовым спортом по месту жительства, в спортивных секциях и клубах составила 167 человек. Количество спортсменов, участвующих в первенствах района и поселения за 2025 год составило 346 человек. Целевые показатели достигнуты полностью.</a:t>
            </a:r>
            <a:r>
              <a:rPr lang="ru-RU" dirty="0"/>
              <a:t> </a:t>
            </a:r>
          </a:p>
          <a:p>
            <a:pPr marL="449580" indent="450215" algn="just" hangingPunct="0">
              <a:spcAft>
                <a:spcPts val="0"/>
              </a:spcAft>
            </a:pPr>
            <a:endParaRPr lang="ru-RU" sz="1200" dirty="0">
              <a:effectLst/>
              <a:ea typeface="Times New Roman" panose="02020603050405020304"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3760674718"/>
              </p:ext>
            </p:extLst>
          </p:nvPr>
        </p:nvGraphicFramePr>
        <p:xfrm>
          <a:off x="683568" y="4504808"/>
          <a:ext cx="4392487" cy="2075960"/>
        </p:xfrm>
        <a:graphic>
          <a:graphicData uri="http://schemas.openxmlformats.org/drawingml/2006/table">
            <a:tbl>
              <a:tblPr firstRow="1" firstCol="1" bandRow="1">
                <a:tableStyleId>{5C22544A-7EE6-4342-B048-85BDC9FD1C3A}</a:tableStyleId>
              </a:tblPr>
              <a:tblGrid>
                <a:gridCol w="422792">
                  <a:extLst>
                    <a:ext uri="{9D8B030D-6E8A-4147-A177-3AD203B41FA5}">
                      <a16:colId xmlns:a16="http://schemas.microsoft.com/office/drawing/2014/main" val="2505980771"/>
                    </a:ext>
                  </a:extLst>
                </a:gridCol>
                <a:gridCol w="1871791">
                  <a:extLst>
                    <a:ext uri="{9D8B030D-6E8A-4147-A177-3AD203B41FA5}">
                      <a16:colId xmlns:a16="http://schemas.microsoft.com/office/drawing/2014/main" val="1613478246"/>
                    </a:ext>
                  </a:extLst>
                </a:gridCol>
                <a:gridCol w="917833">
                  <a:extLst>
                    <a:ext uri="{9D8B030D-6E8A-4147-A177-3AD203B41FA5}">
                      <a16:colId xmlns:a16="http://schemas.microsoft.com/office/drawing/2014/main" val="2781355997"/>
                    </a:ext>
                  </a:extLst>
                </a:gridCol>
                <a:gridCol w="1180071">
                  <a:extLst>
                    <a:ext uri="{9D8B030D-6E8A-4147-A177-3AD203B41FA5}">
                      <a16:colId xmlns:a16="http://schemas.microsoft.com/office/drawing/2014/main" val="1690387274"/>
                    </a:ext>
                  </a:extLst>
                </a:gridCol>
              </a:tblGrid>
              <a:tr h="731728">
                <a:tc>
                  <a:txBody>
                    <a:bodyPr/>
                    <a:lstStyle/>
                    <a:p>
                      <a:pPr algn="ctr">
                        <a:spcAft>
                          <a:spcPts val="0"/>
                        </a:spcAft>
                      </a:pPr>
                      <a:r>
                        <a:rPr lang="ru-RU" sz="1000">
                          <a:effectLst/>
                        </a:rPr>
                        <a:t>Код по БК</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000">
                          <a:effectLst/>
                        </a:rPr>
                        <a:t>Наименование показателя</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000" dirty="0">
                          <a:effectLst/>
                        </a:rPr>
                        <a:t>Бюджет принятый СД, с учетом внесенных изменений </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000">
                          <a:effectLst/>
                        </a:rPr>
                        <a:t>Исполнено на отчетную дату</a:t>
                      </a:r>
                      <a:endParaRPr lang="ru-RU"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720583887"/>
                  </a:ext>
                </a:extLst>
              </a:tr>
              <a:tr h="492942">
                <a:tc>
                  <a:txBody>
                    <a:bodyPr/>
                    <a:lstStyle/>
                    <a:p>
                      <a:pPr algn="ctr">
                        <a:spcAft>
                          <a:spcPts val="0"/>
                        </a:spcAft>
                      </a:pPr>
                      <a:r>
                        <a:rPr lang="ru-RU" sz="1000" b="1">
                          <a:solidFill>
                            <a:srgbClr val="000000"/>
                          </a:solidFill>
                          <a:effectLst/>
                          <a:latin typeface="Times New Roman" panose="02020603050405020304" pitchFamily="18" charset="0"/>
                          <a:ea typeface="Times New Roman" panose="02020603050405020304" pitchFamily="18" charset="0"/>
                        </a:rPr>
                        <a:t>0800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spcAft>
                          <a:spcPts val="0"/>
                        </a:spcAft>
                      </a:pPr>
                      <a:r>
                        <a:rPr lang="ru-RU" sz="1000" b="1">
                          <a:solidFill>
                            <a:srgbClr val="000000"/>
                          </a:solidFill>
                          <a:effectLst/>
                          <a:latin typeface="Times New Roman" panose="02020603050405020304" pitchFamily="18" charset="0"/>
                          <a:ea typeface="Times New Roman" panose="02020603050405020304" pitchFamily="18" charset="0"/>
                        </a:rPr>
                        <a:t>Культура, кинематография и средства массовой информации</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b="1" dirty="0">
                          <a:solidFill>
                            <a:srgbClr val="000000"/>
                          </a:solidFill>
                          <a:effectLst/>
                          <a:latin typeface="Times New Roman" panose="02020603050405020304" pitchFamily="18" charset="0"/>
                          <a:ea typeface="Times New Roman" panose="02020603050405020304" pitchFamily="18" charset="0"/>
                        </a:rPr>
                        <a:t>58 751,3 </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54 359,0 </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510940185"/>
                  </a:ext>
                </a:extLst>
              </a:tr>
              <a:tr h="328076">
                <a:tc>
                  <a:txBody>
                    <a:bodyPr/>
                    <a:lstStyle/>
                    <a:p>
                      <a:pPr algn="ctr">
                        <a:spcAft>
                          <a:spcPts val="0"/>
                        </a:spcAft>
                      </a:pPr>
                      <a:r>
                        <a:rPr lang="ru-RU" sz="1000">
                          <a:solidFill>
                            <a:srgbClr val="000000"/>
                          </a:solidFill>
                          <a:effectLst/>
                          <a:latin typeface="Times New Roman" panose="02020603050405020304" pitchFamily="18" charset="0"/>
                          <a:ea typeface="Times New Roman" panose="02020603050405020304" pitchFamily="18" charset="0"/>
                        </a:rPr>
                        <a:t>0801</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Культура</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56 571,1 </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52 464,3 </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503202347"/>
                  </a:ext>
                </a:extLst>
              </a:tr>
              <a:tr h="492942">
                <a:tc>
                  <a:txBody>
                    <a:bodyPr/>
                    <a:lstStyle/>
                    <a:p>
                      <a:pPr algn="ctr">
                        <a:spcAft>
                          <a:spcPts val="0"/>
                        </a:spcAft>
                      </a:pPr>
                      <a:r>
                        <a:rPr lang="ru-RU" sz="1000">
                          <a:solidFill>
                            <a:srgbClr val="000000"/>
                          </a:solidFill>
                          <a:effectLst/>
                          <a:latin typeface="Times New Roman" panose="02020603050405020304" pitchFamily="18" charset="0"/>
                          <a:ea typeface="Times New Roman" panose="02020603050405020304" pitchFamily="18" charset="0"/>
                        </a:rPr>
                        <a:t>0804</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spcAft>
                          <a:spcPts val="0"/>
                        </a:spcAft>
                      </a:pPr>
                      <a:r>
                        <a:rPr lang="ru-RU" sz="1000">
                          <a:solidFill>
                            <a:srgbClr val="000000"/>
                          </a:solidFill>
                          <a:effectLst/>
                          <a:latin typeface="Times New Roman" panose="02020603050405020304" pitchFamily="18" charset="0"/>
                          <a:ea typeface="Times New Roman" panose="02020603050405020304" pitchFamily="18" charset="0"/>
                        </a:rPr>
                        <a:t>Другие вопросы в области культуры, кинематографии и средств массовой информации</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2 180,2 </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dirty="0">
                          <a:solidFill>
                            <a:srgbClr val="000000"/>
                          </a:solidFill>
                          <a:effectLst/>
                          <a:latin typeface="Times New Roman" panose="02020603050405020304" pitchFamily="18" charset="0"/>
                          <a:ea typeface="Times New Roman" panose="02020603050405020304" pitchFamily="18" charset="0"/>
                        </a:rPr>
                        <a:t>1 894,7 </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435564805"/>
                  </a:ext>
                </a:extLst>
              </a:tr>
            </a:tbl>
          </a:graphicData>
        </a:graphic>
      </p:graphicFrame>
      <p:sp>
        <p:nvSpPr>
          <p:cNvPr id="8" name="Прямоугольник 7"/>
          <p:cNvSpPr/>
          <p:nvPr/>
        </p:nvSpPr>
        <p:spPr>
          <a:xfrm>
            <a:off x="5292080" y="4750941"/>
            <a:ext cx="3851920" cy="1446550"/>
          </a:xfrm>
          <a:prstGeom prst="rect">
            <a:avLst/>
          </a:prstGeom>
        </p:spPr>
        <p:txBody>
          <a:bodyPr wrap="square">
            <a:spAutoFit/>
          </a:bodyPr>
          <a:lstStyle/>
          <a:p>
            <a:pPr indent="450215" algn="ctr">
              <a:spcAft>
                <a:spcPts val="0"/>
              </a:spcAft>
            </a:pPr>
            <a:r>
              <a:rPr lang="ru-RU" sz="1000" b="1" dirty="0">
                <a:latin typeface="Times New Roman" panose="02020603050405020304" pitchFamily="18" charset="0"/>
                <a:ea typeface="Times New Roman" panose="02020603050405020304" pitchFamily="18" charset="0"/>
              </a:rPr>
              <a:t>Физическая культура и спорт»</a:t>
            </a:r>
            <a:endParaRPr lang="ru-RU" sz="1000" dirty="0">
              <a:latin typeface="Times New Roman" panose="02020603050405020304" pitchFamily="18" charset="0"/>
              <a:ea typeface="Times New Roman" panose="02020603050405020304" pitchFamily="18" charset="0"/>
            </a:endParaRPr>
          </a:p>
          <a:p>
            <a:pPr algn="just">
              <a:spcAft>
                <a:spcPts val="0"/>
              </a:spcAft>
            </a:pPr>
            <a:r>
              <a:rPr lang="ru-RU" dirty="0"/>
              <a:t> </a:t>
            </a:r>
            <a:r>
              <a:rPr lang="ru-RU" sz="1200" dirty="0"/>
              <a:t>На мероприятия в области спорта и физической культуры (участие в спартакиадах, соревнованиях, турнирах, первенствах, чемпионатах, проведение дня физкультурника и др.) предусмотрены расходы в сумме 358,2 тыс. руб. За 2025 год  израсходовано 304,8 тыс. руб. </a:t>
            </a:r>
            <a:endParaRPr lang="ru-RU" sz="1200" dirty="0">
              <a:latin typeface="Times New Roman" panose="02020603050405020304" pitchFamily="18" charset="0"/>
              <a:ea typeface="Times New Roman" panose="02020603050405020304" pitchFamily="18"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156109679"/>
              </p:ext>
            </p:extLst>
          </p:nvPr>
        </p:nvGraphicFramePr>
        <p:xfrm>
          <a:off x="683568" y="332657"/>
          <a:ext cx="8199050" cy="2509992"/>
        </p:xfrm>
        <a:graphic>
          <a:graphicData uri="http://schemas.openxmlformats.org/drawingml/2006/table">
            <a:tbl>
              <a:tblPr firstRow="1" firstCol="1" bandRow="1">
                <a:tableStyleId>{5C22544A-7EE6-4342-B048-85BDC9FD1C3A}</a:tableStyleId>
              </a:tblPr>
              <a:tblGrid>
                <a:gridCol w="8199050">
                  <a:extLst>
                    <a:ext uri="{9D8B030D-6E8A-4147-A177-3AD203B41FA5}">
                      <a16:colId xmlns:a16="http://schemas.microsoft.com/office/drawing/2014/main" val="1786987653"/>
                    </a:ext>
                  </a:extLst>
                </a:gridCol>
              </a:tblGrid>
              <a:tr h="504055">
                <a:tc>
                  <a:txBody>
                    <a:bodyPr/>
                    <a:lstStyle/>
                    <a:p>
                      <a:pPr marL="90170" indent="90170" algn="just" hangingPunct="0">
                        <a:spcAft>
                          <a:spcPts val="0"/>
                        </a:spcAft>
                      </a:pPr>
                      <a:r>
                        <a:rPr lang="ru-RU" sz="900" dirty="0">
                          <a:effectLst/>
                        </a:rPr>
                        <a:t> </a:t>
                      </a:r>
                      <a:r>
                        <a:rPr lang="ru-RU" sz="900" dirty="0" smtClean="0"/>
                        <a:t>В КДЦ «Мга» прошел большой праздничный концерт, посвященный Дню защитника Отечества</a:t>
                      </a:r>
                      <a:endParaRPr lang="ru-RU" sz="9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824638294"/>
                  </a:ext>
                </a:extLst>
              </a:tr>
              <a:tr h="401187">
                <a:tc>
                  <a:txBody>
                    <a:bodyPr/>
                    <a:lstStyle/>
                    <a:p>
                      <a:pPr marL="90170" indent="90170" algn="just" hangingPunct="0">
                        <a:spcAft>
                          <a:spcPts val="0"/>
                        </a:spcAft>
                      </a:pPr>
                      <a:r>
                        <a:rPr lang="ru-RU" sz="900" dirty="0">
                          <a:effectLst/>
                        </a:rPr>
                        <a:t>- </a:t>
                      </a:r>
                      <a:r>
                        <a:rPr lang="ru-RU" sz="900" dirty="0" smtClean="0"/>
                        <a:t>Силами КДЦ «Мга» был организован концерт для участников СВО в госпитале г. Кировска (направлен на поддержку СВО)</a:t>
                      </a:r>
                      <a:endParaRPr lang="ru-RU" sz="9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798259209"/>
                  </a:ext>
                </a:extLst>
              </a:tr>
              <a:tr h="534917">
                <a:tc>
                  <a:txBody>
                    <a:bodyPr/>
                    <a:lstStyle/>
                    <a:p>
                      <a:pPr marL="90170" indent="90170" algn="just" hangingPunct="0">
                        <a:spcAft>
                          <a:spcPts val="0"/>
                        </a:spcAft>
                      </a:pPr>
                      <a:r>
                        <a:rPr lang="ru-RU" sz="900" dirty="0" smtClean="0"/>
                        <a:t>- оказание содействия Управлению культуры администрации Кировского муниципального района ЛО в проведении концерта для участников СВО, находящихся в госпитале </a:t>
                      </a:r>
                      <a:r>
                        <a:rPr lang="ru-RU" sz="900" dirty="0" err="1" smtClean="0"/>
                        <a:t>г.Кировска</a:t>
                      </a:r>
                      <a:r>
                        <a:rPr lang="ru-RU" sz="900" dirty="0" smtClean="0"/>
                        <a:t> (19.02.2025г.)</a:t>
                      </a:r>
                      <a:endParaRPr lang="ru-RU" sz="9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456374786"/>
                  </a:ext>
                </a:extLst>
              </a:tr>
              <a:tr h="401187">
                <a:tc>
                  <a:txBody>
                    <a:bodyPr/>
                    <a:lstStyle/>
                    <a:p>
                      <a:pPr marL="90170" indent="90170" algn="just" hangingPunct="0">
                        <a:spcAft>
                          <a:spcPts val="0"/>
                        </a:spcAft>
                      </a:pPr>
                      <a:r>
                        <a:rPr lang="ru-RU" sz="900" dirty="0" smtClean="0"/>
                        <a:t>- оказание содействия Управлению культуры администрации Кировского муниципального района ЛО в проведении торжественной церемонии вручения юбилейных медалей «50 лет Байкало-Амурской магистрали» строителям БАМа (23.02.2025г.) </a:t>
                      </a:r>
                      <a:endParaRPr lang="ru-RU" sz="9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953744968"/>
                  </a:ext>
                </a:extLst>
              </a:tr>
              <a:tr h="668646">
                <a:tc>
                  <a:txBody>
                    <a:bodyPr/>
                    <a:lstStyle/>
                    <a:p>
                      <a:pPr marL="90170" indent="90170" algn="just" hangingPunct="0">
                        <a:spcAft>
                          <a:spcPts val="0"/>
                        </a:spcAft>
                      </a:pPr>
                      <a:r>
                        <a:rPr lang="ru-RU" sz="900" dirty="0" smtClean="0"/>
                        <a:t>- оказание содействия Комитету по молодежной политике администрации Ленинградской области в проведении церемонии торжественного перезахоронения останков защитников Отечества на воинском мемориале пос. Новая </a:t>
                      </a:r>
                      <a:r>
                        <a:rPr lang="ru-RU" sz="900" dirty="0" err="1" smtClean="0"/>
                        <a:t>Малукса</a:t>
                      </a:r>
                      <a:r>
                        <a:rPr lang="ru-RU" sz="900" dirty="0" smtClean="0"/>
                        <a:t> (30.08.2025г.) - оказание содействия Комитету по молодежной политике администрации Ленинградской области в проведении церемонии торжественного перезахоронения останков защитников Отечества на воинском мемориале пос. Новая </a:t>
                      </a:r>
                      <a:r>
                        <a:rPr lang="ru-RU" sz="900" dirty="0" err="1" smtClean="0"/>
                        <a:t>Малукса</a:t>
                      </a:r>
                      <a:r>
                        <a:rPr lang="ru-RU" sz="900" dirty="0" smtClean="0"/>
                        <a:t> (30.08.2025г.) </a:t>
                      </a:r>
                      <a:endParaRPr lang="ru-RU" sz="9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800796255"/>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43608" y="260649"/>
            <a:ext cx="5814392" cy="523220"/>
          </a:xfrm>
          <a:prstGeom prst="rect">
            <a:avLst/>
          </a:prstGeom>
        </p:spPr>
        <p:txBody>
          <a:bodyPr wrap="square">
            <a:spAutoFit/>
          </a:bodyPr>
          <a:lstStyle/>
          <a:p>
            <a:pPr lvl="0" indent="450850" algn="ctr" fontAlgn="base">
              <a:spcBef>
                <a:spcPct val="0"/>
              </a:spcBef>
              <a:spcAft>
                <a:spcPct val="0"/>
              </a:spcAft>
            </a:pPr>
            <a:r>
              <a:rPr lang="ru-RU" sz="2800" b="1" dirty="0" smtClean="0">
                <a:latin typeface="Arial" pitchFamily="34" charset="0"/>
                <a:ea typeface="Times New Roman" pitchFamily="18" charset="0"/>
                <a:cs typeface="Arial" pitchFamily="34" charset="0"/>
              </a:rPr>
              <a:t>Программный бюджет</a:t>
            </a:r>
          </a:p>
        </p:txBody>
      </p:sp>
      <p:sp>
        <p:nvSpPr>
          <p:cNvPr id="4" name="Прямоугольник 3"/>
          <p:cNvSpPr/>
          <p:nvPr/>
        </p:nvSpPr>
        <p:spPr>
          <a:xfrm>
            <a:off x="611560" y="836712"/>
            <a:ext cx="8280920" cy="2308324"/>
          </a:xfrm>
          <a:prstGeom prst="rect">
            <a:avLst/>
          </a:prstGeom>
        </p:spPr>
        <p:txBody>
          <a:bodyPr wrap="square">
            <a:spAutoFit/>
          </a:bodyPr>
          <a:lstStyle/>
          <a:p>
            <a:r>
              <a:rPr lang="ru-RU" sz="1600" dirty="0" smtClean="0"/>
              <a:t>     Муниципальная программа – это документ, определяющий цели и задачи муниципальной политики в определенной сфере, способы их достижения, примерные объемы используемых финансовых ресурсов. Программный бюджет позволяет оценить, насколько эффективно используются бюджетные средства. </a:t>
            </a:r>
          </a:p>
          <a:p>
            <a:r>
              <a:rPr lang="ru-RU" sz="1600" dirty="0" smtClean="0"/>
              <a:t>     В </a:t>
            </a:r>
            <a:r>
              <a:rPr lang="ru-RU" sz="1600" dirty="0" smtClean="0"/>
              <a:t>2025 </a:t>
            </a:r>
            <a:r>
              <a:rPr lang="ru-RU" sz="1600" dirty="0" smtClean="0"/>
              <a:t>году в МО </a:t>
            </a:r>
            <a:r>
              <a:rPr lang="ru-RU" sz="1600" dirty="0" err="1" smtClean="0"/>
              <a:t>Мгинское</a:t>
            </a:r>
            <a:r>
              <a:rPr lang="ru-RU" sz="1600" dirty="0" smtClean="0"/>
              <a:t> городское  поселение осуществлялась реализация </a:t>
            </a:r>
            <a:r>
              <a:rPr lang="ru-RU" sz="1600" dirty="0" smtClean="0"/>
              <a:t>9 </a:t>
            </a:r>
            <a:r>
              <a:rPr lang="ru-RU" sz="1600" dirty="0" smtClean="0"/>
              <a:t>муниципальных программ. Подробная информация обо всех принятых муниципальных программах, их целях, мероприятиях, финансировании, показателях результативности содержится  на сайте администрации </a:t>
            </a:r>
            <a:r>
              <a:rPr lang="ru-RU" sz="1600" dirty="0" err="1" smtClean="0"/>
              <a:t>г.п.Мга</a:t>
            </a:r>
            <a:r>
              <a:rPr lang="ru-RU" sz="1600" dirty="0" smtClean="0"/>
              <a:t> в разделе «Бюджет»: </a:t>
            </a:r>
            <a:r>
              <a:rPr lang="en-US" sz="1600" dirty="0" smtClean="0"/>
              <a:t>http://mga.lenobl.ru/ec/bud/effect</a:t>
            </a:r>
            <a:endParaRPr lang="ru-RU" sz="16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83568" y="188640"/>
            <a:ext cx="8280920" cy="523220"/>
          </a:xfrm>
          <a:prstGeom prst="rect">
            <a:avLst/>
          </a:prstGeom>
        </p:spPr>
        <p:txBody>
          <a:bodyPr wrap="square">
            <a:spAutoFit/>
          </a:bodyPr>
          <a:lstStyle/>
          <a:p>
            <a:pPr indent="450215" algn="ctr" hangingPunct="0">
              <a:spcAft>
                <a:spcPts val="0"/>
              </a:spcAft>
            </a:pPr>
            <a:r>
              <a:rPr lang="ru-RU" sz="1400" b="1" i="1" dirty="0">
                <a:solidFill>
                  <a:srgbClr val="000000"/>
                </a:solidFill>
                <a:latin typeface="Times New Roman" panose="02020603050405020304" pitchFamily="18" charset="0"/>
                <a:ea typeface="Times New Roman" panose="02020603050405020304" pitchFamily="18" charset="0"/>
              </a:rPr>
              <a:t>Объёмы бюджетных средств</a:t>
            </a:r>
            <a:endParaRPr lang="ru-RU" sz="1400" dirty="0">
              <a:latin typeface="Times New Roman" panose="02020603050405020304" pitchFamily="18" charset="0"/>
              <a:ea typeface="Times New Roman" panose="02020603050405020304" pitchFamily="18" charset="0"/>
            </a:endParaRPr>
          </a:p>
          <a:p>
            <a:pPr indent="450215" algn="ctr" hangingPunct="0">
              <a:spcAft>
                <a:spcPts val="0"/>
              </a:spcAft>
            </a:pPr>
            <a:r>
              <a:rPr lang="ru-RU" sz="1400" b="1" i="1" dirty="0">
                <a:solidFill>
                  <a:srgbClr val="000000"/>
                </a:solidFill>
                <a:latin typeface="Times New Roman" panose="02020603050405020304" pitchFamily="18" charset="0"/>
                <a:ea typeface="Times New Roman" panose="02020603050405020304" pitchFamily="18" charset="0"/>
              </a:rPr>
              <a:t>в рамках муниципальных программ в </a:t>
            </a:r>
            <a:r>
              <a:rPr lang="ru-RU" sz="1400" b="1" i="1" dirty="0" smtClean="0">
                <a:solidFill>
                  <a:srgbClr val="000000"/>
                </a:solidFill>
                <a:latin typeface="Times New Roman" panose="02020603050405020304" pitchFamily="18" charset="0"/>
                <a:ea typeface="Times New Roman" panose="02020603050405020304" pitchFamily="18" charset="0"/>
              </a:rPr>
              <a:t>2025 </a:t>
            </a:r>
            <a:r>
              <a:rPr lang="ru-RU" sz="1400" b="1" i="1" dirty="0">
                <a:solidFill>
                  <a:srgbClr val="000000"/>
                </a:solidFill>
                <a:latin typeface="Times New Roman" panose="02020603050405020304" pitchFamily="18" charset="0"/>
                <a:ea typeface="Times New Roman" panose="02020603050405020304" pitchFamily="18" charset="0"/>
              </a:rPr>
              <a:t>году:</a:t>
            </a:r>
            <a:endParaRPr lang="ru-RU" sz="1400" dirty="0">
              <a:effectLst/>
              <a:latin typeface="Times New Roman" panose="02020603050405020304" pitchFamily="18" charset="0"/>
              <a:ea typeface="Times New Roman" panose="02020603050405020304" pitchFamily="18"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02103200"/>
              </p:ext>
            </p:extLst>
          </p:nvPr>
        </p:nvGraphicFramePr>
        <p:xfrm>
          <a:off x="179511" y="733307"/>
          <a:ext cx="8856985" cy="7074511"/>
        </p:xfrm>
        <a:graphic>
          <a:graphicData uri="http://schemas.openxmlformats.org/drawingml/2006/table">
            <a:tbl>
              <a:tblPr firstRow="1" firstCol="1" bandRow="1">
                <a:tableStyleId>{5C22544A-7EE6-4342-B048-85BDC9FD1C3A}</a:tableStyleId>
              </a:tblPr>
              <a:tblGrid>
                <a:gridCol w="684904">
                  <a:extLst>
                    <a:ext uri="{9D8B030D-6E8A-4147-A177-3AD203B41FA5}">
                      <a16:colId xmlns:a16="http://schemas.microsoft.com/office/drawing/2014/main" val="3136790361"/>
                    </a:ext>
                  </a:extLst>
                </a:gridCol>
                <a:gridCol w="3604798">
                  <a:extLst>
                    <a:ext uri="{9D8B030D-6E8A-4147-A177-3AD203B41FA5}">
                      <a16:colId xmlns:a16="http://schemas.microsoft.com/office/drawing/2014/main" val="3013707211"/>
                    </a:ext>
                  </a:extLst>
                </a:gridCol>
                <a:gridCol w="102192">
                  <a:extLst>
                    <a:ext uri="{9D8B030D-6E8A-4147-A177-3AD203B41FA5}">
                      <a16:colId xmlns:a16="http://schemas.microsoft.com/office/drawing/2014/main" val="1530304792"/>
                    </a:ext>
                  </a:extLst>
                </a:gridCol>
                <a:gridCol w="1055575">
                  <a:extLst>
                    <a:ext uri="{9D8B030D-6E8A-4147-A177-3AD203B41FA5}">
                      <a16:colId xmlns:a16="http://schemas.microsoft.com/office/drawing/2014/main" val="1715679633"/>
                    </a:ext>
                  </a:extLst>
                </a:gridCol>
                <a:gridCol w="1197173">
                  <a:extLst>
                    <a:ext uri="{9D8B030D-6E8A-4147-A177-3AD203B41FA5}">
                      <a16:colId xmlns:a16="http://schemas.microsoft.com/office/drawing/2014/main" val="759172294"/>
                    </a:ext>
                  </a:extLst>
                </a:gridCol>
                <a:gridCol w="1069572">
                  <a:extLst>
                    <a:ext uri="{9D8B030D-6E8A-4147-A177-3AD203B41FA5}">
                      <a16:colId xmlns:a16="http://schemas.microsoft.com/office/drawing/2014/main" val="3699220045"/>
                    </a:ext>
                  </a:extLst>
                </a:gridCol>
                <a:gridCol w="1142771">
                  <a:extLst>
                    <a:ext uri="{9D8B030D-6E8A-4147-A177-3AD203B41FA5}">
                      <a16:colId xmlns:a16="http://schemas.microsoft.com/office/drawing/2014/main" val="1799403676"/>
                    </a:ext>
                  </a:extLst>
                </a:gridCol>
              </a:tblGrid>
              <a:tr h="599481">
                <a:tc>
                  <a:txBody>
                    <a:bodyPr/>
                    <a:lstStyle/>
                    <a:p>
                      <a:pPr indent="450215" algn="ctr" hangingPunct="0">
                        <a:spcAft>
                          <a:spcPts val="0"/>
                        </a:spcAft>
                      </a:pPr>
                      <a:r>
                        <a:rPr lang="ru-RU" sz="1000" dirty="0">
                          <a:effectLst/>
                        </a:rPr>
                        <a:t>N п/п</a:t>
                      </a:r>
                      <a:endParaRPr lang="ru-RU" sz="1000" dirty="0">
                        <a:effectLst/>
                        <a:latin typeface="Times New Roman" panose="02020603050405020304" pitchFamily="18" charset="0"/>
                        <a:ea typeface="Times New Roman" panose="02020603050405020304" pitchFamily="18" charset="0"/>
                      </a:endParaRPr>
                    </a:p>
                  </a:txBody>
                  <a:tcPr marL="2291" marR="2291" marT="0" marB="0" anchor="ctr"/>
                </a:tc>
                <a:tc>
                  <a:txBody>
                    <a:bodyPr/>
                    <a:lstStyle/>
                    <a:p>
                      <a:pPr indent="450215" algn="l" hangingPunct="0">
                        <a:spcAft>
                          <a:spcPts val="0"/>
                        </a:spcAft>
                      </a:pPr>
                      <a:r>
                        <a:rPr lang="ru-RU" sz="1000" dirty="0">
                          <a:effectLst/>
                        </a:rPr>
                        <a:t>Задачи,      </a:t>
                      </a:r>
                      <a:br>
                        <a:rPr lang="ru-RU" sz="1000" dirty="0">
                          <a:effectLst/>
                        </a:rPr>
                      </a:br>
                      <a:r>
                        <a:rPr lang="ru-RU" sz="1000" dirty="0">
                          <a:effectLst/>
                        </a:rPr>
                        <a:t>направленные </a:t>
                      </a:r>
                      <a:br>
                        <a:rPr lang="ru-RU" sz="1000" dirty="0">
                          <a:effectLst/>
                        </a:rPr>
                      </a:br>
                      <a:r>
                        <a:rPr lang="ru-RU" sz="1000" dirty="0">
                          <a:effectLst/>
                        </a:rPr>
                        <a:t>на достижение</a:t>
                      </a:r>
                      <a:br>
                        <a:rPr lang="ru-RU" sz="1000" dirty="0">
                          <a:effectLst/>
                        </a:rPr>
                      </a:br>
                      <a:r>
                        <a:rPr lang="ru-RU" sz="1000" dirty="0">
                          <a:effectLst/>
                        </a:rPr>
                        <a:t>цели</a:t>
                      </a:r>
                      <a:endParaRPr lang="ru-RU" sz="1000" dirty="0">
                        <a:effectLst/>
                        <a:latin typeface="Times New Roman" panose="02020603050405020304" pitchFamily="18" charset="0"/>
                        <a:ea typeface="Times New Roman" panose="02020603050405020304" pitchFamily="18" charset="0"/>
                      </a:endParaRPr>
                    </a:p>
                  </a:txBody>
                  <a:tcPr marL="2291" marR="2291" marT="0" marB="0" anchor="ctr"/>
                </a:tc>
                <a:tc gridSpan="3">
                  <a:txBody>
                    <a:bodyPr/>
                    <a:lstStyle/>
                    <a:p>
                      <a:pPr indent="450215" algn="ctr" hangingPunct="0">
                        <a:spcAft>
                          <a:spcPts val="0"/>
                        </a:spcAft>
                      </a:pPr>
                      <a:r>
                        <a:rPr lang="ru-RU" sz="1000" dirty="0">
                          <a:effectLst/>
                        </a:rPr>
                        <a:t>Планируемый объем    </a:t>
                      </a:r>
                      <a:br>
                        <a:rPr lang="ru-RU" sz="1000" dirty="0">
                          <a:effectLst/>
                        </a:rPr>
                      </a:br>
                      <a:r>
                        <a:rPr lang="ru-RU" sz="1000" dirty="0">
                          <a:effectLst/>
                        </a:rPr>
                        <a:t>финансирования на    </a:t>
                      </a:r>
                      <a:br>
                        <a:rPr lang="ru-RU" sz="1000" dirty="0">
                          <a:effectLst/>
                        </a:rPr>
                      </a:br>
                      <a:r>
                        <a:rPr lang="ru-RU" sz="1000" dirty="0">
                          <a:effectLst/>
                        </a:rPr>
                        <a:t>решение данной задачи</a:t>
                      </a:r>
                      <a:br>
                        <a:rPr lang="ru-RU" sz="1000" dirty="0">
                          <a:effectLst/>
                        </a:rPr>
                      </a:br>
                      <a:r>
                        <a:rPr lang="ru-RU" sz="1000" dirty="0">
                          <a:effectLst/>
                        </a:rPr>
                        <a:t>(тыс. руб.)</a:t>
                      </a:r>
                      <a:endParaRPr lang="ru-RU" sz="1000" dirty="0">
                        <a:effectLst/>
                        <a:latin typeface="Times New Roman" panose="02020603050405020304" pitchFamily="18" charset="0"/>
                        <a:ea typeface="Times New Roman" panose="02020603050405020304" pitchFamily="18" charset="0"/>
                      </a:endParaRPr>
                    </a:p>
                  </a:txBody>
                  <a:tcPr marL="2291" marR="2291" marT="0" marB="0" anchor="ctr"/>
                </a:tc>
                <a:tc hMerge="1">
                  <a:txBody>
                    <a:bodyPr/>
                    <a:lstStyle/>
                    <a:p>
                      <a:endParaRPr lang="ru-RU"/>
                    </a:p>
                  </a:txBody>
                  <a:tcPr/>
                </a:tc>
                <a:tc hMerge="1">
                  <a:txBody>
                    <a:bodyPr/>
                    <a:lstStyle/>
                    <a:p>
                      <a:endParaRPr lang="ru-RU"/>
                    </a:p>
                  </a:txBody>
                  <a:tcPr/>
                </a:tc>
                <a:tc gridSpan="2">
                  <a:txBody>
                    <a:bodyPr/>
                    <a:lstStyle/>
                    <a:p>
                      <a:pPr indent="450215" algn="ctr" hangingPunct="0">
                        <a:spcAft>
                          <a:spcPts val="0"/>
                        </a:spcAft>
                      </a:pPr>
                      <a:r>
                        <a:rPr lang="ru-RU" sz="1000">
                          <a:effectLst/>
                        </a:rPr>
                        <a:t>Фактический объем   </a:t>
                      </a:r>
                      <a:br>
                        <a:rPr lang="ru-RU" sz="1000">
                          <a:effectLst/>
                        </a:rPr>
                      </a:br>
                      <a:r>
                        <a:rPr lang="ru-RU" sz="1000">
                          <a:effectLst/>
                        </a:rPr>
                        <a:t>финансирования      </a:t>
                      </a:r>
                      <a:br>
                        <a:rPr lang="ru-RU" sz="1000">
                          <a:effectLst/>
                        </a:rPr>
                      </a:br>
                      <a:r>
                        <a:rPr lang="ru-RU" sz="1000">
                          <a:effectLst/>
                        </a:rPr>
                        <a:t>на решение данной   </a:t>
                      </a:r>
                      <a:br>
                        <a:rPr lang="ru-RU" sz="1000">
                          <a:effectLst/>
                        </a:rPr>
                      </a:br>
                      <a:r>
                        <a:rPr lang="ru-RU" sz="1000">
                          <a:effectLst/>
                        </a:rPr>
                        <a:t>задачи (тыс. руб.)</a:t>
                      </a:r>
                      <a:endParaRPr lang="ru-RU" sz="1000">
                        <a:effectLst/>
                        <a:latin typeface="Times New Roman" panose="02020603050405020304" pitchFamily="18" charset="0"/>
                        <a:ea typeface="Times New Roman" panose="02020603050405020304" pitchFamily="18" charset="0"/>
                      </a:endParaRPr>
                    </a:p>
                  </a:txBody>
                  <a:tcPr marL="2291" marR="2291" marT="0" marB="0" anchor="ctr"/>
                </a:tc>
                <a:tc hMerge="1">
                  <a:txBody>
                    <a:bodyPr/>
                    <a:lstStyle/>
                    <a:p>
                      <a:endParaRPr lang="ru-RU"/>
                    </a:p>
                  </a:txBody>
                  <a:tcPr/>
                </a:tc>
                <a:extLst>
                  <a:ext uri="{0D108BD9-81ED-4DB2-BD59-A6C34878D82A}">
                    <a16:rowId xmlns:a16="http://schemas.microsoft.com/office/drawing/2014/main" val="2846014473"/>
                  </a:ext>
                </a:extLst>
              </a:tr>
              <a:tr h="503392">
                <a:tc>
                  <a:txBody>
                    <a:bodyPr/>
                    <a:lstStyle/>
                    <a:p>
                      <a:pPr indent="450215" algn="just" hangingPunct="0">
                        <a:spcAft>
                          <a:spcPts val="0"/>
                        </a:spcAft>
                      </a:pPr>
                      <a:r>
                        <a:rPr lang="ru-RU" sz="1000">
                          <a:effectLst/>
                        </a:rPr>
                        <a:t> </a:t>
                      </a:r>
                      <a:endParaRPr lang="ru-RU" sz="1000">
                        <a:effectLst/>
                        <a:latin typeface="Times New Roman" panose="02020603050405020304" pitchFamily="18" charset="0"/>
                        <a:ea typeface="Times New Roman" panose="02020603050405020304" pitchFamily="18" charset="0"/>
                      </a:endParaRPr>
                    </a:p>
                  </a:txBody>
                  <a:tcPr marL="2291" marR="2291" marT="0" marB="0"/>
                </a:tc>
                <a:tc>
                  <a:txBody>
                    <a:bodyPr/>
                    <a:lstStyle/>
                    <a:p>
                      <a:pPr indent="450215" algn="just" hangingPunct="0">
                        <a:spcAft>
                          <a:spcPts val="0"/>
                        </a:spcAft>
                      </a:pPr>
                      <a:r>
                        <a:rPr lang="ru-RU" sz="1000">
                          <a:effectLst/>
                        </a:rPr>
                        <a:t> </a:t>
                      </a:r>
                      <a:endParaRPr lang="ru-RU" sz="1000">
                        <a:effectLst/>
                        <a:latin typeface="Times New Roman" panose="02020603050405020304" pitchFamily="18" charset="0"/>
                        <a:ea typeface="Times New Roman" panose="02020603050405020304" pitchFamily="18" charset="0"/>
                      </a:endParaRPr>
                    </a:p>
                  </a:txBody>
                  <a:tcPr marL="2291" marR="2291" marT="0" marB="0"/>
                </a:tc>
                <a:tc gridSpan="2">
                  <a:txBody>
                    <a:bodyPr/>
                    <a:lstStyle/>
                    <a:p>
                      <a:pPr indent="450215" algn="ctr" hangingPunct="0">
                        <a:spcAft>
                          <a:spcPts val="0"/>
                        </a:spcAft>
                      </a:pPr>
                      <a:r>
                        <a:rPr lang="ru-RU" sz="1000">
                          <a:effectLst/>
                        </a:rPr>
                        <a:t>Местный  бюджет</a:t>
                      </a:r>
                      <a:endParaRPr lang="ru-RU" sz="1000">
                        <a:effectLst/>
                        <a:latin typeface="Times New Roman" panose="02020603050405020304" pitchFamily="18" charset="0"/>
                        <a:ea typeface="Times New Roman" panose="02020603050405020304" pitchFamily="18" charset="0"/>
                      </a:endParaRPr>
                    </a:p>
                  </a:txBody>
                  <a:tcPr marL="2291" marR="2291" marT="0" marB="0" anchor="ctr"/>
                </a:tc>
                <a:tc hMerge="1">
                  <a:txBody>
                    <a:bodyPr/>
                    <a:lstStyle/>
                    <a:p>
                      <a:endParaRPr lang="ru-RU"/>
                    </a:p>
                  </a:txBody>
                  <a:tcPr/>
                </a:tc>
                <a:tc>
                  <a:txBody>
                    <a:bodyPr/>
                    <a:lstStyle/>
                    <a:p>
                      <a:pPr indent="450215" algn="ctr" hangingPunct="0">
                        <a:spcAft>
                          <a:spcPts val="0"/>
                        </a:spcAft>
                      </a:pPr>
                      <a:r>
                        <a:rPr lang="ru-RU" sz="1000">
                          <a:effectLst/>
                        </a:rPr>
                        <a:t>Другие источники (областной бюджет)</a:t>
                      </a:r>
                      <a:endParaRPr lang="ru-RU" sz="1000">
                        <a:effectLst/>
                        <a:latin typeface="Times New Roman" panose="02020603050405020304" pitchFamily="18" charset="0"/>
                        <a:ea typeface="Times New Roman" panose="02020603050405020304" pitchFamily="18" charset="0"/>
                      </a:endParaRPr>
                    </a:p>
                  </a:txBody>
                  <a:tcPr marL="2291" marR="2291" marT="0" marB="0" anchor="ctr"/>
                </a:tc>
                <a:tc>
                  <a:txBody>
                    <a:bodyPr/>
                    <a:lstStyle/>
                    <a:p>
                      <a:pPr indent="450215" algn="ctr" hangingPunct="0">
                        <a:spcAft>
                          <a:spcPts val="0"/>
                        </a:spcAft>
                      </a:pPr>
                      <a:r>
                        <a:rPr lang="ru-RU" sz="1000" dirty="0">
                          <a:effectLst/>
                        </a:rPr>
                        <a:t>Местный  бюджет</a:t>
                      </a:r>
                      <a:endParaRPr lang="ru-RU" sz="1000" dirty="0">
                        <a:effectLst/>
                        <a:latin typeface="Times New Roman" panose="02020603050405020304" pitchFamily="18" charset="0"/>
                        <a:ea typeface="Times New Roman" panose="02020603050405020304" pitchFamily="18" charset="0"/>
                      </a:endParaRPr>
                    </a:p>
                  </a:txBody>
                  <a:tcPr marL="2291" marR="2291" marT="0" marB="0" anchor="ctr"/>
                </a:tc>
                <a:tc>
                  <a:txBody>
                    <a:bodyPr/>
                    <a:lstStyle/>
                    <a:p>
                      <a:pPr indent="450215" algn="ctr" hangingPunct="0">
                        <a:spcAft>
                          <a:spcPts val="0"/>
                        </a:spcAft>
                      </a:pPr>
                      <a:r>
                        <a:rPr lang="ru-RU" sz="1000">
                          <a:effectLst/>
                        </a:rPr>
                        <a:t>Другие источники (областной бюджет )</a:t>
                      </a:r>
                      <a:endParaRPr lang="ru-RU" sz="1000">
                        <a:effectLst/>
                        <a:latin typeface="Times New Roman" panose="02020603050405020304" pitchFamily="18" charset="0"/>
                        <a:ea typeface="Times New Roman" panose="02020603050405020304" pitchFamily="18" charset="0"/>
                      </a:endParaRPr>
                    </a:p>
                  </a:txBody>
                  <a:tcPr marL="2291" marR="2291" marT="0" marB="0" anchor="ctr"/>
                </a:tc>
                <a:extLst>
                  <a:ext uri="{0D108BD9-81ED-4DB2-BD59-A6C34878D82A}">
                    <a16:rowId xmlns:a16="http://schemas.microsoft.com/office/drawing/2014/main" val="3223263330"/>
                  </a:ext>
                </a:extLst>
              </a:tr>
              <a:tr h="149870">
                <a:tc>
                  <a:txBody>
                    <a:bodyPr/>
                    <a:lstStyle/>
                    <a:p>
                      <a:pPr indent="450215" algn="ctr" hangingPunct="0">
                        <a:spcAft>
                          <a:spcPts val="0"/>
                        </a:spcAft>
                      </a:pPr>
                      <a:r>
                        <a:rPr lang="ru-RU" sz="1000" dirty="0">
                          <a:effectLst/>
                        </a:rPr>
                        <a:t>1</a:t>
                      </a:r>
                      <a:endParaRPr lang="ru-RU" sz="1000" dirty="0">
                        <a:effectLst/>
                        <a:latin typeface="Times New Roman" panose="02020603050405020304" pitchFamily="18" charset="0"/>
                        <a:ea typeface="Times New Roman" panose="02020603050405020304" pitchFamily="18" charset="0"/>
                      </a:endParaRPr>
                    </a:p>
                  </a:txBody>
                  <a:tcPr marL="2291" marR="2291" marT="0" marB="0"/>
                </a:tc>
                <a:tc>
                  <a:txBody>
                    <a:bodyPr/>
                    <a:lstStyle/>
                    <a:p>
                      <a:pPr indent="450215" algn="ctr" hangingPunct="0">
                        <a:spcAft>
                          <a:spcPts val="0"/>
                        </a:spcAft>
                      </a:pPr>
                      <a:r>
                        <a:rPr lang="ru-RU" sz="1000">
                          <a:effectLst/>
                        </a:rPr>
                        <a:t>2</a:t>
                      </a:r>
                      <a:endParaRPr lang="ru-RU" sz="1000">
                        <a:effectLst/>
                        <a:latin typeface="Times New Roman" panose="02020603050405020304" pitchFamily="18" charset="0"/>
                        <a:ea typeface="Times New Roman" panose="02020603050405020304" pitchFamily="18" charset="0"/>
                      </a:endParaRPr>
                    </a:p>
                  </a:txBody>
                  <a:tcPr marL="2291" marR="2291" marT="0" marB="0"/>
                </a:tc>
                <a:tc gridSpan="2">
                  <a:txBody>
                    <a:bodyPr/>
                    <a:lstStyle/>
                    <a:p>
                      <a:pPr indent="450215" algn="ctr" hangingPunct="0">
                        <a:spcAft>
                          <a:spcPts val="0"/>
                        </a:spcAft>
                      </a:pPr>
                      <a:r>
                        <a:rPr lang="ru-RU" sz="1000">
                          <a:effectLst/>
                        </a:rPr>
                        <a:t>3</a:t>
                      </a:r>
                      <a:endParaRPr lang="ru-RU" sz="1000">
                        <a:effectLst/>
                        <a:latin typeface="Times New Roman" panose="02020603050405020304" pitchFamily="18" charset="0"/>
                        <a:ea typeface="Times New Roman" panose="02020603050405020304" pitchFamily="18" charset="0"/>
                      </a:endParaRPr>
                    </a:p>
                  </a:txBody>
                  <a:tcPr marL="2291" marR="2291" marT="0" marB="0" anchor="ctr"/>
                </a:tc>
                <a:tc hMerge="1">
                  <a:txBody>
                    <a:bodyPr/>
                    <a:lstStyle/>
                    <a:p>
                      <a:endParaRPr lang="ru-RU"/>
                    </a:p>
                  </a:txBody>
                  <a:tcPr/>
                </a:tc>
                <a:tc>
                  <a:txBody>
                    <a:bodyPr/>
                    <a:lstStyle/>
                    <a:p>
                      <a:pPr indent="450215" algn="ctr" hangingPunct="0">
                        <a:spcAft>
                          <a:spcPts val="0"/>
                        </a:spcAft>
                      </a:pPr>
                      <a:r>
                        <a:rPr lang="ru-RU" sz="1000">
                          <a:effectLst/>
                        </a:rPr>
                        <a:t>4</a:t>
                      </a:r>
                      <a:endParaRPr lang="ru-RU" sz="1000">
                        <a:effectLst/>
                        <a:latin typeface="Times New Roman" panose="02020603050405020304" pitchFamily="18" charset="0"/>
                        <a:ea typeface="Times New Roman" panose="02020603050405020304" pitchFamily="18" charset="0"/>
                      </a:endParaRPr>
                    </a:p>
                  </a:txBody>
                  <a:tcPr marL="2291" marR="2291" marT="0" marB="0" anchor="ctr"/>
                </a:tc>
                <a:tc>
                  <a:txBody>
                    <a:bodyPr/>
                    <a:lstStyle/>
                    <a:p>
                      <a:pPr indent="450215" algn="ctr" hangingPunct="0">
                        <a:spcAft>
                          <a:spcPts val="0"/>
                        </a:spcAft>
                      </a:pPr>
                      <a:r>
                        <a:rPr lang="ru-RU" sz="1000">
                          <a:effectLst/>
                        </a:rPr>
                        <a:t>5</a:t>
                      </a:r>
                      <a:endParaRPr lang="ru-RU" sz="1000">
                        <a:effectLst/>
                        <a:latin typeface="Times New Roman" panose="02020603050405020304" pitchFamily="18" charset="0"/>
                        <a:ea typeface="Times New Roman" panose="02020603050405020304" pitchFamily="18" charset="0"/>
                      </a:endParaRPr>
                    </a:p>
                  </a:txBody>
                  <a:tcPr marL="2291" marR="2291" marT="0" marB="0" anchor="ctr"/>
                </a:tc>
                <a:tc>
                  <a:txBody>
                    <a:bodyPr/>
                    <a:lstStyle/>
                    <a:p>
                      <a:pPr indent="450215" algn="ctr" hangingPunct="0">
                        <a:spcAft>
                          <a:spcPts val="0"/>
                        </a:spcAft>
                      </a:pPr>
                      <a:r>
                        <a:rPr lang="ru-RU" sz="1000">
                          <a:effectLst/>
                        </a:rPr>
                        <a:t>6</a:t>
                      </a:r>
                      <a:endParaRPr lang="ru-RU" sz="1000">
                        <a:effectLst/>
                        <a:latin typeface="Times New Roman" panose="02020603050405020304" pitchFamily="18" charset="0"/>
                        <a:ea typeface="Times New Roman" panose="02020603050405020304" pitchFamily="18" charset="0"/>
                      </a:endParaRPr>
                    </a:p>
                  </a:txBody>
                  <a:tcPr marL="2291" marR="2291" marT="0" marB="0" anchor="ctr"/>
                </a:tc>
                <a:extLst>
                  <a:ext uri="{0D108BD9-81ED-4DB2-BD59-A6C34878D82A}">
                    <a16:rowId xmlns:a16="http://schemas.microsoft.com/office/drawing/2014/main" val="2118195263"/>
                  </a:ext>
                </a:extLst>
              </a:tr>
              <a:tr h="354637">
                <a:tc gridSpan="7">
                  <a:txBody>
                    <a:bodyPr/>
                    <a:lstStyle/>
                    <a:p>
                      <a:pPr marL="742950" lvl="1" indent="-285750" algn="l" hangingPunct="0">
                        <a:spcAft>
                          <a:spcPts val="0"/>
                        </a:spcAft>
                        <a:buFont typeface="+mj-lt"/>
                        <a:buAutoNum type="arabicPeriod"/>
                        <a:tabLst>
                          <a:tab pos="914400" algn="l"/>
                        </a:tabLst>
                      </a:pPr>
                      <a:r>
                        <a:rPr lang="ru-RU" sz="1000" dirty="0" smtClean="0"/>
                        <a:t>1. Муниципальная программа "Содержание и развитие автомобильных дорог общего пользования местного значения в границах населенных пунктов муниципального образования </a:t>
                      </a:r>
                      <a:r>
                        <a:rPr lang="ru-RU" sz="1000" dirty="0" err="1" smtClean="0"/>
                        <a:t>Мгинское</a:t>
                      </a:r>
                      <a:r>
                        <a:rPr lang="ru-RU" sz="1000" dirty="0" smtClean="0"/>
                        <a:t> городское поселение Кировского муниципального района Ленинградской области" </a:t>
                      </a:r>
                      <a:endParaRPr lang="ru-RU" sz="1000" dirty="0">
                        <a:effectLst/>
                        <a:latin typeface="Times New Roman" panose="02020603050405020304" pitchFamily="18" charset="0"/>
                        <a:ea typeface="Times New Roman" panose="02020603050405020304" pitchFamily="18" charset="0"/>
                      </a:endParaRPr>
                    </a:p>
                  </a:txBody>
                  <a:tcPr marL="2291" marR="2291"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37118131"/>
                  </a:ext>
                </a:extLst>
              </a:tr>
              <a:tr h="1348832">
                <a:tc>
                  <a:txBody>
                    <a:bodyPr/>
                    <a:lstStyle/>
                    <a:p>
                      <a:pPr indent="450215" algn="just" hangingPunct="0">
                        <a:spcAft>
                          <a:spcPts val="0"/>
                        </a:spcAft>
                      </a:pPr>
                      <a:endParaRPr lang="ru-RU" sz="1000" dirty="0">
                        <a:effectLst/>
                        <a:latin typeface="Times New Roman" panose="02020603050405020304" pitchFamily="18" charset="0"/>
                        <a:ea typeface="Times New Roman" panose="02020603050405020304" pitchFamily="18" charset="0"/>
                      </a:endParaRPr>
                    </a:p>
                  </a:txBody>
                  <a:tcPr marL="2291" marR="2291" marT="0" marB="0"/>
                </a:tc>
                <a:tc>
                  <a:txBody>
                    <a:bodyPr/>
                    <a:lstStyle/>
                    <a:p>
                      <a:pPr marL="106045" marR="104140" indent="104140" algn="just" hangingPunct="0">
                        <a:spcAft>
                          <a:spcPts val="0"/>
                        </a:spcAft>
                      </a:pPr>
                      <a:r>
                        <a:rPr lang="ru-RU" sz="1000" dirty="0" smtClean="0"/>
                        <a:t>Обеспечение качественного содержания действующей сети автомобильных дорог общего пользования местного значения в границах населенных пунктов и искусственных сооружений на них; своевременное выполнение работ по ремонту автомобильных дорог общего пользования местного значения в границах населенных пунктов и искусственных сооружений на них; обеспечение качественного ремонта дворовых территорий многоквартирных домов, проездов к дворовым территориям многоквартирных домов; реализация прочих мероприятий, необходимых для развития и функционирования сети автомобильных дорог общего пользования местного значения в границах населенных пунктов, в том числе нанесение дорожной разметки, обслуживание дорожных знаков, разработка дислокации дорожных знаков и их установка и т.п.</a:t>
                      </a:r>
                      <a:endParaRPr lang="ru-RU" sz="1000" dirty="0">
                        <a:effectLst/>
                        <a:latin typeface="Times New Roman" panose="02020603050405020304" pitchFamily="18" charset="0"/>
                        <a:ea typeface="Times New Roman" panose="02020603050405020304" pitchFamily="18" charset="0"/>
                      </a:endParaRPr>
                    </a:p>
                  </a:txBody>
                  <a:tcPr marL="2291" marR="2291" marT="0" marB="0"/>
                </a:tc>
                <a:tc gridSpan="2">
                  <a:txBody>
                    <a:bodyPr/>
                    <a:lstStyle/>
                    <a:p>
                      <a:pPr indent="450215" algn="ctr" fontAlgn="auto" hangingPunct="1">
                        <a:spcAft>
                          <a:spcPts val="0"/>
                        </a:spcAft>
                      </a:pPr>
                      <a:r>
                        <a:rPr lang="ru-RU" sz="1000" dirty="0" smtClean="0">
                          <a:effectLst/>
                          <a:latin typeface="Times New Roman" panose="02020603050405020304" pitchFamily="18" charset="0"/>
                          <a:ea typeface="Times New Roman" panose="02020603050405020304" pitchFamily="18" charset="0"/>
                        </a:rPr>
                        <a:t>25553,9</a:t>
                      </a:r>
                      <a:endParaRPr lang="ru-RU" sz="1000" dirty="0">
                        <a:effectLst/>
                        <a:latin typeface="Times New Roman" panose="02020603050405020304" pitchFamily="18" charset="0"/>
                        <a:ea typeface="Times New Roman" panose="02020603050405020304" pitchFamily="18" charset="0"/>
                      </a:endParaRPr>
                    </a:p>
                  </a:txBody>
                  <a:tcPr marL="2291" marR="2291" marT="0" marB="0"/>
                </a:tc>
                <a:tc hMerge="1">
                  <a:txBody>
                    <a:bodyPr/>
                    <a:lstStyle/>
                    <a:p>
                      <a:endParaRPr lang="ru-RU" dirty="0"/>
                    </a:p>
                  </a:txBody>
                  <a:tcPr/>
                </a:tc>
                <a:tc>
                  <a:txBody>
                    <a:bodyPr/>
                    <a:lstStyle/>
                    <a:p>
                      <a:pPr indent="450215" algn="ctr" hangingPunct="0">
                        <a:spcAft>
                          <a:spcPts val="0"/>
                        </a:spcAft>
                      </a:pPr>
                      <a:r>
                        <a:rPr lang="ru-RU" sz="1000" dirty="0" smtClean="0">
                          <a:effectLst/>
                          <a:latin typeface="Times New Roman" panose="02020603050405020304" pitchFamily="18" charset="0"/>
                          <a:ea typeface="Times New Roman" panose="02020603050405020304" pitchFamily="18" charset="0"/>
                        </a:rPr>
                        <a:t>22176,8</a:t>
                      </a:r>
                      <a:endParaRPr lang="ru-RU" sz="1000" dirty="0">
                        <a:effectLst/>
                        <a:latin typeface="Times New Roman" panose="02020603050405020304" pitchFamily="18" charset="0"/>
                        <a:ea typeface="Times New Roman" panose="02020603050405020304" pitchFamily="18" charset="0"/>
                      </a:endParaRPr>
                    </a:p>
                  </a:txBody>
                  <a:tcPr marL="2291" marR="2291" marT="0" marB="0"/>
                </a:tc>
                <a:tc>
                  <a:txBody>
                    <a:bodyPr/>
                    <a:lstStyle/>
                    <a:p>
                      <a:pPr indent="450215" algn="ctr" hangingPunct="0">
                        <a:spcAft>
                          <a:spcPts val="0"/>
                        </a:spcAft>
                      </a:pPr>
                      <a:r>
                        <a:rPr lang="ru-RU" sz="1000" dirty="0" smtClean="0">
                          <a:effectLst/>
                          <a:latin typeface="Times New Roman" panose="02020603050405020304" pitchFamily="18" charset="0"/>
                          <a:ea typeface="Times New Roman" panose="02020603050405020304" pitchFamily="18" charset="0"/>
                        </a:rPr>
                        <a:t>24836,9</a:t>
                      </a:r>
                      <a:endParaRPr lang="ru-RU" sz="1000" dirty="0">
                        <a:effectLst/>
                        <a:latin typeface="Times New Roman" panose="02020603050405020304" pitchFamily="18" charset="0"/>
                        <a:ea typeface="Times New Roman" panose="02020603050405020304" pitchFamily="18" charset="0"/>
                      </a:endParaRPr>
                    </a:p>
                  </a:txBody>
                  <a:tcPr marL="2291" marR="2291" marT="0" marB="0"/>
                </a:tc>
                <a:tc>
                  <a:txBody>
                    <a:bodyPr/>
                    <a:lstStyle/>
                    <a:p>
                      <a:pPr indent="450215" algn="ctr" hangingPunct="0">
                        <a:spcAft>
                          <a:spcPts val="0"/>
                        </a:spcAft>
                      </a:pPr>
                      <a:r>
                        <a:rPr lang="ru-RU" sz="1000" dirty="0" smtClean="0">
                          <a:effectLst/>
                          <a:latin typeface="Times New Roman" panose="02020603050405020304" pitchFamily="18" charset="0"/>
                          <a:ea typeface="Times New Roman" panose="02020603050405020304" pitchFamily="18" charset="0"/>
                        </a:rPr>
                        <a:t>21946,3</a:t>
                      </a:r>
                      <a:endParaRPr lang="ru-RU" sz="1000" dirty="0">
                        <a:effectLst/>
                        <a:latin typeface="Times New Roman" panose="02020603050405020304" pitchFamily="18" charset="0"/>
                        <a:ea typeface="Times New Roman" panose="02020603050405020304" pitchFamily="18" charset="0"/>
                      </a:endParaRPr>
                    </a:p>
                  </a:txBody>
                  <a:tcPr marL="2291" marR="2291" marT="0" marB="0"/>
                </a:tc>
                <a:extLst>
                  <a:ext uri="{0D108BD9-81ED-4DB2-BD59-A6C34878D82A}">
                    <a16:rowId xmlns:a16="http://schemas.microsoft.com/office/drawing/2014/main" val="2084507918"/>
                  </a:ext>
                </a:extLst>
              </a:tr>
              <a:tr h="449611">
                <a:tc gridSpan="7">
                  <a:txBody>
                    <a:bodyPr/>
                    <a:lstStyle/>
                    <a:p>
                      <a:pPr marL="457200" lvl="1" indent="0" algn="l" hangingPunct="0">
                        <a:spcBef>
                          <a:spcPts val="1200"/>
                        </a:spcBef>
                        <a:spcAft>
                          <a:spcPts val="0"/>
                        </a:spcAft>
                        <a:buFont typeface="+mj-lt"/>
                        <a:buNone/>
                        <a:tabLst>
                          <a:tab pos="914400" algn="l"/>
                        </a:tabLst>
                      </a:pPr>
                      <a:r>
                        <a:rPr lang="ru-RU" sz="1000" dirty="0" smtClean="0">
                          <a:effectLst/>
                          <a:latin typeface="Times New Roman" panose="02020603050405020304" pitchFamily="18" charset="0"/>
                          <a:ea typeface="Times New Roman" panose="02020603050405020304" pitchFamily="18" charset="0"/>
                        </a:rPr>
                        <a:t>2. Муниципальная  программа  "Обеспечение безопасности жизнедеятельности населения на территории муниципального образования </a:t>
                      </a:r>
                      <a:r>
                        <a:rPr lang="ru-RU" sz="1000" dirty="0" err="1" smtClean="0">
                          <a:effectLst/>
                          <a:latin typeface="Times New Roman" panose="02020603050405020304" pitchFamily="18" charset="0"/>
                          <a:ea typeface="Times New Roman" panose="02020603050405020304" pitchFamily="18" charset="0"/>
                        </a:rPr>
                        <a:t>Мгинское</a:t>
                      </a:r>
                      <a:r>
                        <a:rPr lang="ru-RU" sz="1000" dirty="0" smtClean="0">
                          <a:effectLst/>
                          <a:latin typeface="Times New Roman" panose="02020603050405020304" pitchFamily="18" charset="0"/>
                          <a:ea typeface="Times New Roman" panose="02020603050405020304" pitchFamily="18" charset="0"/>
                        </a:rPr>
                        <a:t> городское поселение Кировского муниципального района Ленинградской области"</a:t>
                      </a:r>
                      <a:endParaRPr lang="ru-RU" sz="1000" dirty="0">
                        <a:effectLst/>
                        <a:latin typeface="Times New Roman" panose="02020603050405020304" pitchFamily="18" charset="0"/>
                        <a:ea typeface="Times New Roman" panose="02020603050405020304" pitchFamily="18" charset="0"/>
                      </a:endParaRPr>
                    </a:p>
                  </a:txBody>
                  <a:tcPr marL="2291" marR="2291"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195510271"/>
                  </a:ext>
                </a:extLst>
              </a:tr>
              <a:tr h="2718871">
                <a:tc>
                  <a:txBody>
                    <a:bodyPr/>
                    <a:lstStyle/>
                    <a:p>
                      <a:pPr indent="450215" algn="just" hangingPunct="0">
                        <a:spcAft>
                          <a:spcPts val="0"/>
                        </a:spcAft>
                      </a:pPr>
                      <a:endParaRPr lang="ru-RU" sz="1000" dirty="0">
                        <a:effectLst/>
                        <a:latin typeface="Times New Roman" panose="02020603050405020304" pitchFamily="18" charset="0"/>
                        <a:ea typeface="Times New Roman" panose="02020603050405020304" pitchFamily="18" charset="0"/>
                      </a:endParaRPr>
                    </a:p>
                  </a:txBody>
                  <a:tcPr marL="2291" marR="2291" marT="0" marB="0"/>
                </a:tc>
                <a:tc gridSpan="2">
                  <a:txBody>
                    <a:bodyPr/>
                    <a:lstStyle/>
                    <a:p>
                      <a:pPr marL="106680" marR="173355" indent="89535" algn="just" hangingPunct="0">
                        <a:spcAft>
                          <a:spcPts val="0"/>
                        </a:spcAft>
                      </a:pPr>
                      <a:r>
                        <a:rPr lang="ru-RU" sz="1000" dirty="0" smtClean="0">
                          <a:effectLst/>
                          <a:latin typeface="Times New Roman" panose="02020603050405020304" pitchFamily="18" charset="0"/>
                          <a:ea typeface="Times New Roman" panose="02020603050405020304" pitchFamily="18" charset="0"/>
                        </a:rPr>
                        <a:t>Обеспечение мероприятий по предотвращению возникновения пожаров на территории поселения;</a:t>
                      </a:r>
                    </a:p>
                    <a:p>
                      <a:pPr marL="106680" marR="173355" indent="89535" algn="just" hangingPunct="0">
                        <a:spcAft>
                          <a:spcPts val="0"/>
                        </a:spcAft>
                      </a:pPr>
                      <a:r>
                        <a:rPr lang="ru-RU" sz="1000" dirty="0" smtClean="0">
                          <a:effectLst/>
                          <a:latin typeface="Times New Roman" panose="02020603050405020304" pitchFamily="18" charset="0"/>
                          <a:ea typeface="Times New Roman" panose="02020603050405020304" pitchFamily="18" charset="0"/>
                        </a:rPr>
                        <a:t>Осуществление мероприятий по предупреждению и ликвидации последствий чрезвычайных ситуаций на территории поселения;</a:t>
                      </a:r>
                    </a:p>
                    <a:p>
                      <a:pPr marL="106680" marR="173355" indent="89535" algn="just" hangingPunct="0">
                        <a:spcAft>
                          <a:spcPts val="0"/>
                        </a:spcAft>
                      </a:pPr>
                      <a:r>
                        <a:rPr lang="ru-RU" sz="1000" dirty="0" smtClean="0">
                          <a:effectLst/>
                          <a:latin typeface="Times New Roman" panose="02020603050405020304" pitchFamily="18" charset="0"/>
                          <a:ea typeface="Times New Roman" panose="02020603050405020304" pitchFamily="18" charset="0"/>
                        </a:rPr>
                        <a:t>Создание необходимых условий для обеспечения защиты жизни и здоровья граждан МО </a:t>
                      </a:r>
                      <a:r>
                        <a:rPr lang="ru-RU" sz="1000" dirty="0" err="1" smtClean="0">
                          <a:effectLst/>
                          <a:latin typeface="Times New Roman" panose="02020603050405020304" pitchFamily="18" charset="0"/>
                          <a:ea typeface="Times New Roman" panose="02020603050405020304" pitchFamily="18" charset="0"/>
                        </a:rPr>
                        <a:t>Мгинское</a:t>
                      </a:r>
                      <a:r>
                        <a:rPr lang="ru-RU" sz="1000" dirty="0" smtClean="0">
                          <a:effectLst/>
                          <a:latin typeface="Times New Roman" panose="02020603050405020304" pitchFamily="18" charset="0"/>
                          <a:ea typeface="Times New Roman" panose="02020603050405020304" pitchFamily="18" charset="0"/>
                        </a:rPr>
                        <a:t> городское поселение</a:t>
                      </a:r>
                    </a:p>
                    <a:p>
                      <a:pPr marL="106680" marR="173355" indent="89535" algn="just" hangingPunct="0">
                        <a:spcAft>
                          <a:spcPts val="0"/>
                        </a:spcAft>
                      </a:pPr>
                      <a:endParaRPr lang="ru-RU" sz="1000" dirty="0">
                        <a:effectLst/>
                        <a:latin typeface="Times New Roman" panose="02020603050405020304" pitchFamily="18" charset="0"/>
                        <a:ea typeface="Times New Roman" panose="02020603050405020304" pitchFamily="18" charset="0"/>
                      </a:endParaRPr>
                    </a:p>
                  </a:txBody>
                  <a:tcPr marL="2291" marR="2291" marT="0" marB="0"/>
                </a:tc>
                <a:tc hMerge="1">
                  <a:txBody>
                    <a:bodyPr/>
                    <a:lstStyle/>
                    <a:p>
                      <a:endParaRPr lang="ru-RU"/>
                    </a:p>
                  </a:txBody>
                  <a:tcPr/>
                </a:tc>
                <a:tc>
                  <a:txBody>
                    <a:bodyPr/>
                    <a:lstStyle/>
                    <a:p>
                      <a:pPr algn="r" fontAlgn="t"/>
                      <a:r>
                        <a:rPr lang="ru-RU" sz="1000" b="0" i="0" u="none" strike="noStrike" dirty="0" smtClean="0">
                          <a:solidFill>
                            <a:srgbClr val="000000"/>
                          </a:solidFill>
                          <a:effectLst/>
                          <a:latin typeface="Times New Roman" panose="02020603050405020304" pitchFamily="18" charset="0"/>
                        </a:rPr>
                        <a:t>3615,8</a:t>
                      </a:r>
                      <a:endParaRPr lang="ru-RU" sz="1000" b="0" i="0" u="none" strike="noStrike" dirty="0">
                        <a:solidFill>
                          <a:srgbClr val="000000"/>
                        </a:solidFill>
                        <a:effectLst/>
                        <a:latin typeface="Times New Roman" panose="02020603050405020304" pitchFamily="18" charset="0"/>
                      </a:endParaRPr>
                    </a:p>
                  </a:txBody>
                  <a:tcPr marL="9525" marR="9525" marT="9525" marB="0"/>
                </a:tc>
                <a:tc>
                  <a:txBody>
                    <a:bodyPr/>
                    <a:lstStyle/>
                    <a:p>
                      <a:pPr algn="r" fontAlgn="t"/>
                      <a:endParaRPr lang="ru-RU" sz="1000" b="0" i="0" u="none" strike="noStrike" dirty="0">
                        <a:solidFill>
                          <a:srgbClr val="000000"/>
                        </a:solidFill>
                        <a:effectLst/>
                        <a:latin typeface="Times New Roman" panose="02020603050405020304" pitchFamily="18" charset="0"/>
                      </a:endParaRPr>
                    </a:p>
                  </a:txBody>
                  <a:tcPr marL="9525" marR="9525" marT="9525" marB="0"/>
                </a:tc>
                <a:tc>
                  <a:txBody>
                    <a:bodyPr/>
                    <a:lstStyle/>
                    <a:p>
                      <a:pPr algn="r" fontAlgn="t"/>
                      <a:r>
                        <a:rPr lang="ru-RU" sz="1000" b="0" i="0" u="none" strike="noStrike" dirty="0" smtClean="0">
                          <a:solidFill>
                            <a:srgbClr val="000000"/>
                          </a:solidFill>
                          <a:effectLst/>
                          <a:latin typeface="Times New Roman" panose="02020603050405020304" pitchFamily="18" charset="0"/>
                        </a:rPr>
                        <a:t>3510,6</a:t>
                      </a:r>
                      <a:endParaRPr lang="ru-RU" sz="1000" b="0" i="0" u="none" strike="noStrike" dirty="0">
                        <a:solidFill>
                          <a:srgbClr val="000000"/>
                        </a:solidFill>
                        <a:effectLst/>
                        <a:latin typeface="Times New Roman" panose="02020603050405020304" pitchFamily="18" charset="0"/>
                      </a:endParaRPr>
                    </a:p>
                  </a:txBody>
                  <a:tcPr marL="9525" marR="9525" marT="9525" marB="0"/>
                </a:tc>
                <a:tc>
                  <a:txBody>
                    <a:bodyPr/>
                    <a:lstStyle/>
                    <a:p>
                      <a:pPr algn="r" fontAlgn="t"/>
                      <a:endParaRPr lang="ru-RU" sz="1000" b="0" i="0" u="none" strike="noStrike" dirty="0">
                        <a:solidFill>
                          <a:srgbClr val="000000"/>
                        </a:solidFill>
                        <a:effectLst/>
                        <a:latin typeface="Times New Roman" panose="02020603050405020304" pitchFamily="18" charset="0"/>
                      </a:endParaRPr>
                    </a:p>
                  </a:txBody>
                  <a:tcPr marL="9525" marR="9525" marT="9525" marB="0"/>
                </a:tc>
                <a:extLst>
                  <a:ext uri="{0D108BD9-81ED-4DB2-BD59-A6C34878D82A}">
                    <a16:rowId xmlns:a16="http://schemas.microsoft.com/office/drawing/2014/main" val="2611329865"/>
                  </a:ext>
                </a:extLst>
              </a:tr>
            </a:tbl>
          </a:graphicData>
        </a:graphic>
      </p:graphicFrame>
      <p:sp>
        <p:nvSpPr>
          <p:cNvPr id="6" name="Rectangle 2"/>
          <p:cNvSpPr>
            <a:spLocks noChangeArrowheads="1"/>
          </p:cNvSpPr>
          <p:nvPr/>
        </p:nvSpPr>
        <p:spPr bwMode="auto">
          <a:xfrm>
            <a:off x="-8778576" y="1337813"/>
            <a:ext cx="33849218" cy="316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eaLnBrk="0" fontAlgn="base" hangingPunct="0">
              <a:spcBef>
                <a:spcPct val="0"/>
              </a:spcBef>
              <a:spcAft>
                <a:spcPct val="0"/>
              </a:spcAft>
              <a:tabLst>
                <a:tab pos="9144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Lst>
              <a:defRPr>
                <a:solidFill>
                  <a:schemeClr val="tx1"/>
                </a:solidFill>
                <a:latin typeface="Arial" panose="020B0604020202020204" pitchFamily="34" charset="0"/>
              </a:defRPr>
            </a:lvl9pPr>
          </a:lstStyle>
          <a:p>
            <a:pPr marL="0" marR="0" lvl="0" indent="450850" algn="r" defTabSz="914400" rtl="0" eaLnBrk="0" fontAlgn="base" latinLnBrk="0" hangingPunct="0">
              <a:lnSpc>
                <a:spcPct val="100000"/>
              </a:lnSpc>
              <a:spcBef>
                <a:spcPct val="0"/>
              </a:spcBef>
              <a:spcAft>
                <a:spcPct val="0"/>
              </a:spcAft>
              <a:buClrTx/>
              <a:buSzTx/>
              <a:buFontTx/>
              <a:buNone/>
              <a:tabLst>
                <a:tab pos="914400" algn="l"/>
              </a:tabLst>
            </a:pPr>
            <a:r>
              <a:rPr kumimoji="0" lang="ru-RU" altLang="ru-RU" sz="1400" b="0" i="1"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a:t>
            </a:r>
            <a:r>
              <a:rPr kumimoji="0" lang="ru-RU" altLang="ru-RU" sz="14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тыс.</a:t>
            </a:r>
            <a:r>
              <a:rPr kumimoji="0" lang="ru-RU" altLang="ru-RU" sz="1400" b="0" i="1"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руб.)</a:t>
            </a:r>
            <a:endParaRPr kumimoji="0" lang="ru-RU" altLang="ru-RU"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282684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553934352"/>
              </p:ext>
            </p:extLst>
          </p:nvPr>
        </p:nvGraphicFramePr>
        <p:xfrm>
          <a:off x="611562" y="332654"/>
          <a:ext cx="8352927" cy="6425831"/>
        </p:xfrm>
        <a:graphic>
          <a:graphicData uri="http://schemas.openxmlformats.org/drawingml/2006/table">
            <a:tbl>
              <a:tblPr firstRow="1" firstCol="1" bandRow="1">
                <a:tableStyleId>{5C22544A-7EE6-4342-B048-85BDC9FD1C3A}</a:tableStyleId>
              </a:tblPr>
              <a:tblGrid>
                <a:gridCol w="656863">
                  <a:extLst>
                    <a:ext uri="{9D8B030D-6E8A-4147-A177-3AD203B41FA5}">
                      <a16:colId xmlns:a16="http://schemas.microsoft.com/office/drawing/2014/main" val="1955417851"/>
                    </a:ext>
                  </a:extLst>
                </a:gridCol>
                <a:gridCol w="3348190">
                  <a:extLst>
                    <a:ext uri="{9D8B030D-6E8A-4147-A177-3AD203B41FA5}">
                      <a16:colId xmlns:a16="http://schemas.microsoft.com/office/drawing/2014/main" val="60276530"/>
                    </a:ext>
                  </a:extLst>
                </a:gridCol>
                <a:gridCol w="1148156">
                  <a:extLst>
                    <a:ext uri="{9D8B030D-6E8A-4147-A177-3AD203B41FA5}">
                      <a16:colId xmlns:a16="http://schemas.microsoft.com/office/drawing/2014/main" val="1292429534"/>
                    </a:ext>
                  </a:extLst>
                </a:gridCol>
                <a:gridCol w="1148156">
                  <a:extLst>
                    <a:ext uri="{9D8B030D-6E8A-4147-A177-3AD203B41FA5}">
                      <a16:colId xmlns:a16="http://schemas.microsoft.com/office/drawing/2014/main" val="1061351204"/>
                    </a:ext>
                  </a:extLst>
                </a:gridCol>
                <a:gridCol w="1025781">
                  <a:extLst>
                    <a:ext uri="{9D8B030D-6E8A-4147-A177-3AD203B41FA5}">
                      <a16:colId xmlns:a16="http://schemas.microsoft.com/office/drawing/2014/main" val="2028216039"/>
                    </a:ext>
                  </a:extLst>
                </a:gridCol>
                <a:gridCol w="1025781">
                  <a:extLst>
                    <a:ext uri="{9D8B030D-6E8A-4147-A177-3AD203B41FA5}">
                      <a16:colId xmlns:a16="http://schemas.microsoft.com/office/drawing/2014/main" val="2204303153"/>
                    </a:ext>
                  </a:extLst>
                </a:gridCol>
              </a:tblGrid>
              <a:tr h="571596">
                <a:tc gridSpan="6">
                  <a:txBody>
                    <a:bodyPr/>
                    <a:lstStyle/>
                    <a:p>
                      <a:pPr marL="457200" lvl="1" indent="0" algn="l" hangingPunct="0">
                        <a:spcAft>
                          <a:spcPts val="0"/>
                        </a:spcAft>
                        <a:buFont typeface="+mj-lt"/>
                        <a:buNone/>
                        <a:tabLst>
                          <a:tab pos="914400" algn="l"/>
                        </a:tabLst>
                      </a:pPr>
                      <a:r>
                        <a:rPr lang="ru-RU" sz="1000" dirty="0" smtClean="0"/>
                        <a:t>3. Муниципальная программа «Благоустройство и содержание территории и объектов муниципального образования </a:t>
                      </a:r>
                      <a:r>
                        <a:rPr lang="ru-RU" sz="1000" dirty="0" err="1" smtClean="0"/>
                        <a:t>Мгинское</a:t>
                      </a:r>
                      <a:r>
                        <a:rPr lang="ru-RU" sz="1000" dirty="0" smtClean="0"/>
                        <a:t> городское поселение Кировского муниципального района Ленинградской области»</a:t>
                      </a:r>
                      <a:endParaRPr lang="ru-RU" sz="1000" dirty="0">
                        <a:effectLst/>
                        <a:latin typeface="Times New Roman" panose="02020603050405020304" pitchFamily="18" charset="0"/>
                        <a:ea typeface="Times New Roman" panose="02020603050405020304" pitchFamily="18" charset="0"/>
                      </a:endParaRPr>
                    </a:p>
                  </a:txBody>
                  <a:tcPr marL="2792" marR="2792"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156160373"/>
                  </a:ext>
                </a:extLst>
              </a:tr>
              <a:tr h="1434874">
                <a:tc>
                  <a:txBody>
                    <a:bodyPr/>
                    <a:lstStyle/>
                    <a:p>
                      <a:pPr indent="450215" algn="just" hangingPunct="0">
                        <a:spcAft>
                          <a:spcPts val="0"/>
                        </a:spcAft>
                      </a:pPr>
                      <a:endParaRPr lang="ru-RU" sz="1000">
                        <a:effectLst/>
                        <a:latin typeface="Times New Roman" panose="02020603050405020304" pitchFamily="18" charset="0"/>
                        <a:ea typeface="Times New Roman" panose="02020603050405020304" pitchFamily="18" charset="0"/>
                      </a:endParaRPr>
                    </a:p>
                  </a:txBody>
                  <a:tcPr marL="2792" marR="2792" marT="0" marB="0"/>
                </a:tc>
                <a:tc>
                  <a:txBody>
                    <a:bodyPr/>
                    <a:lstStyle/>
                    <a:p>
                      <a:pPr marL="106680" marR="173355" indent="-90170" algn="just" hangingPunct="0">
                        <a:spcAft>
                          <a:spcPts val="0"/>
                        </a:spcAft>
                      </a:pPr>
                      <a:r>
                        <a:rPr lang="ru-RU" sz="1000" dirty="0" smtClean="0">
                          <a:effectLst/>
                          <a:latin typeface="Times New Roman" panose="02020603050405020304" pitchFamily="18" charset="0"/>
                          <a:ea typeface="Times New Roman" panose="02020603050405020304" pitchFamily="18" charset="0"/>
                        </a:rPr>
                        <a:t>1. Организация взаимодействия между предприятиями, организациями и учреждениями при решении вопросов благоустройства территории поселения.</a:t>
                      </a:r>
                    </a:p>
                    <a:p>
                      <a:pPr marL="106680" marR="173355" indent="-90170" algn="just" hangingPunct="0">
                        <a:spcAft>
                          <a:spcPts val="0"/>
                        </a:spcAft>
                      </a:pPr>
                      <a:r>
                        <a:rPr lang="ru-RU" sz="1000" dirty="0" smtClean="0">
                          <a:effectLst/>
                          <a:latin typeface="Times New Roman" panose="02020603050405020304" pitchFamily="18" charset="0"/>
                          <a:ea typeface="Times New Roman" panose="02020603050405020304" pitchFamily="18" charset="0"/>
                        </a:rPr>
                        <a:t>2. Приведение в качественное состояние элементов благоустройства.</a:t>
                      </a:r>
                    </a:p>
                    <a:p>
                      <a:pPr marL="106680" marR="173355" indent="-90170" algn="just" hangingPunct="0">
                        <a:spcAft>
                          <a:spcPts val="0"/>
                        </a:spcAft>
                      </a:pPr>
                      <a:r>
                        <a:rPr lang="ru-RU" sz="1000" dirty="0" smtClean="0">
                          <a:effectLst/>
                          <a:latin typeface="Times New Roman" panose="02020603050405020304" pitchFamily="18" charset="0"/>
                          <a:ea typeface="Times New Roman" panose="02020603050405020304" pitchFamily="18" charset="0"/>
                        </a:rPr>
                        <a:t>3. Привлечение жителей к участию в решении проблем благоустройства.</a:t>
                      </a:r>
                    </a:p>
                    <a:p>
                      <a:pPr marL="106680" marR="173355" indent="-90170" algn="just" hangingPunct="0">
                        <a:spcAft>
                          <a:spcPts val="0"/>
                        </a:spcAft>
                      </a:pPr>
                      <a:r>
                        <a:rPr lang="ru-RU" sz="1000" dirty="0" smtClean="0">
                          <a:effectLst/>
                          <a:latin typeface="Times New Roman" panose="02020603050405020304" pitchFamily="18" charset="0"/>
                          <a:ea typeface="Times New Roman" panose="02020603050405020304" pitchFamily="18" charset="0"/>
                        </a:rPr>
                        <a:t>4. Оздоровление санитарной экологической обстановки в поселении.</a:t>
                      </a:r>
                    </a:p>
                    <a:p>
                      <a:pPr marL="106680" marR="173355" indent="-90170" algn="just" hangingPunct="0">
                        <a:spcAft>
                          <a:spcPts val="0"/>
                        </a:spcAft>
                      </a:pPr>
                      <a:r>
                        <a:rPr lang="ru-RU" sz="1000" dirty="0" smtClean="0">
                          <a:effectLst/>
                          <a:latin typeface="Times New Roman" panose="02020603050405020304" pitchFamily="18" charset="0"/>
                          <a:ea typeface="Times New Roman" panose="02020603050405020304" pitchFamily="18" charset="0"/>
                        </a:rPr>
                        <a:t>5. Ликвидация несанкционированных свалок.</a:t>
                      </a:r>
                      <a:endParaRPr lang="ru-RU" sz="1000" dirty="0">
                        <a:effectLst/>
                        <a:latin typeface="Times New Roman" panose="02020603050405020304" pitchFamily="18" charset="0"/>
                        <a:ea typeface="Times New Roman" panose="02020603050405020304" pitchFamily="18" charset="0"/>
                      </a:endParaRPr>
                    </a:p>
                  </a:txBody>
                  <a:tcPr marL="2792" marR="2792" marT="0" marB="0"/>
                </a:tc>
                <a:tc>
                  <a:txBody>
                    <a:bodyPr/>
                    <a:lstStyle/>
                    <a:p>
                      <a:pPr algn="r" fontAlgn="t"/>
                      <a:r>
                        <a:rPr lang="ru-RU" sz="1000" b="0" i="0" u="none" strike="noStrike" dirty="0" smtClean="0">
                          <a:solidFill>
                            <a:srgbClr val="000000"/>
                          </a:solidFill>
                          <a:effectLst/>
                          <a:latin typeface="Times New Roman" panose="02020603050405020304" pitchFamily="18" charset="0"/>
                        </a:rPr>
                        <a:t>30027,8</a:t>
                      </a:r>
                      <a:endParaRPr lang="ru-RU" sz="1000" b="0" i="0" u="none" strike="noStrike" dirty="0">
                        <a:solidFill>
                          <a:srgbClr val="000000"/>
                        </a:solidFill>
                        <a:effectLst/>
                        <a:latin typeface="Times New Roman" panose="02020603050405020304" pitchFamily="18" charset="0"/>
                      </a:endParaRPr>
                    </a:p>
                  </a:txBody>
                  <a:tcPr marL="9525" marR="9525" marT="9525" marB="0"/>
                </a:tc>
                <a:tc>
                  <a:txBody>
                    <a:bodyPr/>
                    <a:lstStyle/>
                    <a:p>
                      <a:pPr algn="r" fontAlgn="t"/>
                      <a:r>
                        <a:rPr lang="ru-RU" sz="1000" b="0" i="0" u="none" strike="noStrike" dirty="0" smtClean="0">
                          <a:solidFill>
                            <a:srgbClr val="000000"/>
                          </a:solidFill>
                          <a:effectLst/>
                          <a:latin typeface="Times New Roman" panose="02020603050405020304" pitchFamily="18" charset="0"/>
                        </a:rPr>
                        <a:t>611,8</a:t>
                      </a:r>
                      <a:endParaRPr lang="ru-RU" sz="1000" b="0" i="0" u="none" strike="noStrike" dirty="0">
                        <a:solidFill>
                          <a:srgbClr val="000000"/>
                        </a:solidFill>
                        <a:effectLst/>
                        <a:latin typeface="Times New Roman" panose="02020603050405020304" pitchFamily="18" charset="0"/>
                      </a:endParaRPr>
                    </a:p>
                  </a:txBody>
                  <a:tcPr marL="9525" marR="9525" marT="9525" marB="0"/>
                </a:tc>
                <a:tc>
                  <a:txBody>
                    <a:bodyPr/>
                    <a:lstStyle/>
                    <a:p>
                      <a:pPr algn="r" fontAlgn="t"/>
                      <a:r>
                        <a:rPr lang="ru-RU" sz="1000" dirty="0" smtClean="0"/>
                        <a:t>29053,1</a:t>
                      </a:r>
                      <a:endParaRPr lang="ru-RU" sz="1000" b="0" i="0" u="none" strike="noStrike" dirty="0">
                        <a:solidFill>
                          <a:srgbClr val="000000"/>
                        </a:solidFill>
                        <a:effectLst/>
                        <a:latin typeface="Times New Roman" panose="02020603050405020304" pitchFamily="18" charset="0"/>
                      </a:endParaRPr>
                    </a:p>
                  </a:txBody>
                  <a:tcPr marL="9525" marR="9525" marT="9525" marB="0"/>
                </a:tc>
                <a:tc>
                  <a:txBody>
                    <a:bodyPr/>
                    <a:lstStyle/>
                    <a:p>
                      <a:pPr algn="r" fontAlgn="t"/>
                      <a:r>
                        <a:rPr lang="ru-RU" sz="1000" b="0" i="0" u="none" strike="noStrike" dirty="0" smtClean="0">
                          <a:solidFill>
                            <a:srgbClr val="000000"/>
                          </a:solidFill>
                          <a:effectLst/>
                          <a:latin typeface="Times New Roman" panose="02020603050405020304" pitchFamily="18" charset="0"/>
                        </a:rPr>
                        <a:t>611,8</a:t>
                      </a:r>
                      <a:endParaRPr lang="ru-RU" sz="1000" b="0" i="0" u="none" strike="noStrike" dirty="0">
                        <a:solidFill>
                          <a:srgbClr val="000000"/>
                        </a:solidFill>
                        <a:effectLst/>
                        <a:latin typeface="Times New Roman" panose="02020603050405020304" pitchFamily="18" charset="0"/>
                      </a:endParaRPr>
                    </a:p>
                  </a:txBody>
                  <a:tcPr marL="9525" marR="9525" marT="9525" marB="0"/>
                </a:tc>
                <a:extLst>
                  <a:ext uri="{0D108BD9-81ED-4DB2-BD59-A6C34878D82A}">
                    <a16:rowId xmlns:a16="http://schemas.microsoft.com/office/drawing/2014/main" val="799701915"/>
                  </a:ext>
                </a:extLst>
              </a:tr>
              <a:tr h="434838">
                <a:tc gridSpan="6">
                  <a:txBody>
                    <a:bodyPr/>
                    <a:lstStyle/>
                    <a:p>
                      <a:pPr marL="457200" lvl="1" indent="0" algn="l" hangingPunct="0">
                        <a:spcAft>
                          <a:spcPts val="0"/>
                        </a:spcAft>
                        <a:buFont typeface="+mj-lt"/>
                        <a:buNone/>
                        <a:tabLst>
                          <a:tab pos="914400" algn="l"/>
                        </a:tabLst>
                      </a:pPr>
                      <a:r>
                        <a:rPr lang="ru-RU" sz="1000" dirty="0" smtClean="0"/>
                        <a:t>4. Муниципальная программа «Формирование комфортной городской среды муниципального образования </a:t>
                      </a:r>
                      <a:r>
                        <a:rPr lang="ru-RU" sz="1000" dirty="0" err="1" smtClean="0"/>
                        <a:t>Мгинское</a:t>
                      </a:r>
                      <a:r>
                        <a:rPr lang="ru-RU" sz="1000" dirty="0" smtClean="0"/>
                        <a:t> городское поселение Кировского муниципального района Ленинградской области»</a:t>
                      </a:r>
                      <a:endParaRPr lang="ru-RU" sz="1000" dirty="0">
                        <a:effectLst/>
                        <a:latin typeface="Times New Roman" panose="02020603050405020304" pitchFamily="18" charset="0"/>
                        <a:ea typeface="Times New Roman" panose="02020603050405020304" pitchFamily="18" charset="0"/>
                      </a:endParaRPr>
                    </a:p>
                  </a:txBody>
                  <a:tcPr marL="2792" marR="2792"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2549059831"/>
                  </a:ext>
                </a:extLst>
              </a:tr>
              <a:tr h="1449450">
                <a:tc>
                  <a:txBody>
                    <a:bodyPr/>
                    <a:lstStyle/>
                    <a:p>
                      <a:pPr indent="450215" algn="just" hangingPunct="0">
                        <a:spcAft>
                          <a:spcPts val="0"/>
                        </a:spcAft>
                      </a:pPr>
                      <a:endParaRPr lang="ru-RU" sz="1000">
                        <a:effectLst/>
                        <a:latin typeface="Times New Roman" panose="02020603050405020304" pitchFamily="18" charset="0"/>
                        <a:ea typeface="Times New Roman" panose="02020603050405020304" pitchFamily="18" charset="0"/>
                      </a:endParaRPr>
                    </a:p>
                  </a:txBody>
                  <a:tcPr marL="2792" marR="2792" marT="0" marB="0"/>
                </a:tc>
                <a:tc>
                  <a:txBody>
                    <a:bodyPr/>
                    <a:lstStyle/>
                    <a:p>
                      <a:pPr marL="106680" marR="173355" indent="16510" algn="just" hangingPunct="0">
                        <a:spcAft>
                          <a:spcPts val="1200"/>
                        </a:spcAft>
                      </a:pPr>
                      <a:r>
                        <a:rPr lang="ru-RU" sz="1000" dirty="0" smtClean="0"/>
                        <a:t>1. Повышение уровня благоустройства дворовых территорий многоквартирных домов в населенных пунктах МО </a:t>
                      </a:r>
                      <a:r>
                        <a:rPr lang="ru-RU" sz="1000" dirty="0" err="1" smtClean="0"/>
                        <a:t>Мгинское</a:t>
                      </a:r>
                      <a:r>
                        <a:rPr lang="ru-RU" sz="1000" dirty="0" smtClean="0"/>
                        <a:t> городское поселение. 2. Повышение уровня благоустройства общественных территорий в населенных пунктах МО </a:t>
                      </a:r>
                      <a:r>
                        <a:rPr lang="ru-RU" sz="1000" dirty="0" err="1" smtClean="0"/>
                        <a:t>Мгинское</a:t>
                      </a:r>
                      <a:r>
                        <a:rPr lang="ru-RU" sz="1000" dirty="0" smtClean="0"/>
                        <a:t> городское поселение. 3. Повышение уровня вовлечения заинтересованных граждан, организаций в реализацию мероприятий по благоустройству территории МО </a:t>
                      </a:r>
                      <a:r>
                        <a:rPr lang="ru-RU" sz="1000" dirty="0" err="1" smtClean="0"/>
                        <a:t>Мгинское</a:t>
                      </a:r>
                      <a:r>
                        <a:rPr lang="ru-RU" sz="1000" dirty="0" smtClean="0"/>
                        <a:t> городское поселение. </a:t>
                      </a:r>
                      <a:endParaRPr lang="ru-RU" sz="1000" dirty="0">
                        <a:effectLst/>
                        <a:latin typeface="Times New Roman" panose="02020603050405020304" pitchFamily="18" charset="0"/>
                        <a:ea typeface="Times New Roman" panose="02020603050405020304" pitchFamily="18" charset="0"/>
                      </a:endParaRPr>
                    </a:p>
                  </a:txBody>
                  <a:tcPr marL="2792" marR="2792" marT="0" marB="0"/>
                </a:tc>
                <a:tc>
                  <a:txBody>
                    <a:bodyPr/>
                    <a:lstStyle/>
                    <a:p>
                      <a:pPr algn="r" fontAlgn="t"/>
                      <a:r>
                        <a:rPr lang="ru-RU" sz="1000" b="0" i="0" u="none" strike="noStrike" dirty="0" smtClean="0">
                          <a:solidFill>
                            <a:srgbClr val="000000"/>
                          </a:solidFill>
                          <a:effectLst/>
                          <a:latin typeface="Times New Roman" panose="02020603050405020304" pitchFamily="18" charset="0"/>
                        </a:rPr>
                        <a:t>2488,1</a:t>
                      </a:r>
                      <a:endParaRPr lang="ru-RU" sz="1000" b="0" i="0" u="none" strike="noStrike" dirty="0">
                        <a:solidFill>
                          <a:srgbClr val="000000"/>
                        </a:solidFill>
                        <a:effectLst/>
                        <a:latin typeface="Times New Roman" panose="02020603050405020304" pitchFamily="18" charset="0"/>
                      </a:endParaRPr>
                    </a:p>
                  </a:txBody>
                  <a:tcPr marL="9525" marR="9525" marT="9525" marB="0"/>
                </a:tc>
                <a:tc>
                  <a:txBody>
                    <a:bodyPr/>
                    <a:lstStyle/>
                    <a:p>
                      <a:pPr algn="r" fontAlgn="t"/>
                      <a:r>
                        <a:rPr lang="ru-RU" sz="1000" b="0" i="0" u="none" strike="noStrike" dirty="0" smtClean="0">
                          <a:solidFill>
                            <a:srgbClr val="000000"/>
                          </a:solidFill>
                          <a:effectLst/>
                          <a:latin typeface="Times New Roman" panose="02020603050405020304" pitchFamily="18" charset="0"/>
                        </a:rPr>
                        <a:t>22392,9</a:t>
                      </a:r>
                      <a:endParaRPr lang="ru-RU" sz="1000" b="0" i="0" u="none" strike="noStrike" dirty="0">
                        <a:solidFill>
                          <a:srgbClr val="000000"/>
                        </a:solidFill>
                        <a:effectLst/>
                        <a:latin typeface="Times New Roman" panose="02020603050405020304" pitchFamily="18" charset="0"/>
                      </a:endParaRPr>
                    </a:p>
                  </a:txBody>
                  <a:tcPr marL="9525" marR="9525" marT="9525" marB="0"/>
                </a:tc>
                <a:tc>
                  <a:txBody>
                    <a:bodyPr/>
                    <a:lstStyle/>
                    <a:p>
                      <a:pPr algn="r" fontAlgn="t"/>
                      <a:r>
                        <a:rPr lang="ru-RU" sz="1000" dirty="0" smtClean="0"/>
                        <a:t>2488,1 </a:t>
                      </a:r>
                      <a:endParaRPr lang="ru-RU" sz="1000" b="0" i="0" u="none" strike="noStrike" dirty="0">
                        <a:solidFill>
                          <a:srgbClr val="000000"/>
                        </a:solidFill>
                        <a:effectLst/>
                        <a:latin typeface="Times New Roman" panose="02020603050405020304" pitchFamily="18" charset="0"/>
                      </a:endParaRPr>
                    </a:p>
                  </a:txBody>
                  <a:tcPr marL="9525" marR="9525" marT="9525" marB="0"/>
                </a:tc>
                <a:tc>
                  <a:txBody>
                    <a:bodyPr/>
                    <a:lstStyle/>
                    <a:p>
                      <a:pPr algn="r" fontAlgn="t"/>
                      <a:r>
                        <a:rPr lang="ru-RU" sz="1000" b="0" i="0" u="none" strike="noStrike" dirty="0" smtClean="0">
                          <a:solidFill>
                            <a:srgbClr val="000000"/>
                          </a:solidFill>
                          <a:effectLst/>
                          <a:latin typeface="Times New Roman" panose="02020603050405020304" pitchFamily="18" charset="0"/>
                        </a:rPr>
                        <a:t>22392,9</a:t>
                      </a:r>
                      <a:endParaRPr lang="ru-RU" sz="1000" b="0" i="0" u="none" strike="noStrike" dirty="0">
                        <a:solidFill>
                          <a:srgbClr val="000000"/>
                        </a:solidFill>
                        <a:effectLst/>
                        <a:latin typeface="Times New Roman" panose="02020603050405020304" pitchFamily="18" charset="0"/>
                      </a:endParaRPr>
                    </a:p>
                  </a:txBody>
                  <a:tcPr marL="9525" marR="9525" marT="9525" marB="0"/>
                </a:tc>
                <a:extLst>
                  <a:ext uri="{0D108BD9-81ED-4DB2-BD59-A6C34878D82A}">
                    <a16:rowId xmlns:a16="http://schemas.microsoft.com/office/drawing/2014/main" val="3308685548"/>
                  </a:ext>
                </a:extLst>
              </a:tr>
              <a:tr h="362363">
                <a:tc gridSpan="6">
                  <a:txBody>
                    <a:bodyPr/>
                    <a:lstStyle/>
                    <a:p>
                      <a:pPr marL="457200" lvl="1" indent="0" algn="l" hangingPunct="0">
                        <a:spcBef>
                          <a:spcPts val="1200"/>
                        </a:spcBef>
                        <a:spcAft>
                          <a:spcPts val="0"/>
                        </a:spcAft>
                        <a:buFont typeface="+mj-lt"/>
                        <a:buNone/>
                        <a:tabLst>
                          <a:tab pos="914400" algn="l"/>
                        </a:tabLst>
                      </a:pPr>
                      <a:r>
                        <a:rPr lang="ru-RU" sz="1000" dirty="0" smtClean="0">
                          <a:effectLst/>
                          <a:latin typeface="Times New Roman" panose="02020603050405020304" pitchFamily="18" charset="0"/>
                          <a:ea typeface="Times New Roman" panose="02020603050405020304" pitchFamily="18" charset="0"/>
                        </a:rPr>
                        <a:t>5.  Муниципальная  программа  «Жилищно-коммунальное хозяйство и техническое обеспечение на территории муниципального образования </a:t>
                      </a:r>
                      <a:r>
                        <a:rPr lang="ru-RU" sz="1000" dirty="0" err="1" smtClean="0">
                          <a:effectLst/>
                          <a:latin typeface="Times New Roman" panose="02020603050405020304" pitchFamily="18" charset="0"/>
                          <a:ea typeface="Times New Roman" panose="02020603050405020304" pitchFamily="18" charset="0"/>
                        </a:rPr>
                        <a:t>Мгинское</a:t>
                      </a:r>
                      <a:r>
                        <a:rPr lang="ru-RU" sz="1000" dirty="0" smtClean="0">
                          <a:effectLst/>
                          <a:latin typeface="Times New Roman" panose="02020603050405020304" pitchFamily="18" charset="0"/>
                          <a:ea typeface="Times New Roman" panose="02020603050405020304" pitchFamily="18" charset="0"/>
                        </a:rPr>
                        <a:t> городское поселение Кировского муниципального района Ленинградской области» </a:t>
                      </a:r>
                      <a:endParaRPr lang="ru-RU" sz="1000" dirty="0">
                        <a:effectLst/>
                        <a:latin typeface="Times New Roman" panose="02020603050405020304" pitchFamily="18" charset="0"/>
                        <a:ea typeface="Times New Roman" panose="02020603050405020304" pitchFamily="18" charset="0"/>
                      </a:endParaRPr>
                    </a:p>
                  </a:txBody>
                  <a:tcPr marL="2792" marR="2792"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366187641"/>
                  </a:ext>
                </a:extLst>
              </a:tr>
              <a:tr h="2083584">
                <a:tc>
                  <a:txBody>
                    <a:bodyPr/>
                    <a:lstStyle/>
                    <a:p>
                      <a:pPr indent="450215" algn="just" hangingPunct="0">
                        <a:spcAft>
                          <a:spcPts val="0"/>
                        </a:spcAft>
                      </a:pPr>
                      <a:endParaRPr lang="ru-RU" sz="1000">
                        <a:effectLst/>
                        <a:latin typeface="Times New Roman" panose="02020603050405020304" pitchFamily="18" charset="0"/>
                        <a:ea typeface="Times New Roman" panose="02020603050405020304" pitchFamily="18" charset="0"/>
                      </a:endParaRPr>
                    </a:p>
                  </a:txBody>
                  <a:tcPr marL="2792" marR="2792" marT="0" marB="0"/>
                </a:tc>
                <a:tc>
                  <a:txBody>
                    <a:bodyPr/>
                    <a:lstStyle/>
                    <a:p>
                      <a:pPr marL="106680" marR="173355" indent="450215" algn="just" hangingPunct="0">
                        <a:spcAft>
                          <a:spcPts val="1200"/>
                        </a:spcAft>
                      </a:pPr>
                      <a:r>
                        <a:rPr lang="ru-RU" sz="1000" dirty="0" smtClean="0">
                          <a:effectLst/>
                          <a:latin typeface="Times New Roman" panose="02020603050405020304" pitchFamily="18" charset="0"/>
                          <a:ea typeface="Times New Roman" panose="02020603050405020304" pitchFamily="18" charset="0"/>
                        </a:rPr>
                        <a:t>Создание условий для сохранения и развития кадрового потенциала учреждения.</a:t>
                      </a:r>
                    </a:p>
                    <a:p>
                      <a:pPr marL="106680" marR="173355" indent="450215" algn="just" hangingPunct="0">
                        <a:spcAft>
                          <a:spcPts val="1200"/>
                        </a:spcAft>
                      </a:pPr>
                      <a:r>
                        <a:rPr lang="ru-RU" sz="1000" dirty="0" smtClean="0">
                          <a:effectLst/>
                          <a:latin typeface="Times New Roman" panose="02020603050405020304" pitchFamily="18" charset="0"/>
                          <a:ea typeface="Times New Roman" panose="02020603050405020304" pitchFamily="18" charset="0"/>
                        </a:rPr>
                        <a:t>Формирование системы стимулирования, поощрения и социальной поддержки работников учреждения.</a:t>
                      </a:r>
                    </a:p>
                    <a:p>
                      <a:pPr marL="106680" marR="173355" indent="450215" algn="just" hangingPunct="0">
                        <a:spcAft>
                          <a:spcPts val="1200"/>
                        </a:spcAft>
                      </a:pPr>
                      <a:r>
                        <a:rPr lang="ru-RU" sz="1000" dirty="0" smtClean="0">
                          <a:effectLst/>
                          <a:latin typeface="Times New Roman" panose="02020603050405020304" pitchFamily="18" charset="0"/>
                          <a:ea typeface="Times New Roman" panose="02020603050405020304" pitchFamily="18" charset="0"/>
                        </a:rPr>
                        <a:t>Модернизация и укрепление материально-технической базы учреждения.</a:t>
                      </a:r>
                    </a:p>
                    <a:p>
                      <a:pPr marL="106680" marR="173355" indent="450215" algn="just" hangingPunct="0">
                        <a:spcAft>
                          <a:spcPts val="1200"/>
                        </a:spcAft>
                      </a:pPr>
                      <a:r>
                        <a:rPr lang="ru-RU" sz="1000" dirty="0" smtClean="0">
                          <a:effectLst/>
                          <a:latin typeface="Times New Roman" panose="02020603050405020304" pitchFamily="18" charset="0"/>
                          <a:ea typeface="Times New Roman" panose="02020603050405020304" pitchFamily="18" charset="0"/>
                        </a:rPr>
                        <a:t>свалок.</a:t>
                      </a:r>
                    </a:p>
                    <a:p>
                      <a:pPr marL="106680" marR="173355" indent="450215" algn="just" hangingPunct="0">
                        <a:spcAft>
                          <a:spcPts val="1200"/>
                        </a:spcAft>
                      </a:pPr>
                      <a:endParaRPr lang="ru-RU" sz="1000" dirty="0">
                        <a:effectLst/>
                        <a:latin typeface="Times New Roman" panose="02020603050405020304" pitchFamily="18" charset="0"/>
                        <a:ea typeface="Times New Roman" panose="02020603050405020304" pitchFamily="18" charset="0"/>
                      </a:endParaRPr>
                    </a:p>
                  </a:txBody>
                  <a:tcPr marL="2792" marR="2792" marT="0" marB="0"/>
                </a:tc>
                <a:tc>
                  <a:txBody>
                    <a:bodyPr/>
                    <a:lstStyle/>
                    <a:p>
                      <a:pPr algn="r" fontAlgn="t"/>
                      <a:r>
                        <a:rPr lang="ru-RU" sz="1000" b="0" i="0" u="none" strike="noStrike" dirty="0" smtClean="0">
                          <a:solidFill>
                            <a:srgbClr val="000000"/>
                          </a:solidFill>
                          <a:effectLst/>
                          <a:latin typeface="Times New Roman" panose="02020603050405020304" pitchFamily="18" charset="0"/>
                        </a:rPr>
                        <a:t>20405</a:t>
                      </a:r>
                      <a:endParaRPr lang="ru-RU" sz="1000" b="0" i="0" u="none" strike="noStrike" dirty="0">
                        <a:solidFill>
                          <a:srgbClr val="000000"/>
                        </a:solidFill>
                        <a:effectLst/>
                        <a:latin typeface="Times New Roman" panose="02020603050405020304" pitchFamily="18" charset="0"/>
                      </a:endParaRPr>
                    </a:p>
                  </a:txBody>
                  <a:tcPr marL="9525" marR="9525" marT="9525" marB="0"/>
                </a:tc>
                <a:tc>
                  <a:txBody>
                    <a:bodyPr/>
                    <a:lstStyle/>
                    <a:p>
                      <a:pPr algn="r" fontAlgn="t"/>
                      <a:endParaRPr lang="ru-RU" sz="1000" b="0" i="0" u="none" strike="noStrike" dirty="0">
                        <a:solidFill>
                          <a:srgbClr val="000000"/>
                        </a:solidFill>
                        <a:effectLst/>
                        <a:latin typeface="Times New Roman" panose="02020603050405020304" pitchFamily="18" charset="0"/>
                      </a:endParaRPr>
                    </a:p>
                  </a:txBody>
                  <a:tcPr marL="9525" marR="9525" marT="9525" marB="0"/>
                </a:tc>
                <a:tc>
                  <a:txBody>
                    <a:bodyPr/>
                    <a:lstStyle/>
                    <a:p>
                      <a:pPr algn="r" fontAlgn="t"/>
                      <a:r>
                        <a:rPr lang="ru-RU" sz="1000" b="0" i="0" u="none" strike="noStrike" dirty="0" smtClean="0">
                          <a:solidFill>
                            <a:srgbClr val="000000"/>
                          </a:solidFill>
                          <a:effectLst/>
                          <a:latin typeface="Times New Roman" panose="02020603050405020304" pitchFamily="18" charset="0"/>
                        </a:rPr>
                        <a:t>20286,1</a:t>
                      </a:r>
                      <a:endParaRPr lang="ru-RU" sz="1000" b="0" i="0" u="none" strike="noStrike" dirty="0">
                        <a:solidFill>
                          <a:srgbClr val="000000"/>
                        </a:solidFill>
                        <a:effectLst/>
                        <a:latin typeface="Times New Roman" panose="02020603050405020304" pitchFamily="18" charset="0"/>
                      </a:endParaRPr>
                    </a:p>
                  </a:txBody>
                  <a:tcPr marL="9525" marR="9525" marT="9525" marB="0"/>
                </a:tc>
                <a:tc>
                  <a:txBody>
                    <a:bodyPr/>
                    <a:lstStyle/>
                    <a:p>
                      <a:pPr algn="r" fontAlgn="t"/>
                      <a:endParaRPr lang="ru-RU" sz="1000" b="0" i="0" u="none" strike="noStrike" dirty="0">
                        <a:solidFill>
                          <a:srgbClr val="000000"/>
                        </a:solidFill>
                        <a:effectLst/>
                        <a:latin typeface="Times New Roman" panose="02020603050405020304" pitchFamily="18" charset="0"/>
                      </a:endParaRPr>
                    </a:p>
                  </a:txBody>
                  <a:tcPr marL="9525" marR="9525" marT="9525" marB="0"/>
                </a:tc>
                <a:extLst>
                  <a:ext uri="{0D108BD9-81ED-4DB2-BD59-A6C34878D82A}">
                    <a16:rowId xmlns:a16="http://schemas.microsoft.com/office/drawing/2014/main" val="4049644747"/>
                  </a:ext>
                </a:extLst>
              </a:tr>
            </a:tbl>
          </a:graphicData>
        </a:graphic>
      </p:graphicFrame>
    </p:spTree>
    <p:extLst>
      <p:ext uri="{BB962C8B-B14F-4D97-AF65-F5344CB8AC3E}">
        <p14:creationId xmlns:p14="http://schemas.microsoft.com/office/powerpoint/2010/main" val="1471741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rmAutofit/>
          </a:bodyPr>
          <a:lstStyle/>
          <a:p>
            <a:pPr algn="l"/>
            <a:r>
              <a:rPr lang="ru-RU" sz="1800" b="1" dirty="0">
                <a:ea typeface="Times New Roman" pitchFamily="18" charset="0"/>
                <a:cs typeface="Arial" pitchFamily="34" charset="0"/>
              </a:rPr>
              <a:t>В общую площадь земель поселения входят территории:</a:t>
            </a:r>
            <a:endParaRPr lang="ru-RU" sz="1800" dirty="0"/>
          </a:p>
        </p:txBody>
      </p:sp>
      <p:pic>
        <p:nvPicPr>
          <p:cNvPr id="4" name="Объект 3" descr="7kihLieq1vk (1)"/>
          <p:cNvPicPr>
            <a:picLocks noGrp="1"/>
          </p:cNvPicPr>
          <p:nvPr>
            <p:ph idx="1"/>
          </p:nvPr>
        </p:nvPicPr>
        <p:blipFill>
          <a:blip r:embed="rId2" cstate="print">
            <a:lum bright="20000"/>
            <a:extLst>
              <a:ext uri="{28A0092B-C50C-407E-A947-70E740481C1C}">
                <a14:useLocalDpi xmlns:a14="http://schemas.microsoft.com/office/drawing/2010/main" val="0"/>
              </a:ext>
            </a:extLst>
          </a:blip>
          <a:srcRect/>
          <a:stretch>
            <a:fillRect/>
          </a:stretch>
        </p:blipFill>
        <p:spPr bwMode="auto">
          <a:xfrm>
            <a:off x="323528" y="802370"/>
            <a:ext cx="2755669" cy="2044931"/>
          </a:xfrm>
          <a:prstGeom prst="rect">
            <a:avLst/>
          </a:prstGeom>
          <a:noFill/>
          <a:ln>
            <a:noFill/>
          </a:ln>
        </p:spPr>
      </p:pic>
      <p:sp>
        <p:nvSpPr>
          <p:cNvPr id="5" name="Прямоугольник 4"/>
          <p:cNvSpPr/>
          <p:nvPr/>
        </p:nvSpPr>
        <p:spPr>
          <a:xfrm>
            <a:off x="3275856" y="1124745"/>
            <a:ext cx="5410944" cy="923330"/>
          </a:xfrm>
          <a:prstGeom prst="rect">
            <a:avLst/>
          </a:prstGeom>
        </p:spPr>
        <p:txBody>
          <a:bodyPr wrap="square">
            <a:spAutoFit/>
          </a:bodyPr>
          <a:lstStyle/>
          <a:p>
            <a:pPr lvl="0" fontAlgn="base">
              <a:spcBef>
                <a:spcPct val="0"/>
              </a:spcBef>
              <a:spcAft>
                <a:spcPct val="0"/>
              </a:spcAft>
            </a:pPr>
            <a:r>
              <a:rPr lang="ru-RU" dirty="0">
                <a:latin typeface="Arial" pitchFamily="34" charset="0"/>
                <a:ea typeface="Times New Roman" pitchFamily="18" charset="0"/>
                <a:cs typeface="Arial" pitchFamily="34" charset="0"/>
              </a:rPr>
              <a:t>В общей площади земель поселения площадь земель населённых пунктов составляет 2,15 %  (1 616,3 Га).</a:t>
            </a:r>
            <a:r>
              <a:rPr lang="ru-RU" sz="800" dirty="0">
                <a:latin typeface="Arial" pitchFamily="34" charset="0"/>
                <a:cs typeface="Arial" pitchFamily="34" charset="0"/>
              </a:rPr>
              <a:t> </a:t>
            </a:r>
            <a:endParaRPr lang="ru-RU" sz="2400" dirty="0">
              <a:latin typeface="Arial" pitchFamily="34" charset="0"/>
              <a:cs typeface="Arial" pitchFamily="34"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2551262056"/>
              </p:ext>
            </p:extLst>
          </p:nvPr>
        </p:nvGraphicFramePr>
        <p:xfrm>
          <a:off x="3563887" y="2048072"/>
          <a:ext cx="4824537" cy="3685183"/>
        </p:xfrm>
        <a:graphic>
          <a:graphicData uri="http://schemas.openxmlformats.org/drawingml/2006/table">
            <a:tbl>
              <a:tblPr/>
              <a:tblGrid>
                <a:gridCol w="2514197">
                  <a:extLst>
                    <a:ext uri="{9D8B030D-6E8A-4147-A177-3AD203B41FA5}">
                      <a16:colId xmlns:a16="http://schemas.microsoft.com/office/drawing/2014/main" val="76525839"/>
                    </a:ext>
                  </a:extLst>
                </a:gridCol>
                <a:gridCol w="1343147">
                  <a:extLst>
                    <a:ext uri="{9D8B030D-6E8A-4147-A177-3AD203B41FA5}">
                      <a16:colId xmlns:a16="http://schemas.microsoft.com/office/drawing/2014/main" val="1183977456"/>
                    </a:ext>
                  </a:extLst>
                </a:gridCol>
                <a:gridCol w="967193">
                  <a:extLst>
                    <a:ext uri="{9D8B030D-6E8A-4147-A177-3AD203B41FA5}">
                      <a16:colId xmlns:a16="http://schemas.microsoft.com/office/drawing/2014/main" val="453945990"/>
                    </a:ext>
                  </a:extLst>
                </a:gridCol>
              </a:tblGrid>
              <a:tr h="1031243">
                <a:tc>
                  <a:txBody>
                    <a:bodyPr/>
                    <a:lstStyle/>
                    <a:p>
                      <a:pPr indent="450215" algn="ctr" hangingPunct="0">
                        <a:spcAft>
                          <a:spcPts val="0"/>
                        </a:spcAft>
                      </a:pPr>
                      <a:r>
                        <a:rPr lang="ru-RU" sz="800" b="1" dirty="0">
                          <a:latin typeface="Times New Roman"/>
                          <a:ea typeface="Times New Roman"/>
                        </a:rPr>
                        <a:t>Назначение земель</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b="1">
                          <a:latin typeface="Times New Roman"/>
                          <a:ea typeface="Times New Roman"/>
                        </a:rPr>
                        <a:t>Площадь, Га</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1590" algn="ctr" hangingPunct="0">
                        <a:spcAft>
                          <a:spcPts val="0"/>
                        </a:spcAft>
                      </a:pPr>
                      <a:endParaRPr lang="ru-RU" sz="800">
                        <a:latin typeface="Times New Roman"/>
                        <a:ea typeface="Times New Roman"/>
                      </a:endParaRPr>
                    </a:p>
                    <a:p>
                      <a:pPr indent="21590" algn="ctr" hangingPunct="0">
                        <a:spcAft>
                          <a:spcPts val="0"/>
                        </a:spcAft>
                      </a:pPr>
                      <a:r>
                        <a:rPr lang="ru-RU" sz="800" b="1">
                          <a:solidFill>
                            <a:srgbClr val="000000"/>
                          </a:solidFill>
                          <a:latin typeface="Times New Roman"/>
                          <a:ea typeface="Times New Roman"/>
                        </a:rPr>
                        <a:t>% от общей площади земель поселения</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8680093"/>
                  </a:ext>
                </a:extLst>
              </a:tr>
              <a:tr h="283403">
                <a:tc>
                  <a:txBody>
                    <a:bodyPr/>
                    <a:lstStyle/>
                    <a:p>
                      <a:pPr indent="450215" algn="ctr" hangingPunct="0">
                        <a:spcAft>
                          <a:spcPts val="0"/>
                        </a:spcAft>
                      </a:pPr>
                      <a:r>
                        <a:rPr lang="ru-RU" sz="800" dirty="0">
                          <a:solidFill>
                            <a:srgbClr val="000000"/>
                          </a:solidFill>
                          <a:latin typeface="Times New Roman"/>
                          <a:ea typeface="Times New Roman"/>
                        </a:rPr>
                        <a:t>Лесного фонда</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60 286,71</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a:solidFill>
                            <a:srgbClr val="000000"/>
                          </a:solidFill>
                          <a:latin typeface="Times New Roman"/>
                          <a:ea typeface="Times New Roman"/>
                        </a:rPr>
                        <a:t>80,12%</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5656745"/>
                  </a:ext>
                </a:extLst>
              </a:tr>
              <a:tr h="283403">
                <a:tc>
                  <a:txBody>
                    <a:bodyPr/>
                    <a:lstStyle/>
                    <a:p>
                      <a:pPr indent="450215" algn="ctr" hangingPunct="0">
                        <a:spcAft>
                          <a:spcPts val="0"/>
                        </a:spcAft>
                      </a:pPr>
                      <a:r>
                        <a:rPr lang="ru-RU" sz="800" dirty="0">
                          <a:solidFill>
                            <a:srgbClr val="000000"/>
                          </a:solidFill>
                          <a:latin typeface="Times New Roman"/>
                          <a:ea typeface="Times New Roman"/>
                        </a:rPr>
                        <a:t>Специального назначения и запаса</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7 181,9</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a:solidFill>
                            <a:srgbClr val="000000"/>
                          </a:solidFill>
                          <a:latin typeface="Times New Roman"/>
                          <a:ea typeface="Times New Roman"/>
                        </a:rPr>
                        <a:t>9,54%</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58484952"/>
                  </a:ext>
                </a:extLst>
              </a:tr>
              <a:tr h="283403">
                <a:tc>
                  <a:txBody>
                    <a:bodyPr/>
                    <a:lstStyle/>
                    <a:p>
                      <a:pPr indent="450215" algn="ctr" hangingPunct="0">
                        <a:spcAft>
                          <a:spcPts val="0"/>
                        </a:spcAft>
                      </a:pPr>
                      <a:r>
                        <a:rPr lang="ru-RU" sz="800" dirty="0">
                          <a:solidFill>
                            <a:srgbClr val="000000"/>
                          </a:solidFill>
                          <a:latin typeface="Times New Roman"/>
                          <a:ea typeface="Times New Roman"/>
                        </a:rPr>
                        <a:t>Сельскохозяйственного назначения </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4 852,0</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a:solidFill>
                            <a:srgbClr val="000000"/>
                          </a:solidFill>
                          <a:latin typeface="Times New Roman"/>
                          <a:ea typeface="Times New Roman"/>
                        </a:rPr>
                        <a:t>6,45%</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468854"/>
                  </a:ext>
                </a:extLst>
              </a:tr>
              <a:tr h="283403">
                <a:tc>
                  <a:txBody>
                    <a:bodyPr/>
                    <a:lstStyle/>
                    <a:p>
                      <a:pPr indent="450215" algn="ctr" hangingPunct="0">
                        <a:spcAft>
                          <a:spcPts val="0"/>
                        </a:spcAft>
                      </a:pPr>
                      <a:r>
                        <a:rPr lang="ru-RU" sz="800" dirty="0">
                          <a:solidFill>
                            <a:srgbClr val="000000"/>
                          </a:solidFill>
                          <a:latin typeface="Times New Roman"/>
                          <a:ea typeface="Times New Roman"/>
                        </a:rPr>
                        <a:t>Жилого назначения</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1 102,4</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1,46%</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5979384"/>
                  </a:ext>
                </a:extLst>
              </a:tr>
              <a:tr h="386716">
                <a:tc>
                  <a:txBody>
                    <a:bodyPr/>
                    <a:lstStyle/>
                    <a:p>
                      <a:pPr indent="450215" algn="ctr" hangingPunct="0">
                        <a:spcAft>
                          <a:spcPts val="0"/>
                        </a:spcAft>
                      </a:pPr>
                      <a:r>
                        <a:rPr lang="ru-RU" sz="800" dirty="0">
                          <a:solidFill>
                            <a:srgbClr val="000000"/>
                          </a:solidFill>
                          <a:latin typeface="Times New Roman"/>
                          <a:ea typeface="Times New Roman"/>
                        </a:rPr>
                        <a:t>Инженерной и транспортной инфраструктуры</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802,8</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1,07%</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0130596"/>
                  </a:ext>
                </a:extLst>
              </a:tr>
              <a:tr h="283403">
                <a:tc>
                  <a:txBody>
                    <a:bodyPr/>
                    <a:lstStyle/>
                    <a:p>
                      <a:pPr indent="450215" algn="ctr" hangingPunct="0">
                        <a:spcAft>
                          <a:spcPts val="0"/>
                        </a:spcAft>
                      </a:pPr>
                      <a:r>
                        <a:rPr lang="ru-RU" sz="800" dirty="0">
                          <a:solidFill>
                            <a:srgbClr val="000000"/>
                          </a:solidFill>
                          <a:latin typeface="Times New Roman"/>
                          <a:ea typeface="Times New Roman"/>
                        </a:rPr>
                        <a:t>Водных объектов</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509,2</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0,68%</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5673586"/>
                  </a:ext>
                </a:extLst>
              </a:tr>
              <a:tr h="283403">
                <a:tc>
                  <a:txBody>
                    <a:bodyPr/>
                    <a:lstStyle/>
                    <a:p>
                      <a:pPr indent="450215" algn="ctr" hangingPunct="0">
                        <a:spcAft>
                          <a:spcPts val="0"/>
                        </a:spcAft>
                      </a:pPr>
                      <a:r>
                        <a:rPr lang="ru-RU" sz="800">
                          <a:solidFill>
                            <a:srgbClr val="000000"/>
                          </a:solidFill>
                          <a:latin typeface="Times New Roman"/>
                          <a:ea typeface="Times New Roman"/>
                        </a:rPr>
                        <a:t>Рекреационного назначения</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385,0 </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0,51%</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9539018"/>
                  </a:ext>
                </a:extLst>
              </a:tr>
              <a:tr h="283403">
                <a:tc>
                  <a:txBody>
                    <a:bodyPr/>
                    <a:lstStyle/>
                    <a:p>
                      <a:pPr indent="450215" algn="ctr" hangingPunct="0">
                        <a:spcAft>
                          <a:spcPts val="0"/>
                        </a:spcAft>
                      </a:pPr>
                      <a:r>
                        <a:rPr lang="ru-RU" sz="800">
                          <a:solidFill>
                            <a:srgbClr val="000000"/>
                          </a:solidFill>
                          <a:latin typeface="Times New Roman"/>
                          <a:ea typeface="Times New Roman"/>
                        </a:rPr>
                        <a:t>Промышленности</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86,36</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0,11%</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51425579"/>
                  </a:ext>
                </a:extLst>
              </a:tr>
              <a:tr h="283403">
                <a:tc>
                  <a:txBody>
                    <a:bodyPr/>
                    <a:lstStyle/>
                    <a:p>
                      <a:pPr indent="450215" algn="ctr" hangingPunct="0">
                        <a:spcAft>
                          <a:spcPts val="0"/>
                        </a:spcAft>
                      </a:pPr>
                      <a:r>
                        <a:rPr lang="ru-RU" sz="800" dirty="0">
                          <a:solidFill>
                            <a:srgbClr val="000000"/>
                          </a:solidFill>
                          <a:latin typeface="Times New Roman"/>
                          <a:ea typeface="Times New Roman"/>
                        </a:rPr>
                        <a:t>Общественно-делового назначения</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a:solidFill>
                            <a:srgbClr val="000000"/>
                          </a:solidFill>
                          <a:latin typeface="Times New Roman"/>
                          <a:ea typeface="Times New Roman"/>
                        </a:rPr>
                        <a:t>42,71</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0,06%</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7994110"/>
                  </a:ext>
                </a:extLst>
              </a:tr>
            </a:tbl>
          </a:graphicData>
        </a:graphic>
      </p:graphicFrame>
      <p:graphicFrame>
        <p:nvGraphicFramePr>
          <p:cNvPr id="7" name="Диаграмма 6"/>
          <p:cNvGraphicFramePr/>
          <p:nvPr>
            <p:extLst>
              <p:ext uri="{D42A27DB-BD31-4B8C-83A1-F6EECF244321}">
                <p14:modId xmlns:p14="http://schemas.microsoft.com/office/powerpoint/2010/main" val="3603650509"/>
              </p:ext>
            </p:extLst>
          </p:nvPr>
        </p:nvGraphicFramePr>
        <p:xfrm>
          <a:off x="611560" y="3284984"/>
          <a:ext cx="2467637" cy="194421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381025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288145128"/>
              </p:ext>
            </p:extLst>
          </p:nvPr>
        </p:nvGraphicFramePr>
        <p:xfrm>
          <a:off x="323528" y="188641"/>
          <a:ext cx="8640960" cy="7035141"/>
        </p:xfrm>
        <a:graphic>
          <a:graphicData uri="http://schemas.openxmlformats.org/drawingml/2006/table">
            <a:tbl>
              <a:tblPr firstRow="1" firstCol="1" bandRow="1">
                <a:tableStyleId>{5C22544A-7EE6-4342-B048-85BDC9FD1C3A}</a:tableStyleId>
              </a:tblPr>
              <a:tblGrid>
                <a:gridCol w="3672408">
                  <a:extLst>
                    <a:ext uri="{9D8B030D-6E8A-4147-A177-3AD203B41FA5}">
                      <a16:colId xmlns:a16="http://schemas.microsoft.com/office/drawing/2014/main" val="577609346"/>
                    </a:ext>
                  </a:extLst>
                </a:gridCol>
                <a:gridCol w="908820">
                  <a:extLst>
                    <a:ext uri="{9D8B030D-6E8A-4147-A177-3AD203B41FA5}">
                      <a16:colId xmlns:a16="http://schemas.microsoft.com/office/drawing/2014/main" val="434280226"/>
                    </a:ext>
                  </a:extLst>
                </a:gridCol>
                <a:gridCol w="1207231">
                  <a:extLst>
                    <a:ext uri="{9D8B030D-6E8A-4147-A177-3AD203B41FA5}">
                      <a16:colId xmlns:a16="http://schemas.microsoft.com/office/drawing/2014/main" val="3018532549"/>
                    </a:ext>
                  </a:extLst>
                </a:gridCol>
                <a:gridCol w="1387932">
                  <a:extLst>
                    <a:ext uri="{9D8B030D-6E8A-4147-A177-3AD203B41FA5}">
                      <a16:colId xmlns:a16="http://schemas.microsoft.com/office/drawing/2014/main" val="1527250479"/>
                    </a:ext>
                  </a:extLst>
                </a:gridCol>
                <a:gridCol w="1436233">
                  <a:extLst>
                    <a:ext uri="{9D8B030D-6E8A-4147-A177-3AD203B41FA5}">
                      <a16:colId xmlns:a16="http://schemas.microsoft.com/office/drawing/2014/main" val="1812383820"/>
                    </a:ext>
                  </a:extLst>
                </a:gridCol>
                <a:gridCol w="28336">
                  <a:extLst>
                    <a:ext uri="{9D8B030D-6E8A-4147-A177-3AD203B41FA5}">
                      <a16:colId xmlns:a16="http://schemas.microsoft.com/office/drawing/2014/main" val="674426414"/>
                    </a:ext>
                  </a:extLst>
                </a:gridCol>
              </a:tblGrid>
              <a:tr h="304172">
                <a:tc gridSpan="6">
                  <a:txBody>
                    <a:bodyPr/>
                    <a:lstStyle/>
                    <a:p>
                      <a:pPr marL="0" lvl="0" indent="0" algn="l" hangingPunct="0">
                        <a:spcBef>
                          <a:spcPts val="1200"/>
                        </a:spcBef>
                        <a:spcAft>
                          <a:spcPts val="0"/>
                        </a:spcAft>
                        <a:buFont typeface="+mj-lt"/>
                        <a:buNone/>
                        <a:tabLst>
                          <a:tab pos="457200" algn="l"/>
                        </a:tabLst>
                      </a:pPr>
                      <a:r>
                        <a:rPr lang="ru-RU" sz="1000" dirty="0" smtClean="0">
                          <a:effectLst/>
                          <a:latin typeface="Times New Roman" panose="02020603050405020304" pitchFamily="18" charset="0"/>
                          <a:ea typeface="Times New Roman" panose="02020603050405020304" pitchFamily="18" charset="0"/>
                        </a:rPr>
                        <a:t>6.  Муниципальная  программа  «Развитие субъектов малого и среднего предпринимательства муниципального образования </a:t>
                      </a:r>
                      <a:r>
                        <a:rPr lang="ru-RU" sz="1000" dirty="0" err="1" smtClean="0">
                          <a:effectLst/>
                          <a:latin typeface="Times New Roman" panose="02020603050405020304" pitchFamily="18" charset="0"/>
                          <a:ea typeface="Times New Roman" panose="02020603050405020304" pitchFamily="18" charset="0"/>
                        </a:rPr>
                        <a:t>Мгинское</a:t>
                      </a:r>
                      <a:r>
                        <a:rPr lang="ru-RU" sz="1000" dirty="0" smtClean="0">
                          <a:effectLst/>
                          <a:latin typeface="Times New Roman" panose="02020603050405020304" pitchFamily="18" charset="0"/>
                          <a:ea typeface="Times New Roman" panose="02020603050405020304" pitchFamily="18" charset="0"/>
                        </a:rPr>
                        <a:t> городское поселение Кировского муниципального района Ленинградской области» </a:t>
                      </a:r>
                      <a:endParaRPr lang="ru-RU" sz="1000" dirty="0">
                        <a:effectLst/>
                        <a:latin typeface="Times New Roman" panose="02020603050405020304" pitchFamily="18" charset="0"/>
                        <a:ea typeface="Times New Roman" panose="02020603050405020304" pitchFamily="18" charset="0"/>
                      </a:endParaRPr>
                    </a:p>
                  </a:txBody>
                  <a:tcPr marL="2464" marR="2464"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2842605934"/>
                  </a:ext>
                </a:extLst>
              </a:tr>
              <a:tr h="2071463">
                <a:tc>
                  <a:txBody>
                    <a:bodyPr/>
                    <a:lstStyle/>
                    <a:p>
                      <a:pPr marL="106680" marR="173355" indent="16510" algn="just" hangingPunct="0">
                        <a:spcAft>
                          <a:spcPts val="1200"/>
                        </a:spcAft>
                      </a:pPr>
                      <a:r>
                        <a:rPr lang="ru-RU" sz="1000" dirty="0" smtClean="0">
                          <a:effectLst/>
                          <a:latin typeface="Times New Roman" panose="02020603050405020304" pitchFamily="18" charset="0"/>
                          <a:ea typeface="Times New Roman" panose="02020603050405020304" pitchFamily="18" charset="0"/>
                        </a:rPr>
                        <a:t>Развитие механизмов, направленных на содействие в устранении административных барьеров и препятствий, сдерживающих развитие малого и среднего предпринимательства;</a:t>
                      </a:r>
                    </a:p>
                    <a:p>
                      <a:pPr marL="106680" marR="173355" indent="16510" algn="just" hangingPunct="0">
                        <a:spcAft>
                          <a:spcPts val="1200"/>
                        </a:spcAft>
                      </a:pPr>
                      <a:r>
                        <a:rPr lang="ru-RU" sz="1000" dirty="0" smtClean="0">
                          <a:effectLst/>
                          <a:latin typeface="Times New Roman" panose="02020603050405020304" pitchFamily="18" charset="0"/>
                          <a:ea typeface="Times New Roman" panose="02020603050405020304" pitchFamily="18" charset="0"/>
                        </a:rPr>
                        <a:t>Финансовая и имущественная поддержка малого и среднего предпринимательства;</a:t>
                      </a:r>
                    </a:p>
                    <a:p>
                      <a:pPr marL="106680" marR="173355" indent="16510" algn="just" hangingPunct="0">
                        <a:spcAft>
                          <a:spcPts val="1200"/>
                        </a:spcAft>
                      </a:pPr>
                      <a:r>
                        <a:rPr lang="ru-RU" sz="1000" dirty="0" smtClean="0">
                          <a:effectLst/>
                          <a:latin typeface="Times New Roman" panose="02020603050405020304" pitchFamily="18" charset="0"/>
                          <a:ea typeface="Times New Roman" panose="02020603050405020304" pitchFamily="18" charset="0"/>
                        </a:rPr>
                        <a:t>Информационная поддержка субъектов малого предпринимательства;</a:t>
                      </a:r>
                    </a:p>
                    <a:p>
                      <a:pPr marL="106680" marR="173355" indent="16510" algn="just" hangingPunct="0">
                        <a:spcAft>
                          <a:spcPts val="1200"/>
                        </a:spcAft>
                      </a:pPr>
                      <a:r>
                        <a:rPr lang="ru-RU" sz="1000" dirty="0" smtClean="0">
                          <a:effectLst/>
                          <a:latin typeface="Times New Roman" panose="02020603050405020304" pitchFamily="18" charset="0"/>
                          <a:ea typeface="Times New Roman" panose="02020603050405020304" pitchFamily="18" charset="0"/>
                        </a:rPr>
                        <a:t>Консультативная поддержка малого и среднего предпринимательства.</a:t>
                      </a:r>
                    </a:p>
                    <a:p>
                      <a:pPr marL="106680" marR="173355" indent="16510" algn="just" hangingPunct="0">
                        <a:spcAft>
                          <a:spcPts val="1200"/>
                        </a:spcAft>
                      </a:pPr>
                      <a:endParaRPr lang="ru-RU" sz="1000" dirty="0">
                        <a:effectLst/>
                        <a:latin typeface="Times New Roman" panose="02020603050405020304" pitchFamily="18" charset="0"/>
                        <a:ea typeface="Times New Roman" panose="02020603050405020304" pitchFamily="18" charset="0"/>
                      </a:endParaRPr>
                    </a:p>
                  </a:txBody>
                  <a:tcPr marL="2464" marR="2464" marT="0" marB="0"/>
                </a:tc>
                <a:tc>
                  <a:txBody>
                    <a:bodyPr/>
                    <a:lstStyle/>
                    <a:p>
                      <a:pPr algn="r" fontAlgn="t"/>
                      <a:r>
                        <a:rPr lang="ru-RU" sz="1000" b="0" i="0" u="none" strike="noStrike" dirty="0" smtClean="0">
                          <a:solidFill>
                            <a:srgbClr val="000000"/>
                          </a:solidFill>
                          <a:effectLst/>
                          <a:latin typeface="Times New Roman" panose="02020603050405020304" pitchFamily="18" charset="0"/>
                        </a:rPr>
                        <a:t>0</a:t>
                      </a:r>
                      <a:endParaRPr lang="ru-RU" sz="1000" b="0" i="0" u="none" strike="noStrike" dirty="0">
                        <a:solidFill>
                          <a:srgbClr val="000000"/>
                        </a:solidFill>
                        <a:effectLst/>
                        <a:latin typeface="Times New Roman" panose="02020603050405020304" pitchFamily="18" charset="0"/>
                      </a:endParaRPr>
                    </a:p>
                  </a:txBody>
                  <a:tcPr marL="9525" marR="9525" marT="9525" marB="0"/>
                </a:tc>
                <a:tc>
                  <a:txBody>
                    <a:bodyPr/>
                    <a:lstStyle/>
                    <a:p>
                      <a:pPr algn="r" fontAlgn="t"/>
                      <a:endParaRPr lang="ru-RU" sz="1000" b="0" i="0" u="none" strike="noStrike" dirty="0">
                        <a:solidFill>
                          <a:srgbClr val="000000"/>
                        </a:solidFill>
                        <a:effectLst/>
                        <a:latin typeface="Times New Roman" panose="02020603050405020304" pitchFamily="18" charset="0"/>
                      </a:endParaRPr>
                    </a:p>
                  </a:txBody>
                  <a:tcPr marL="9525" marR="9525" marT="9525" marB="0"/>
                </a:tc>
                <a:tc>
                  <a:txBody>
                    <a:bodyPr/>
                    <a:lstStyle/>
                    <a:p>
                      <a:pPr algn="r" fontAlgn="t"/>
                      <a:r>
                        <a:rPr lang="ru-RU" sz="1000" b="0" i="0" u="none" strike="noStrike" dirty="0" smtClean="0">
                          <a:solidFill>
                            <a:srgbClr val="000000"/>
                          </a:solidFill>
                          <a:effectLst/>
                          <a:latin typeface="Times New Roman" panose="02020603050405020304" pitchFamily="18" charset="0"/>
                        </a:rPr>
                        <a:t>0</a:t>
                      </a:r>
                      <a:endParaRPr lang="ru-RU" sz="1000" b="0" i="0" u="none" strike="noStrike" dirty="0">
                        <a:solidFill>
                          <a:srgbClr val="000000"/>
                        </a:solidFill>
                        <a:effectLst/>
                        <a:latin typeface="Times New Roman" panose="02020603050405020304" pitchFamily="18" charset="0"/>
                      </a:endParaRPr>
                    </a:p>
                  </a:txBody>
                  <a:tcPr marL="9525" marR="9525" marT="9525" marB="0"/>
                </a:tc>
                <a:tc>
                  <a:txBody>
                    <a:bodyPr/>
                    <a:lstStyle/>
                    <a:p>
                      <a:endParaRPr lang="ru-RU" dirty="0"/>
                    </a:p>
                  </a:txBody>
                  <a:tcPr marL="9525" marR="9525" marT="9525" marB="0"/>
                </a:tc>
                <a:tc>
                  <a:txBody>
                    <a:bodyPr/>
                    <a:lstStyle/>
                    <a:p>
                      <a:endParaRPr lang="ru-RU" dirty="0"/>
                    </a:p>
                  </a:txBody>
                  <a:tcPr marL="0" marR="0" marT="0" marB="0" anchor="ctr"/>
                </a:tc>
                <a:extLst>
                  <a:ext uri="{0D108BD9-81ED-4DB2-BD59-A6C34878D82A}">
                    <a16:rowId xmlns:a16="http://schemas.microsoft.com/office/drawing/2014/main" val="2826690513"/>
                  </a:ext>
                </a:extLst>
              </a:tr>
              <a:tr h="293794">
                <a:tc gridSpan="6">
                  <a:txBody>
                    <a:bodyPr/>
                    <a:lstStyle/>
                    <a:p>
                      <a:pPr marL="0" lvl="0" indent="0" algn="l" hangingPunct="0">
                        <a:spcBef>
                          <a:spcPts val="1200"/>
                        </a:spcBef>
                        <a:spcAft>
                          <a:spcPts val="0"/>
                        </a:spcAft>
                        <a:buFont typeface="+mj-lt"/>
                        <a:buNone/>
                        <a:tabLst>
                          <a:tab pos="457200" algn="l"/>
                        </a:tabLst>
                      </a:pPr>
                      <a:r>
                        <a:rPr lang="ru-RU" sz="1000" dirty="0" smtClean="0">
                          <a:effectLst/>
                          <a:latin typeface="Times New Roman" panose="02020603050405020304" pitchFamily="18" charset="0"/>
                          <a:ea typeface="Times New Roman" panose="02020603050405020304" pitchFamily="18" charset="0"/>
                        </a:rPr>
                        <a:t>7.  Муниципальная  программа  «Развитие объектов коммунальной инфраструктуры в муниципальном образовании </a:t>
                      </a:r>
                      <a:r>
                        <a:rPr lang="ru-RU" sz="1000" dirty="0" err="1" smtClean="0">
                          <a:effectLst/>
                          <a:latin typeface="Times New Roman" panose="02020603050405020304" pitchFamily="18" charset="0"/>
                          <a:ea typeface="Times New Roman" panose="02020603050405020304" pitchFamily="18" charset="0"/>
                        </a:rPr>
                        <a:t>Мгинское</a:t>
                      </a:r>
                      <a:r>
                        <a:rPr lang="ru-RU" sz="1000" dirty="0" smtClean="0">
                          <a:effectLst/>
                          <a:latin typeface="Times New Roman" panose="02020603050405020304" pitchFamily="18" charset="0"/>
                          <a:ea typeface="Times New Roman" panose="02020603050405020304" pitchFamily="18" charset="0"/>
                        </a:rPr>
                        <a:t> городское поселение Кировского муниципального района Ленинградской области» </a:t>
                      </a:r>
                      <a:endParaRPr lang="ru-RU" sz="1000" dirty="0">
                        <a:effectLst/>
                        <a:latin typeface="Times New Roman" panose="02020603050405020304" pitchFamily="18" charset="0"/>
                        <a:ea typeface="Times New Roman" panose="02020603050405020304" pitchFamily="18" charset="0"/>
                      </a:endParaRPr>
                    </a:p>
                  </a:txBody>
                  <a:tcPr marL="2464" marR="2464"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2107145393"/>
                  </a:ext>
                </a:extLst>
              </a:tr>
              <a:tr h="632791">
                <a:tc>
                  <a:txBody>
                    <a:bodyPr/>
                    <a:lstStyle/>
                    <a:p>
                      <a:pPr marL="106680" marR="173355" indent="16510" algn="just" hangingPunct="0">
                        <a:spcAft>
                          <a:spcPts val="0"/>
                        </a:spcAft>
                      </a:pPr>
                      <a:r>
                        <a:rPr lang="ru-RU" sz="1000" dirty="0" smtClean="0">
                          <a:effectLst/>
                          <a:latin typeface="Times New Roman" panose="02020603050405020304" pitchFamily="18" charset="0"/>
                          <a:ea typeface="Times New Roman" panose="02020603050405020304" pitchFamily="18" charset="0"/>
                        </a:rPr>
                        <a:t>Повышение качества предоставления коммунальных услуг.</a:t>
                      </a:r>
                    </a:p>
                    <a:p>
                      <a:pPr marL="106680" marR="173355" indent="16510" algn="just" hangingPunct="0">
                        <a:spcAft>
                          <a:spcPts val="0"/>
                        </a:spcAft>
                      </a:pPr>
                      <a:r>
                        <a:rPr lang="ru-RU" sz="1000" dirty="0" smtClean="0">
                          <a:effectLst/>
                          <a:latin typeface="Times New Roman" panose="02020603050405020304" pitchFamily="18" charset="0"/>
                          <a:ea typeface="Times New Roman" panose="02020603050405020304" pitchFamily="18" charset="0"/>
                        </a:rPr>
                        <a:t>Обустройство населенных пунктов площадками ТКО.</a:t>
                      </a:r>
                    </a:p>
                    <a:p>
                      <a:pPr marL="106680" marR="173355" indent="16510" algn="just" hangingPunct="0">
                        <a:spcAft>
                          <a:spcPts val="0"/>
                        </a:spcAft>
                      </a:pPr>
                      <a:r>
                        <a:rPr lang="ru-RU" sz="1000" dirty="0" smtClean="0">
                          <a:effectLst/>
                          <a:latin typeface="Times New Roman" panose="02020603050405020304" pitchFamily="18" charset="0"/>
                          <a:ea typeface="Times New Roman" panose="02020603050405020304" pitchFamily="18" charset="0"/>
                        </a:rPr>
                        <a:t>Ремонт и модернизация тепловых сетей.</a:t>
                      </a:r>
                      <a:endParaRPr lang="ru-RU" sz="1000" dirty="0">
                        <a:effectLst/>
                        <a:latin typeface="Times New Roman" panose="02020603050405020304" pitchFamily="18" charset="0"/>
                        <a:ea typeface="Times New Roman" panose="02020603050405020304" pitchFamily="18" charset="0"/>
                      </a:endParaRPr>
                    </a:p>
                  </a:txBody>
                  <a:tcPr marL="2464" marR="2464" marT="0" marB="0"/>
                </a:tc>
                <a:tc>
                  <a:txBody>
                    <a:bodyPr/>
                    <a:lstStyle/>
                    <a:p>
                      <a:pPr indent="450215" algn="ctr" hangingPunct="0">
                        <a:spcAft>
                          <a:spcPts val="0"/>
                        </a:spcAft>
                      </a:pPr>
                      <a:r>
                        <a:rPr lang="ru-RU" sz="1000" dirty="0" smtClean="0">
                          <a:effectLst/>
                          <a:latin typeface="Times New Roman" panose="02020603050405020304" pitchFamily="18" charset="0"/>
                          <a:ea typeface="Times New Roman" panose="02020603050405020304" pitchFamily="18" charset="0"/>
                        </a:rPr>
                        <a:t>5350,1</a:t>
                      </a:r>
                      <a:endParaRPr lang="ru-RU" sz="1000" dirty="0">
                        <a:effectLst/>
                        <a:latin typeface="Times New Roman" panose="02020603050405020304" pitchFamily="18" charset="0"/>
                        <a:ea typeface="Times New Roman" panose="02020603050405020304" pitchFamily="18" charset="0"/>
                      </a:endParaRPr>
                    </a:p>
                  </a:txBody>
                  <a:tcPr marL="2464" marR="2464" marT="0" marB="0" anchor="ctr"/>
                </a:tc>
                <a:tc>
                  <a:txBody>
                    <a:bodyPr/>
                    <a:lstStyle/>
                    <a:p>
                      <a:r>
                        <a:rPr lang="ru-RU" sz="1000" dirty="0" smtClean="0">
                          <a:effectLst/>
                          <a:latin typeface="Times New Roman" panose="02020603050405020304" pitchFamily="18" charset="0"/>
                        </a:rPr>
                        <a:t>2155,0</a:t>
                      </a:r>
                      <a:endParaRPr lang="ru-RU" sz="1000" dirty="0">
                        <a:effectLst/>
                        <a:latin typeface="Times New Roman" panose="02020603050405020304" pitchFamily="18" charset="0"/>
                      </a:endParaRPr>
                    </a:p>
                  </a:txBody>
                  <a:tcPr marL="2464" marR="2464" marT="0" marB="0" anchor="ctr"/>
                </a:tc>
                <a:tc>
                  <a:txBody>
                    <a:bodyPr/>
                    <a:lstStyle/>
                    <a:p>
                      <a:pPr marL="0" indent="450215" algn="l" defTabSz="914400" rtl="0" eaLnBrk="1" latinLnBrk="0" hangingPunct="1">
                        <a:spcAft>
                          <a:spcPts val="0"/>
                        </a:spcAft>
                      </a:pPr>
                      <a:r>
                        <a:rPr lang="ru-RU" sz="1000" kern="1200" dirty="0" smtClean="0">
                          <a:solidFill>
                            <a:schemeClr val="dk1"/>
                          </a:solidFill>
                          <a:effectLst/>
                          <a:latin typeface="Times New Roman" panose="02020603050405020304" pitchFamily="18" charset="0"/>
                          <a:ea typeface="+mn-ea"/>
                          <a:cs typeface="+mn-cs"/>
                        </a:rPr>
                        <a:t>4728,0</a:t>
                      </a:r>
                      <a:endParaRPr lang="ru-RU" sz="1000" kern="1200" dirty="0">
                        <a:solidFill>
                          <a:schemeClr val="dk1"/>
                        </a:solidFill>
                        <a:effectLst/>
                        <a:latin typeface="Times New Roman" panose="02020603050405020304" pitchFamily="18" charset="0"/>
                        <a:ea typeface="+mn-ea"/>
                        <a:cs typeface="+mn-cs"/>
                      </a:endParaRPr>
                    </a:p>
                  </a:txBody>
                  <a:tcPr marL="2464" marR="2464" marT="0"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000" kern="1200" dirty="0" smtClean="0">
                          <a:solidFill>
                            <a:schemeClr val="dk1"/>
                          </a:solidFill>
                          <a:effectLst/>
                          <a:latin typeface="Times New Roman" panose="02020603050405020304" pitchFamily="18" charset="0"/>
                          <a:ea typeface="+mn-ea"/>
                          <a:cs typeface="+mn-cs"/>
                        </a:rPr>
                        <a:t>2155,0</a:t>
                      </a:r>
                    </a:p>
                    <a:p>
                      <a:pPr marL="0" algn="l" defTabSz="914400" rtl="0" eaLnBrk="1" latinLnBrk="0" hangingPunct="1"/>
                      <a:endParaRPr lang="ru-RU" sz="1000" kern="1200" dirty="0">
                        <a:solidFill>
                          <a:schemeClr val="dk1"/>
                        </a:solidFill>
                        <a:effectLst/>
                        <a:latin typeface="Times New Roman" panose="02020603050405020304" pitchFamily="18" charset="0"/>
                        <a:ea typeface="+mn-ea"/>
                        <a:cs typeface="+mn-cs"/>
                      </a:endParaRPr>
                    </a:p>
                  </a:txBody>
                  <a:tcPr marL="2464" marR="2464" marT="0" marB="0" anchor="ctr"/>
                </a:tc>
                <a:tc>
                  <a:txBody>
                    <a:bodyPr/>
                    <a:lstStyle/>
                    <a:p>
                      <a:endParaRPr lang="ru-RU" dirty="0"/>
                    </a:p>
                  </a:txBody>
                  <a:tcPr marL="0" marR="0" marT="0" marB="0" anchor="ctr"/>
                </a:tc>
                <a:extLst>
                  <a:ext uri="{0D108BD9-81ED-4DB2-BD59-A6C34878D82A}">
                    <a16:rowId xmlns:a16="http://schemas.microsoft.com/office/drawing/2014/main" val="1542000202"/>
                  </a:ext>
                </a:extLst>
              </a:tr>
              <a:tr h="568808">
                <a:tc gridSpan="6">
                  <a:txBody>
                    <a:bodyPr/>
                    <a:lstStyle/>
                    <a:p>
                      <a:pPr marL="0" lvl="0" indent="0" algn="l" hangingPunct="0">
                        <a:spcBef>
                          <a:spcPts val="1200"/>
                        </a:spcBef>
                        <a:spcAft>
                          <a:spcPts val="0"/>
                        </a:spcAft>
                        <a:buFont typeface="+mj-lt"/>
                        <a:buNone/>
                        <a:tabLst>
                          <a:tab pos="457200" algn="l"/>
                        </a:tabLst>
                      </a:pPr>
                      <a:r>
                        <a:rPr lang="ru-RU" sz="1000" dirty="0" smtClean="0">
                          <a:effectLst/>
                          <a:latin typeface="Times New Roman" panose="02020603050405020304" pitchFamily="18" charset="0"/>
                          <a:ea typeface="Times New Roman" panose="02020603050405020304" pitchFamily="18" charset="0"/>
                        </a:rPr>
                        <a:t>8.  Муниципальная  программа  «Развитие культуры, физической культуры и массового спорта в муниципальном образовании </a:t>
                      </a:r>
                      <a:r>
                        <a:rPr lang="ru-RU" sz="1000" dirty="0" err="1" smtClean="0">
                          <a:effectLst/>
                          <a:latin typeface="Times New Roman" panose="02020603050405020304" pitchFamily="18" charset="0"/>
                          <a:ea typeface="Times New Roman" panose="02020603050405020304" pitchFamily="18" charset="0"/>
                        </a:rPr>
                        <a:t>Мгинское</a:t>
                      </a:r>
                      <a:r>
                        <a:rPr lang="ru-RU" sz="1000" dirty="0" smtClean="0">
                          <a:effectLst/>
                          <a:latin typeface="Times New Roman" panose="02020603050405020304" pitchFamily="18" charset="0"/>
                          <a:ea typeface="Times New Roman" panose="02020603050405020304" pitchFamily="18" charset="0"/>
                        </a:rPr>
                        <a:t> городское поселение Кировского муниципального района Ленинградской области» </a:t>
                      </a:r>
                      <a:endParaRPr lang="ru-RU" sz="1000" dirty="0">
                        <a:effectLst/>
                        <a:latin typeface="Times New Roman" panose="02020603050405020304" pitchFamily="18" charset="0"/>
                        <a:ea typeface="Times New Roman" panose="02020603050405020304" pitchFamily="18" charset="0"/>
                      </a:endParaRPr>
                    </a:p>
                  </a:txBody>
                  <a:tcPr marL="2464" marR="2464"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2875782811"/>
                  </a:ext>
                </a:extLst>
              </a:tr>
              <a:tr h="2937942">
                <a:tc>
                  <a:txBody>
                    <a:bodyPr/>
                    <a:lstStyle/>
                    <a:p>
                      <a:pPr marL="106680" marR="173355" indent="16510" algn="just" hangingPunct="0">
                        <a:spcAft>
                          <a:spcPts val="0"/>
                        </a:spcAft>
                      </a:pPr>
                      <a:r>
                        <a:rPr lang="ru-RU" sz="1000" dirty="0" smtClean="0">
                          <a:effectLst/>
                          <a:latin typeface="Times New Roman" panose="02020603050405020304" pitchFamily="18" charset="0"/>
                          <a:ea typeface="Times New Roman" panose="02020603050405020304" pitchFamily="18" charset="0"/>
                        </a:rPr>
                        <a:t>Повышение доступности и качества услуг, оказываемых    различным группам населения в области культуры.</a:t>
                      </a:r>
                    </a:p>
                    <a:p>
                      <a:pPr marL="106680" marR="173355" indent="16510" algn="just" hangingPunct="0">
                        <a:spcAft>
                          <a:spcPts val="0"/>
                        </a:spcAft>
                      </a:pPr>
                      <a:r>
                        <a:rPr lang="ru-RU" sz="1000" dirty="0" smtClean="0">
                          <a:effectLst/>
                          <a:latin typeface="Times New Roman" panose="02020603050405020304" pitchFamily="18" charset="0"/>
                          <a:ea typeface="Times New Roman" panose="02020603050405020304" pitchFamily="18" charset="0"/>
                        </a:rPr>
                        <a:t>Формирование устойчивой потребности в систематических занятиях физической культурой и массовым спортом у различных слоев населения.</a:t>
                      </a:r>
                    </a:p>
                    <a:p>
                      <a:pPr marL="106680" marR="173355" indent="16510" algn="just" hangingPunct="0">
                        <a:spcAft>
                          <a:spcPts val="0"/>
                        </a:spcAft>
                      </a:pPr>
                      <a:r>
                        <a:rPr lang="ru-RU" sz="1000" dirty="0" smtClean="0">
                          <a:effectLst/>
                          <a:latin typeface="Times New Roman" panose="02020603050405020304" pitchFamily="18" charset="0"/>
                          <a:ea typeface="Times New Roman" panose="02020603050405020304" pitchFamily="18" charset="0"/>
                        </a:rPr>
                        <a:t>Приобщение широких слоев населения к здоровому образу жизни.</a:t>
                      </a:r>
                    </a:p>
                    <a:p>
                      <a:pPr marL="106680" marR="173355" indent="16510" algn="just" hangingPunct="0">
                        <a:spcAft>
                          <a:spcPts val="0"/>
                        </a:spcAft>
                      </a:pPr>
                      <a:r>
                        <a:rPr lang="ru-RU" sz="1000" dirty="0" smtClean="0">
                          <a:effectLst/>
                          <a:latin typeface="Times New Roman" panose="02020603050405020304" pitchFamily="18" charset="0"/>
                          <a:ea typeface="Times New Roman" panose="02020603050405020304" pitchFamily="18" charset="0"/>
                        </a:rPr>
                        <a:t>Обеспечение условий для развития на территории муниципального образования </a:t>
                      </a:r>
                      <a:r>
                        <a:rPr lang="ru-RU" sz="1000" dirty="0" err="1" smtClean="0">
                          <a:effectLst/>
                          <a:latin typeface="Times New Roman" panose="02020603050405020304" pitchFamily="18" charset="0"/>
                          <a:ea typeface="Times New Roman" panose="02020603050405020304" pitchFamily="18" charset="0"/>
                        </a:rPr>
                        <a:t>Мгинское</a:t>
                      </a:r>
                      <a:r>
                        <a:rPr lang="ru-RU" sz="1000" dirty="0" smtClean="0">
                          <a:effectLst/>
                          <a:latin typeface="Times New Roman" panose="02020603050405020304" pitchFamily="18" charset="0"/>
                          <a:ea typeface="Times New Roman" panose="02020603050405020304" pitchFamily="18" charset="0"/>
                        </a:rPr>
                        <a:t> городское поселение физической культуры, массового спорта, организация проведения официальных физкультурно-оздоровительных и спортивных мероприятий.</a:t>
                      </a:r>
                    </a:p>
                    <a:p>
                      <a:pPr marL="106680" marR="173355" indent="16510" algn="just" hangingPunct="0">
                        <a:spcAft>
                          <a:spcPts val="0"/>
                        </a:spcAft>
                      </a:pPr>
                      <a:r>
                        <a:rPr lang="ru-RU" sz="1000" dirty="0" smtClean="0">
                          <a:effectLst/>
                          <a:latin typeface="Times New Roman" panose="02020603050405020304" pitchFamily="18" charset="0"/>
                          <a:ea typeface="Times New Roman" panose="02020603050405020304" pitchFamily="18" charset="0"/>
                        </a:rPr>
                        <a:t>Укрепление  материально-технической базы учреждения культуры.    </a:t>
                      </a:r>
                    </a:p>
                    <a:p>
                      <a:pPr marL="106680" marR="173355" indent="16510" algn="just" hangingPunct="0">
                        <a:spcAft>
                          <a:spcPts val="0"/>
                        </a:spcAft>
                      </a:pPr>
                      <a:r>
                        <a:rPr lang="ru-RU" sz="1000" dirty="0" smtClean="0">
                          <a:effectLst/>
                          <a:latin typeface="Times New Roman" panose="02020603050405020304" pitchFamily="18" charset="0"/>
                          <a:ea typeface="Times New Roman" panose="02020603050405020304" pitchFamily="18" charset="0"/>
                        </a:rPr>
                        <a:t>Развитие политической грамотности, правовой культуры, содействие духовно-нравственному и военно-патриотическому воспитанию подростков и молодежи.</a:t>
                      </a:r>
                      <a:endParaRPr lang="ru-RU" sz="1000" dirty="0">
                        <a:effectLst/>
                        <a:latin typeface="Times New Roman" panose="02020603050405020304" pitchFamily="18" charset="0"/>
                        <a:ea typeface="Times New Roman" panose="02020603050405020304" pitchFamily="18" charset="0"/>
                      </a:endParaRPr>
                    </a:p>
                  </a:txBody>
                  <a:tcPr marL="2464" marR="2464" marT="0" marB="0"/>
                </a:tc>
                <a:tc>
                  <a:txBody>
                    <a:bodyPr/>
                    <a:lstStyle/>
                    <a:p>
                      <a:pPr marL="0" algn="l" defTabSz="914400" rtl="0" eaLnBrk="1" latinLnBrk="0" hangingPunct="1"/>
                      <a:r>
                        <a:rPr lang="ru-RU" sz="1000" kern="1200" dirty="0" smtClean="0">
                          <a:solidFill>
                            <a:schemeClr val="dk1"/>
                          </a:solidFill>
                          <a:effectLst/>
                          <a:latin typeface="Times New Roman" panose="02020603050405020304" pitchFamily="18" charset="0"/>
                          <a:ea typeface="+mn-ea"/>
                          <a:cs typeface="+mn-cs"/>
                        </a:rPr>
                        <a:t>38722,6</a:t>
                      </a:r>
                      <a:endParaRPr lang="ru-RU" sz="1000" kern="1200" dirty="0">
                        <a:solidFill>
                          <a:schemeClr val="dk1"/>
                        </a:solidFill>
                        <a:effectLst/>
                        <a:latin typeface="Times New Roman" panose="02020603050405020304" pitchFamily="18" charset="0"/>
                        <a:ea typeface="+mn-ea"/>
                        <a:cs typeface="+mn-cs"/>
                      </a:endParaRPr>
                    </a:p>
                  </a:txBody>
                  <a:tcPr marL="9525" marR="9525" marT="9525" marB="0"/>
                </a:tc>
                <a:tc>
                  <a:txBody>
                    <a:bodyPr/>
                    <a:lstStyle/>
                    <a:p>
                      <a:pPr marL="0" algn="l" defTabSz="914400" rtl="0" eaLnBrk="1" fontAlgn="t" latinLnBrk="0" hangingPunct="1"/>
                      <a:r>
                        <a:rPr lang="ru-RU" sz="1000" kern="1200" dirty="0" smtClean="0">
                          <a:solidFill>
                            <a:schemeClr val="dk1"/>
                          </a:solidFill>
                          <a:effectLst/>
                          <a:latin typeface="Times New Roman" panose="02020603050405020304" pitchFamily="18" charset="0"/>
                          <a:ea typeface="+mn-ea"/>
                          <a:cs typeface="+mn-cs"/>
                        </a:rPr>
                        <a:t>20186,9</a:t>
                      </a:r>
                      <a:endParaRPr lang="ru-RU" sz="1000" kern="1200" dirty="0">
                        <a:solidFill>
                          <a:schemeClr val="dk1"/>
                        </a:solidFill>
                        <a:effectLst/>
                        <a:latin typeface="Times New Roman" panose="02020603050405020304" pitchFamily="18" charset="0"/>
                        <a:ea typeface="+mn-ea"/>
                        <a:cs typeface="+mn-cs"/>
                      </a:endParaRPr>
                    </a:p>
                  </a:txBody>
                  <a:tcPr marL="9525" marR="9525" marT="9525" marB="0"/>
                </a:tc>
                <a:tc>
                  <a:txBody>
                    <a:bodyPr/>
                    <a:lstStyle/>
                    <a:p>
                      <a:pPr marL="0" algn="l" defTabSz="914400" rtl="0" eaLnBrk="1" fontAlgn="t" latinLnBrk="0" hangingPunct="1"/>
                      <a:r>
                        <a:rPr lang="ru-RU" sz="1000" kern="1200" dirty="0" smtClean="0">
                          <a:solidFill>
                            <a:schemeClr val="dk1"/>
                          </a:solidFill>
                          <a:effectLst/>
                          <a:latin typeface="Times New Roman" panose="02020603050405020304" pitchFamily="18" charset="0"/>
                          <a:ea typeface="+mn-ea"/>
                          <a:cs typeface="+mn-cs"/>
                        </a:rPr>
                        <a:t>35111,2</a:t>
                      </a:r>
                      <a:endParaRPr lang="ru-RU" sz="1000" kern="1200" dirty="0">
                        <a:solidFill>
                          <a:schemeClr val="dk1"/>
                        </a:solidFill>
                        <a:effectLst/>
                        <a:latin typeface="Times New Roman" panose="02020603050405020304" pitchFamily="18" charset="0"/>
                        <a:ea typeface="+mn-ea"/>
                        <a:cs typeface="+mn-cs"/>
                      </a:endParaRPr>
                    </a:p>
                  </a:txBody>
                  <a:tcPr marL="9525" marR="9525" marT="9525" marB="0"/>
                </a:tc>
                <a:tc>
                  <a:txBody>
                    <a:bodyPr/>
                    <a:lstStyle/>
                    <a:p>
                      <a:pPr marL="0" algn="l" defTabSz="914400" rtl="0" eaLnBrk="1" latinLnBrk="0" hangingPunct="1"/>
                      <a:r>
                        <a:rPr lang="ru-RU" sz="1000" kern="1200" dirty="0" smtClean="0">
                          <a:solidFill>
                            <a:schemeClr val="dk1"/>
                          </a:solidFill>
                          <a:effectLst/>
                          <a:latin typeface="Times New Roman" panose="02020603050405020304" pitchFamily="18" charset="0"/>
                          <a:ea typeface="+mn-ea"/>
                          <a:cs typeface="+mn-cs"/>
                        </a:rPr>
                        <a:t>19460,5</a:t>
                      </a:r>
                      <a:endParaRPr lang="ru-RU" sz="1000" kern="1200" dirty="0">
                        <a:solidFill>
                          <a:schemeClr val="dk1"/>
                        </a:solidFill>
                        <a:effectLst/>
                        <a:latin typeface="Times New Roman" panose="02020603050405020304" pitchFamily="18" charset="0"/>
                        <a:ea typeface="+mn-ea"/>
                        <a:cs typeface="+mn-cs"/>
                      </a:endParaRPr>
                    </a:p>
                  </a:txBody>
                  <a:tcPr marL="9525" marR="9525" marT="9525" marB="0"/>
                </a:tc>
                <a:tc>
                  <a:txBody>
                    <a:bodyPr/>
                    <a:lstStyle/>
                    <a:p>
                      <a:endParaRPr lang="ru-RU" dirty="0"/>
                    </a:p>
                  </a:txBody>
                  <a:tcPr marL="0" marR="0" marT="0" marB="0" anchor="ctr"/>
                </a:tc>
                <a:extLst>
                  <a:ext uri="{0D108BD9-81ED-4DB2-BD59-A6C34878D82A}">
                    <a16:rowId xmlns:a16="http://schemas.microsoft.com/office/drawing/2014/main" val="3247068239"/>
                  </a:ext>
                </a:extLst>
              </a:tr>
            </a:tbl>
          </a:graphicData>
        </a:graphic>
      </p:graphicFrame>
    </p:spTree>
    <p:extLst>
      <p:ext uri="{BB962C8B-B14F-4D97-AF65-F5344CB8AC3E}">
        <p14:creationId xmlns:p14="http://schemas.microsoft.com/office/powerpoint/2010/main" val="22236024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389916140"/>
              </p:ext>
            </p:extLst>
          </p:nvPr>
        </p:nvGraphicFramePr>
        <p:xfrm>
          <a:off x="755576" y="692697"/>
          <a:ext cx="7704856" cy="2808311"/>
        </p:xfrm>
        <a:graphic>
          <a:graphicData uri="http://schemas.openxmlformats.org/drawingml/2006/table">
            <a:tbl>
              <a:tblPr firstRow="1" firstCol="1" bandRow="1">
                <a:tableStyleId>{5C22544A-7EE6-4342-B048-85BDC9FD1C3A}</a:tableStyleId>
              </a:tblPr>
              <a:tblGrid>
                <a:gridCol w="3086754">
                  <a:extLst>
                    <a:ext uri="{9D8B030D-6E8A-4147-A177-3AD203B41FA5}">
                      <a16:colId xmlns:a16="http://schemas.microsoft.com/office/drawing/2014/main" val="2153836327"/>
                    </a:ext>
                  </a:extLst>
                </a:gridCol>
                <a:gridCol w="1058505">
                  <a:extLst>
                    <a:ext uri="{9D8B030D-6E8A-4147-A177-3AD203B41FA5}">
                      <a16:colId xmlns:a16="http://schemas.microsoft.com/office/drawing/2014/main" val="3727845896"/>
                    </a:ext>
                  </a:extLst>
                </a:gridCol>
                <a:gridCol w="1058505">
                  <a:extLst>
                    <a:ext uri="{9D8B030D-6E8A-4147-A177-3AD203B41FA5}">
                      <a16:colId xmlns:a16="http://schemas.microsoft.com/office/drawing/2014/main" val="1341930910"/>
                    </a:ext>
                  </a:extLst>
                </a:gridCol>
                <a:gridCol w="1276956">
                  <a:extLst>
                    <a:ext uri="{9D8B030D-6E8A-4147-A177-3AD203B41FA5}">
                      <a16:colId xmlns:a16="http://schemas.microsoft.com/office/drawing/2014/main" val="2864670313"/>
                    </a:ext>
                  </a:extLst>
                </a:gridCol>
                <a:gridCol w="1192386">
                  <a:extLst>
                    <a:ext uri="{9D8B030D-6E8A-4147-A177-3AD203B41FA5}">
                      <a16:colId xmlns:a16="http://schemas.microsoft.com/office/drawing/2014/main" val="1229229826"/>
                    </a:ext>
                  </a:extLst>
                </a:gridCol>
                <a:gridCol w="31750">
                  <a:extLst>
                    <a:ext uri="{9D8B030D-6E8A-4147-A177-3AD203B41FA5}">
                      <a16:colId xmlns:a16="http://schemas.microsoft.com/office/drawing/2014/main" val="1687851794"/>
                    </a:ext>
                  </a:extLst>
                </a:gridCol>
              </a:tblGrid>
              <a:tr h="524602">
                <a:tc gridSpan="6">
                  <a:txBody>
                    <a:bodyPr/>
                    <a:lstStyle/>
                    <a:p>
                      <a:pPr marL="457200" lvl="1" indent="0" algn="l" hangingPunct="0">
                        <a:spcBef>
                          <a:spcPts val="1200"/>
                        </a:spcBef>
                        <a:spcAft>
                          <a:spcPts val="0"/>
                        </a:spcAft>
                        <a:buFont typeface="+mj-lt"/>
                        <a:buNone/>
                        <a:tabLst>
                          <a:tab pos="914400" algn="l"/>
                        </a:tabLst>
                      </a:pPr>
                      <a:r>
                        <a:rPr lang="ru-RU" sz="1000" dirty="0" smtClean="0">
                          <a:effectLst/>
                          <a:latin typeface="+mn-lt"/>
                          <a:ea typeface="Times New Roman" panose="02020603050405020304" pitchFamily="18" charset="0"/>
                        </a:rPr>
                        <a:t>9.  Муниципальная  программа  «Содействие участию населения в осуществлении местного самоуправления на территории муниципального образования </a:t>
                      </a:r>
                      <a:r>
                        <a:rPr lang="ru-RU" sz="1000" dirty="0" err="1" smtClean="0">
                          <a:effectLst/>
                          <a:latin typeface="+mn-lt"/>
                          <a:ea typeface="Times New Roman" panose="02020603050405020304" pitchFamily="18" charset="0"/>
                        </a:rPr>
                        <a:t>Мгинское</a:t>
                      </a:r>
                      <a:r>
                        <a:rPr lang="ru-RU" sz="1000" dirty="0" smtClean="0">
                          <a:effectLst/>
                          <a:latin typeface="+mn-lt"/>
                          <a:ea typeface="Times New Roman" panose="02020603050405020304" pitchFamily="18" charset="0"/>
                        </a:rPr>
                        <a:t> городское поселение Кировского муниципального района Ленинградской области» </a:t>
                      </a:r>
                      <a:endParaRPr lang="ru-RU" sz="1000" dirty="0">
                        <a:effectLst/>
                        <a:latin typeface="+mn-lt"/>
                        <a:ea typeface="Times New Roman" panose="02020603050405020304" pitchFamily="18" charset="0"/>
                      </a:endParaRPr>
                    </a:p>
                  </a:txBody>
                  <a:tcPr marL="6350" marR="635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742687402"/>
                  </a:ext>
                </a:extLst>
              </a:tr>
              <a:tr h="2283709">
                <a:tc>
                  <a:txBody>
                    <a:bodyPr/>
                    <a:lstStyle/>
                    <a:p>
                      <a:pPr marL="106680" marR="173355" indent="16510" algn="just" hangingPunct="0">
                        <a:spcAft>
                          <a:spcPts val="0"/>
                        </a:spcAft>
                      </a:pPr>
                      <a:r>
                        <a:rPr lang="ru-RU" sz="1000" dirty="0" smtClean="0">
                          <a:effectLst/>
                          <a:latin typeface="+mn-lt"/>
                          <a:ea typeface="Times New Roman" panose="02020603050405020304" pitchFamily="18" charset="0"/>
                        </a:rPr>
                        <a:t> создание благоприятных условий для проживания граждан на территории населенных пунктов поселения;</a:t>
                      </a:r>
                    </a:p>
                    <a:p>
                      <a:pPr marL="106680" marR="173355" indent="16510" algn="just" hangingPunct="0">
                        <a:spcAft>
                          <a:spcPts val="0"/>
                        </a:spcAft>
                      </a:pPr>
                      <a:r>
                        <a:rPr lang="ru-RU" sz="1000" dirty="0" smtClean="0">
                          <a:effectLst/>
                          <a:latin typeface="+mn-lt"/>
                          <a:ea typeface="Times New Roman" panose="02020603050405020304" pitchFamily="18" charset="0"/>
                        </a:rPr>
                        <a:t>   активизация и вовлечение граждан в решение вопросов местного значения;</a:t>
                      </a:r>
                    </a:p>
                    <a:p>
                      <a:pPr marL="106680" marR="173355" indent="16510" algn="just" hangingPunct="0">
                        <a:spcAft>
                          <a:spcPts val="0"/>
                        </a:spcAft>
                      </a:pPr>
                      <a:r>
                        <a:rPr lang="ru-RU" sz="1000" dirty="0" smtClean="0">
                          <a:effectLst/>
                          <a:latin typeface="+mn-lt"/>
                          <a:ea typeface="Times New Roman" panose="02020603050405020304" pitchFamily="18" charset="0"/>
                        </a:rPr>
                        <a:t>   благоустройство населенных пунктов поселения.</a:t>
                      </a:r>
                      <a:endParaRPr lang="ru-RU" sz="1000" dirty="0">
                        <a:effectLst/>
                        <a:latin typeface="+mn-lt"/>
                        <a:ea typeface="Times New Roman" panose="02020603050405020304" pitchFamily="18" charset="0"/>
                      </a:endParaRPr>
                    </a:p>
                  </a:txBody>
                  <a:tcPr marL="6350" marR="6350" marT="0" marB="0"/>
                </a:tc>
                <a:tc>
                  <a:txBody>
                    <a:bodyPr/>
                    <a:lstStyle/>
                    <a:p>
                      <a:pPr algn="r" fontAlgn="t"/>
                      <a:r>
                        <a:rPr lang="ru-RU" sz="1000" b="0" i="0" u="none" strike="noStrike" dirty="0" smtClean="0">
                          <a:solidFill>
                            <a:srgbClr val="000000"/>
                          </a:solidFill>
                          <a:effectLst/>
                          <a:latin typeface="Times New Roman" panose="02020603050405020304" pitchFamily="18" charset="0"/>
                        </a:rPr>
                        <a:t>977,4</a:t>
                      </a:r>
                      <a:endParaRPr lang="ru-RU" sz="1000" b="0" i="0" u="none" strike="noStrike" dirty="0">
                        <a:solidFill>
                          <a:srgbClr val="000000"/>
                        </a:solidFill>
                        <a:effectLst/>
                        <a:latin typeface="Times New Roman" panose="02020603050405020304" pitchFamily="18" charset="0"/>
                      </a:endParaRPr>
                    </a:p>
                  </a:txBody>
                  <a:tcPr marL="9525" marR="9525" marT="9525" marB="0"/>
                </a:tc>
                <a:tc>
                  <a:txBody>
                    <a:bodyPr/>
                    <a:lstStyle/>
                    <a:p>
                      <a:pPr marL="0" marR="0" indent="0" algn="r" defTabSz="914400" rtl="0" eaLnBrk="1" fontAlgn="t" latinLnBrk="0" hangingPunct="1">
                        <a:lnSpc>
                          <a:spcPct val="100000"/>
                        </a:lnSpc>
                        <a:spcBef>
                          <a:spcPts val="0"/>
                        </a:spcBef>
                        <a:spcAft>
                          <a:spcPts val="0"/>
                        </a:spcAft>
                        <a:buClrTx/>
                        <a:buSzTx/>
                        <a:buFontTx/>
                        <a:buNone/>
                        <a:tabLst/>
                        <a:defRPr/>
                      </a:pPr>
                      <a:r>
                        <a:rPr lang="ru-RU" sz="1000" b="0" i="0" u="none" strike="noStrike" dirty="0" smtClean="0">
                          <a:solidFill>
                            <a:srgbClr val="000000"/>
                          </a:solidFill>
                          <a:effectLst/>
                          <a:latin typeface="Times New Roman" panose="02020603050405020304" pitchFamily="18" charset="0"/>
                        </a:rPr>
                        <a:t>4516</a:t>
                      </a:r>
                    </a:p>
                    <a:p>
                      <a:pPr algn="r" fontAlgn="t"/>
                      <a:endParaRPr lang="ru-RU" sz="1000" b="0" i="0" u="none" strike="noStrike" dirty="0">
                        <a:solidFill>
                          <a:srgbClr val="000000"/>
                        </a:solidFill>
                        <a:effectLst/>
                        <a:latin typeface="Times New Roman" panose="02020603050405020304" pitchFamily="18" charset="0"/>
                      </a:endParaRPr>
                    </a:p>
                  </a:txBody>
                  <a:tcPr marL="9525" marR="9525" marT="9525" marB="0"/>
                </a:tc>
                <a:tc>
                  <a:txBody>
                    <a:bodyPr/>
                    <a:lstStyle/>
                    <a:p>
                      <a:pPr algn="r" fontAlgn="t"/>
                      <a:r>
                        <a:rPr lang="ru-RU" sz="1000" b="0" i="0" u="none" strike="noStrike" dirty="0" smtClean="0">
                          <a:solidFill>
                            <a:srgbClr val="000000"/>
                          </a:solidFill>
                          <a:effectLst/>
                          <a:latin typeface="Times New Roman" panose="02020603050405020304" pitchFamily="18" charset="0"/>
                        </a:rPr>
                        <a:t>970,0</a:t>
                      </a:r>
                      <a:endParaRPr lang="ru-RU" sz="1000" b="0" i="0" u="none" strike="noStrike" dirty="0">
                        <a:solidFill>
                          <a:srgbClr val="000000"/>
                        </a:solidFill>
                        <a:effectLst/>
                        <a:latin typeface="Times New Roman" panose="02020603050405020304" pitchFamily="18" charset="0"/>
                      </a:endParaRPr>
                    </a:p>
                  </a:txBody>
                  <a:tcPr marL="9525" marR="9525" marT="9525" marB="0"/>
                </a:tc>
                <a:tc>
                  <a:txBody>
                    <a:bodyPr/>
                    <a:lstStyle/>
                    <a:p>
                      <a:pPr algn="r" fontAlgn="t"/>
                      <a:r>
                        <a:rPr lang="ru-RU" sz="1000" b="0" i="0" u="none" strike="noStrike" dirty="0" smtClean="0">
                          <a:solidFill>
                            <a:srgbClr val="000000"/>
                          </a:solidFill>
                          <a:effectLst/>
                          <a:latin typeface="Times New Roman" panose="02020603050405020304" pitchFamily="18" charset="0"/>
                        </a:rPr>
                        <a:t>4494,6</a:t>
                      </a:r>
                      <a:endParaRPr lang="ru-RU" sz="1000" b="0" i="0" u="none" strike="noStrike" dirty="0">
                        <a:solidFill>
                          <a:srgbClr val="000000"/>
                        </a:solidFill>
                        <a:effectLst/>
                        <a:latin typeface="Times New Roman" panose="02020603050405020304" pitchFamily="18" charset="0"/>
                      </a:endParaRPr>
                    </a:p>
                  </a:txBody>
                  <a:tcPr marL="9525" marR="9525" marT="9525" marB="0"/>
                </a:tc>
                <a:tc>
                  <a:txBody>
                    <a:bodyPr/>
                    <a:lstStyle/>
                    <a:p>
                      <a:endParaRPr lang="ru-RU" dirty="0"/>
                    </a:p>
                  </a:txBody>
                  <a:tcPr marL="0" marR="0" marT="0" marB="0" anchor="ctr"/>
                </a:tc>
                <a:extLst>
                  <a:ext uri="{0D108BD9-81ED-4DB2-BD59-A6C34878D82A}">
                    <a16:rowId xmlns:a16="http://schemas.microsoft.com/office/drawing/2014/main" val="3918512904"/>
                  </a:ext>
                </a:extLst>
              </a:tr>
            </a:tbl>
          </a:graphicData>
        </a:graphic>
      </p:graphicFrame>
    </p:spTree>
    <p:extLst>
      <p:ext uri="{BB962C8B-B14F-4D97-AF65-F5344CB8AC3E}">
        <p14:creationId xmlns:p14="http://schemas.microsoft.com/office/powerpoint/2010/main" val="38532756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188641"/>
            <a:ext cx="8352928" cy="369332"/>
          </a:xfrm>
          <a:prstGeom prst="rect">
            <a:avLst/>
          </a:prstGeom>
        </p:spPr>
        <p:txBody>
          <a:bodyPr wrap="square">
            <a:spAutoFit/>
          </a:bodyPr>
          <a:lstStyle/>
          <a:p>
            <a:r>
              <a:rPr lang="ru-RU" b="1" dirty="0" smtClean="0"/>
              <a:t>ДОЛЯ РАСХОДОВ, ФОРМИРУЕМАЯ В РАМКАХ МУНИЦИПАЛЬНЫХ ПРОГРАММ </a:t>
            </a:r>
            <a:endParaRPr lang="ru-RU" b="1" dirty="0"/>
          </a:p>
        </p:txBody>
      </p:sp>
      <p:graphicFrame>
        <p:nvGraphicFramePr>
          <p:cNvPr id="4" name="Диаграмма 3"/>
          <p:cNvGraphicFramePr/>
          <p:nvPr>
            <p:extLst>
              <p:ext uri="{D42A27DB-BD31-4B8C-83A1-F6EECF244321}">
                <p14:modId xmlns:p14="http://schemas.microsoft.com/office/powerpoint/2010/main" val="3741147368"/>
              </p:ext>
            </p:extLst>
          </p:nvPr>
        </p:nvGraphicFramePr>
        <p:xfrm>
          <a:off x="755576" y="764704"/>
          <a:ext cx="7848872" cy="469629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548680"/>
            <a:ext cx="8208912" cy="4339650"/>
          </a:xfrm>
          <a:prstGeom prst="rect">
            <a:avLst/>
          </a:prstGeom>
        </p:spPr>
        <p:txBody>
          <a:bodyPr wrap="square">
            <a:spAutoFit/>
          </a:bodyPr>
          <a:lstStyle/>
          <a:p>
            <a:r>
              <a:rPr lang="ru-RU" sz="1200" dirty="0" smtClean="0"/>
              <a:t>А      Администратор доходов бюджета Орган государственной власти (местного самоуправления), орган управления государственным внебюджетным фондом, Центральный банк Российской Федерации, казенное учреждение, осуществляющий(ее): - контроль за правильностью исчисления, - полнотой и своевременностью уплаты, - начисление, - учет, - взыскание, - принятие решений о возврате (зачете) излишне уплаченных (взысканных) платежей, пеней и штрафов по ним, являющихся доходами бюджетов бюджетной системы РФ.  </a:t>
            </a:r>
          </a:p>
          <a:p>
            <a:r>
              <a:rPr lang="ru-RU" sz="1200" dirty="0" smtClean="0"/>
              <a:t>         Администратор источников финансирования дефицита бюджета Орган государственной власти (местного самоуправления), орган управления государственным внебюджетным фондом, иная организация, имеющий(</a:t>
            </a:r>
            <a:r>
              <a:rPr lang="ru-RU" sz="1200" dirty="0" err="1" smtClean="0"/>
              <a:t>ая</a:t>
            </a:r>
            <a:r>
              <a:rPr lang="ru-RU" sz="1200" dirty="0" smtClean="0"/>
              <a:t>) право осуществлять операции с источниками финансирования дефицита бюджета. </a:t>
            </a:r>
          </a:p>
          <a:p>
            <a:r>
              <a:rPr lang="ru-RU" sz="1200" dirty="0" smtClean="0"/>
              <a:t>Б       Бюджет Фонд денежных средств, предназначенный для финансирования функций государства (федеральный и региональный уровень) и местного самоуправления (местный уровень). Представляет собой главный финансовый документ страны (региона, муниципалитета, поселения), утверждаемый органом законодательной власти соответствующего уровня управления.</a:t>
            </a:r>
          </a:p>
          <a:p>
            <a:r>
              <a:rPr lang="ru-RU" sz="1200" dirty="0" smtClean="0"/>
              <a:t>           Бюджет государственного внебюджетного фонда В состав бюджетов государственных внебюджетных фондов входят бюджеты государственных внебюджетных фондов Российской Федерации и бюджеты территориальных государственных внебюджетных фондов. Бюджетами государственных внебюджетных фондов Российской Федерации являются: - бюджет Пенсионного фонда Российской Федерации; - бюджет Фонда социального страхования Российской Федерации; - бюджет Федерального фонда обязательного медицинского страхования. Бюджетами территориальных государственных внебюджетных фондов являются бюджеты территориальных фондов обязательного медицинского страхования.</a:t>
            </a:r>
          </a:p>
          <a:p>
            <a:r>
              <a:rPr lang="ru-RU" sz="1200" dirty="0" smtClean="0"/>
              <a:t>         Бюджет консолидированный Свод бюджетов бюджетной системы Российской Федерации на соответствующей территории (за исключением бюджетов государственных внебюджетных фондов). Консолидированным может быть бюджет на местном уровне (свод бюджета муниципального образования и бюджетов входящих в него поселений), региональном (свод бюджета субъекта Российской Федерации и бюджетов входящих в него муниципальных образований), федеральном (свод всех бюджетов бюджетной системы Российской Федерации).</a:t>
            </a:r>
            <a:endParaRPr lang="ru-RU" sz="1200" dirty="0"/>
          </a:p>
        </p:txBody>
      </p:sp>
      <p:sp>
        <p:nvSpPr>
          <p:cNvPr id="3" name="Прямоугольник 2"/>
          <p:cNvSpPr/>
          <p:nvPr/>
        </p:nvSpPr>
        <p:spPr>
          <a:xfrm>
            <a:off x="3894731" y="116632"/>
            <a:ext cx="1354538" cy="369332"/>
          </a:xfrm>
          <a:prstGeom prst="rect">
            <a:avLst/>
          </a:prstGeom>
        </p:spPr>
        <p:txBody>
          <a:bodyPr wrap="square">
            <a:spAutoFit/>
          </a:bodyPr>
          <a:lstStyle/>
          <a:p>
            <a:r>
              <a:rPr lang="ru-RU" dirty="0" smtClean="0"/>
              <a:t>ГЛОССАРИЙ</a:t>
            </a:r>
            <a:endParaRPr lang="ru-RU"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692696"/>
            <a:ext cx="7848872" cy="5632311"/>
          </a:xfrm>
          <a:prstGeom prst="rect">
            <a:avLst/>
          </a:prstGeom>
        </p:spPr>
        <p:txBody>
          <a:bodyPr wrap="square">
            <a:spAutoFit/>
          </a:bodyPr>
          <a:lstStyle/>
          <a:p>
            <a:r>
              <a:rPr lang="ru-RU" sz="1200" dirty="0" smtClean="0"/>
              <a:t>            Бюджет муниципального образования Фонд денежных средств, предназначенный для финансирования функций, отнесенных к ведению местного самоуправления. Основной финансовый документ муниципального образования, поселения на текущий год, принимаемый представительным органом местного самоуправления.   </a:t>
            </a:r>
          </a:p>
          <a:p>
            <a:r>
              <a:rPr lang="ru-RU" sz="1200" dirty="0" smtClean="0"/>
              <a:t>            Бюджетная классификация Группировка доходов и расходов бюджетов всех уровней бюджетной системы РФ, а также источников финансирования дефицитов этих бюджетов, используемая для составления и исполнения бюджетов. </a:t>
            </a:r>
          </a:p>
          <a:p>
            <a:r>
              <a:rPr lang="ru-RU" sz="1200" dirty="0" smtClean="0"/>
              <a:t>             Бюджетная роспись Документ, который составляется и ведется: - Главным распорядителем бюджетных средств - в целях исполнения бюджета в части расходов; - Главным администратором источников финансирования дефицита бюджета - в целях исполнения бюджета в части источников финансирования дефицита бюджета.     </a:t>
            </a:r>
          </a:p>
          <a:p>
            <a:r>
              <a:rPr lang="ru-RU" sz="1200" dirty="0" smtClean="0"/>
              <a:t>             Бюджетная система Российской Федерации Совокупность всех бюджетов в РФ: федерального, региональных, местных, государственных внебюджетных фондов. </a:t>
            </a:r>
          </a:p>
          <a:p>
            <a:r>
              <a:rPr lang="ru-RU" sz="1200" dirty="0" smtClean="0"/>
              <a:t>             Бюджетная смета Документ, устанавливающий лимиты бюджетных обязательств казенного учреждения. Бюджетная смета представлена в разрезе кодов бюджетной классификации расходов.</a:t>
            </a:r>
          </a:p>
          <a:p>
            <a:r>
              <a:rPr lang="ru-RU" sz="1200" dirty="0" smtClean="0"/>
              <a:t>             Бюджетное обязательство Расходное обязательство, подлежащие исполнению в соответствующем финансовом году.</a:t>
            </a:r>
          </a:p>
          <a:p>
            <a:r>
              <a:rPr lang="ru-RU" sz="1200" dirty="0" smtClean="0"/>
              <a:t>              Бюджетные ассигнования Предельные объемы денежных средств, предусмотренные в соответствующем финансовом году для исполнения бюджетных обязательств. </a:t>
            </a:r>
          </a:p>
          <a:p>
            <a:r>
              <a:rPr lang="ru-RU" sz="1200" dirty="0" smtClean="0"/>
              <a:t>              Бюджетные инвестиции Средства бюджета, направленные на приобретение, модернизацию государственного (муниципального) имущества. </a:t>
            </a:r>
          </a:p>
          <a:p>
            <a:r>
              <a:rPr lang="ru-RU" sz="1200" dirty="0" smtClean="0"/>
              <a:t>              Бюджетный процесс Деятельность по подготовке проектов бюджетов, утверждению и исполнению бюджетов, контролю за их исполнением, осуществлению бюджетного учета, составлению, внешней проверке, рассмотрению и утверждению бюджетной отчетности. </a:t>
            </a:r>
          </a:p>
          <a:p>
            <a:r>
              <a:rPr lang="ru-RU" sz="1200" dirty="0" smtClean="0"/>
              <a:t>              Бюджет субъекта Российской Федерации 1.Фонд денежных средств субъекта РФ. Бюджет субъекта РФ может быть: - собственно бюджет региона - фонд денежных средств, предназначенный для финансирования функций, отнесенных к предметам ведения субъекта РФ; - консолидированный - включает в себя бюджет региона и бюджеты муниципальных образований, входящих в состав данного региона. 2.2. Основной финансовый документ региона на текущий финансовый год, имеющий силу закона.</a:t>
            </a:r>
          </a:p>
          <a:p>
            <a:r>
              <a:rPr lang="ru-RU" sz="1200" dirty="0" smtClean="0"/>
              <a:t>              Бюджет федеральный 1. Фонд денежных средств, предназначенный для финансирования функций, отнесенных к предметам ведения государства. 2. Основной финансовый документ страны на текущий финансовый год, имеющий силу закона.</a:t>
            </a:r>
            <a:endParaRPr lang="ru-RU" sz="12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332656"/>
            <a:ext cx="7920880" cy="6186309"/>
          </a:xfrm>
          <a:prstGeom prst="rect">
            <a:avLst/>
          </a:prstGeom>
        </p:spPr>
        <p:txBody>
          <a:bodyPr wrap="square">
            <a:spAutoFit/>
          </a:bodyPr>
          <a:lstStyle/>
          <a:p>
            <a:r>
              <a:rPr lang="ru-RU" sz="1200" dirty="0" smtClean="0"/>
              <a:t>В            Ведомственная структура расходов бюджета Распределение бюджетных средств по главным распорядителям бюджетных средств, по разделам, подразделам, целевым статьям и видам расходов бюджетной классификации Российской Федерации.</a:t>
            </a:r>
          </a:p>
          <a:p>
            <a:r>
              <a:rPr lang="ru-RU" sz="1200" dirty="0" smtClean="0"/>
              <a:t>               Внешний долг Долг, выраженный в иностранной валюте. В объем внешнего долга не включается долг субъектов РФ и муниципальных образований перед Российской Федерацией, выраженный в иностранной валюте.   </a:t>
            </a:r>
          </a:p>
          <a:p>
            <a:r>
              <a:rPr lang="ru-RU" sz="1200" dirty="0" smtClean="0"/>
              <a:t>               Внутренний долг Долг, выраженный в валюте РФ (рублях), а также долг субъектов РФ и муниципальных образований перед Российской Федерацией, выраженный в иностранной валюте.</a:t>
            </a:r>
          </a:p>
          <a:p>
            <a:r>
              <a:rPr lang="ru-RU" sz="1200" dirty="0" smtClean="0"/>
              <a:t> Г            Главный администратор доходов бюджета Орган государственной власти (местного самоуправления), орган управления государственным внебюджетным фондом, Центральный банк Российской Федерации, казенное учреждение, имеющий(ее) в своем ведении администраторов доходов бюджета. </a:t>
            </a:r>
          </a:p>
          <a:p>
            <a:r>
              <a:rPr lang="ru-RU" sz="1200" dirty="0" smtClean="0"/>
              <a:t>               Главный администратор источников финансирования дефицита бюджета Орган государственной власти (местного самоуправления), орган управления государственным внебюджетным фондом, иная организация, имеющий(</a:t>
            </a:r>
            <a:r>
              <a:rPr lang="ru-RU" sz="1200" dirty="0" err="1" smtClean="0"/>
              <a:t>ая</a:t>
            </a:r>
            <a:r>
              <a:rPr lang="ru-RU" sz="1200" dirty="0" smtClean="0"/>
              <a:t>) в своем ведении администраторов источников финансирования дефицита бюджета. </a:t>
            </a:r>
          </a:p>
          <a:p>
            <a:r>
              <a:rPr lang="ru-RU" sz="1200" dirty="0" smtClean="0"/>
              <a:t>               Главный распорядитель бюджетных средств (ГРБС) Орган государственной власти (местного самоуправления), орган управления государственным внебюджетным фондом, или наиболее значимое учреждение науки, образования, культуры и здравоохранения, напрямую получающий(ее) средства из бюджета и наделенный правом распределять их между подведомственными распорядителями и получателями бюджетных средств.</a:t>
            </a:r>
          </a:p>
          <a:p>
            <a:r>
              <a:rPr lang="ru-RU" sz="1200" dirty="0" smtClean="0"/>
              <a:t>                Государственная или муниципальная гарантия Вид долгового обязательства государства (муниципального образования). Предполагает обязанность государства (муниципального образования) уплатить кредитору (бенефициару) определенную денежную сумму за должника (принципала) за счет средств соответствующего бюджета при наступлении гарантийного случая.</a:t>
            </a:r>
          </a:p>
          <a:p>
            <a:r>
              <a:rPr lang="ru-RU" sz="1200" dirty="0" smtClean="0"/>
              <a:t>               Государственная программа Система мероприятий и инструментов государственной политики, обеспечивающих в рамках реализации ключевых государственных функций достижение приоритетов и целей государственной политики в сфере социально-экономического развития и безопасности. </a:t>
            </a:r>
          </a:p>
          <a:p>
            <a:r>
              <a:rPr lang="ru-RU" sz="1200" dirty="0" smtClean="0"/>
              <a:t>              Государственное (муниципальное) задание Документ, содержащий требования к составу, качеству, объему, условиям, порядку и результатам оказания государственных (муниципальных) услуг (выполнения работ).</a:t>
            </a:r>
          </a:p>
          <a:p>
            <a:r>
              <a:rPr lang="ru-RU" sz="1200" dirty="0" smtClean="0"/>
              <a:t>              Государственные (муниципальные) услуги (работы) Услуги (работы), оказываемые (выполняемые) органами государственной власти (органами местного самоуправления), государственными (муниципальными) учреждениями. </a:t>
            </a:r>
          </a:p>
          <a:p>
            <a:r>
              <a:rPr lang="ru-RU" sz="1200" dirty="0" smtClean="0"/>
              <a:t>               Государственный или муниципальный долг Обязательства публично-правового образования по полученным кредитам, выпущенным ценным бумагам, предоставленным гарантиям перед третьими лицами. </a:t>
            </a:r>
          </a:p>
          <a:p>
            <a:r>
              <a:rPr lang="ru-RU" sz="1200" dirty="0" smtClean="0"/>
              <a:t>               Государственная программа Система мероприятий и инструментов государственной политики, обеспечивающих в рамках реализации ключевых государственных функций достижение приоритетов и целей государственной политики в сфере социально-экономического развития и безопасности. </a:t>
            </a:r>
            <a:endParaRPr lang="ru-RU" sz="12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188641"/>
            <a:ext cx="8208912" cy="6740307"/>
          </a:xfrm>
          <a:prstGeom prst="rect">
            <a:avLst/>
          </a:prstGeom>
        </p:spPr>
        <p:txBody>
          <a:bodyPr wrap="square">
            <a:spAutoFit/>
          </a:bodyPr>
          <a:lstStyle/>
          <a:p>
            <a:r>
              <a:rPr lang="ru-RU" sz="1200" dirty="0" smtClean="0"/>
              <a:t>Д          Дефицит бюджета Превышение расходов бюджета над его доходами. </a:t>
            </a:r>
          </a:p>
          <a:p>
            <a:r>
              <a:rPr lang="ru-RU" sz="1200" dirty="0" smtClean="0"/>
              <a:t>             Дотации Средства, предоставляемые одним бюджетом бюджетной системы РФ другому бюджету на безвозмездной и безвозвратной основе без указания конкретных целей использования.</a:t>
            </a:r>
          </a:p>
          <a:p>
            <a:r>
              <a:rPr lang="ru-RU" sz="1200" dirty="0" smtClean="0"/>
              <a:t>             Доходы бюджета Поступающие от населения, организаций, учреждений в бюджет денежные средства в виде: -налогов; - неналоговых поступлений (пошлины, доходы от продажи имущества, штрафы и т.п.); -безвозмездных поступлений; - доходов от предпринимательской деятельности бюджетных организаций. Кредиты, доходы от выпуска ценных бумаг, полученные государством (органами местного самоуправления), не включаются в состав доходов.</a:t>
            </a:r>
          </a:p>
          <a:p>
            <a:r>
              <a:rPr lang="ru-RU" sz="1200" dirty="0" smtClean="0"/>
              <a:t> Е           Единый счет бюджета Счет (совокупность счетов), открытый (открытых) Федеральному казначейству в учреждении Центрального банка РФ отдельно по каждому бюджету бюджетной системы РФ для осуществления операций по кассовым поступлениям в бюджет и кассовым выплатам из бюджета.</a:t>
            </a:r>
          </a:p>
          <a:p>
            <a:r>
              <a:rPr lang="ru-RU" sz="1200" dirty="0" smtClean="0"/>
              <a:t> И         Источники финансирования дефицита бюджета Средства, привлекаемые в бюджет для покрытия дефицита (кредиты банков, кредиты от других уровней бюджетов, кредиты финансовых международных организаций, ценные бумаги, иные источники). </a:t>
            </a:r>
          </a:p>
          <a:p>
            <a:r>
              <a:rPr lang="ru-RU" sz="1200" dirty="0" smtClean="0"/>
              <a:t>К          Казенное учреждение Государственное (муниципальное) учреждение; финансовое обеспечение деятельности которого осуществляется за счет средств соответствующего бюджета на основании бюджетной сметы. Л Лимиты бюджетных обязательств Объем прав (в денежном выражении) по принятию и исполнению казенным учреждением бюджетных обязательств в текущем финансовом году и плановом периоде. </a:t>
            </a:r>
          </a:p>
          <a:p>
            <a:r>
              <a:rPr lang="ru-RU" sz="1200" dirty="0" smtClean="0"/>
              <a:t>М         Межбюджетные отношения Взаимоотношения между публично-правовыми образованиями по вопросам осуществления бюджетного процесса. </a:t>
            </a:r>
          </a:p>
          <a:p>
            <a:r>
              <a:rPr lang="ru-RU" sz="1200" dirty="0" smtClean="0"/>
              <a:t>             Межбюджетные трансферты Средства, предоставляемые одним бюджетом бюджетной системы РФ другому бюджету. Н </a:t>
            </a:r>
            <a:r>
              <a:rPr lang="ru-RU" sz="1200" dirty="0" err="1" smtClean="0"/>
              <a:t>Непрограммные</a:t>
            </a:r>
            <a:r>
              <a:rPr lang="ru-RU" sz="1200" dirty="0" smtClean="0"/>
              <a:t> расходы Расходные обязательства, не включенные в государственные программы. </a:t>
            </a:r>
          </a:p>
          <a:p>
            <a:r>
              <a:rPr lang="ru-RU" sz="1200" dirty="0" smtClean="0"/>
              <a:t>О           Обоснование бюджетных ассигнований Документ, содержащий информацию о бюджетных средствах в очередном финансовом году (очередном финансовом году и плановом периоде). </a:t>
            </a:r>
          </a:p>
          <a:p>
            <a:r>
              <a:rPr lang="ru-RU" sz="1200" dirty="0" smtClean="0"/>
              <a:t>              Отчетный финансовый год Год, предшествующий текущему финансовому году. </a:t>
            </a:r>
          </a:p>
          <a:p>
            <a:r>
              <a:rPr lang="ru-RU" sz="1200" dirty="0" smtClean="0"/>
              <a:t>              Очередной финансовый год Год, следующий за текущим финансовым годом. </a:t>
            </a:r>
          </a:p>
          <a:p>
            <a:r>
              <a:rPr lang="ru-RU" sz="1200" dirty="0" smtClean="0"/>
              <a:t>П            Плановый период Два финансовых года, следующие за очередным финансовым годом. </a:t>
            </a:r>
          </a:p>
          <a:p>
            <a:r>
              <a:rPr lang="ru-RU" sz="1200" dirty="0" smtClean="0"/>
              <a:t>              Получатель бюджетных средств (ПБС) Орган государственной власти (местного самоуправления), орган управления государственным внебюджетным фондом, или находящееся в ведении ГРБС казенное учреждение, имеющий(ее) право на исполнение своих функций за счет средств соответствующего бюджета.</a:t>
            </a:r>
          </a:p>
          <a:p>
            <a:r>
              <a:rPr lang="ru-RU" sz="1200" dirty="0" smtClean="0"/>
              <a:t>              </a:t>
            </a:r>
            <a:r>
              <a:rPr lang="ru-RU" sz="1200" dirty="0" err="1" smtClean="0"/>
              <a:t>Профицит</a:t>
            </a:r>
            <a:r>
              <a:rPr lang="ru-RU" sz="1200" dirty="0" smtClean="0"/>
              <a:t> бюджета Превышение доходов бюджета над его расходами. </a:t>
            </a:r>
          </a:p>
          <a:p>
            <a:r>
              <a:rPr lang="ru-RU" sz="1200" dirty="0" smtClean="0"/>
              <a:t>              Публично-правовое образование Российская Федерация (федеральное государство) в целом; - Субъекты РФ - республики, края, области, города федерального подчинения, автономные области, автономные округа; Муниципальные образования. </a:t>
            </a:r>
          </a:p>
          <a:p>
            <a:r>
              <a:rPr lang="ru-RU" sz="1200" dirty="0" smtClean="0"/>
              <a:t>              Публичные обязательства Обязательства публично-правового образования, вытекающие из нормативных актов (законов, постановлений, распоряжений и др.), перед населением, организациями, другими публично-правовыми образованиями.</a:t>
            </a:r>
            <a:endParaRPr lang="ru-RU" sz="12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476672"/>
            <a:ext cx="8568952" cy="3970318"/>
          </a:xfrm>
          <a:prstGeom prst="rect">
            <a:avLst/>
          </a:prstGeom>
        </p:spPr>
        <p:txBody>
          <a:bodyPr wrap="square">
            <a:spAutoFit/>
          </a:bodyPr>
          <a:lstStyle/>
          <a:p>
            <a:r>
              <a:rPr lang="ru-RU" sz="1200" dirty="0" smtClean="0"/>
              <a:t>Р        Распорядитель бюджетных средств (РБС) Орган государственной власти (местного самоуправления), орган управления государственным внебюджетным фондом, или казенное учреждение, наделенный(</a:t>
            </a:r>
            <a:r>
              <a:rPr lang="ru-RU" sz="1200" dirty="0" err="1" smtClean="0"/>
              <a:t>ое</a:t>
            </a:r>
            <a:r>
              <a:rPr lang="ru-RU" sz="1200" dirty="0" smtClean="0"/>
              <a:t>) правом распределять полученные средства бюджета между подведомственными распорядителями и получателями бюджетных средств. </a:t>
            </a:r>
          </a:p>
          <a:p>
            <a:r>
              <a:rPr lang="ru-RU" sz="1200" dirty="0" smtClean="0"/>
              <a:t>          Расходное обязательство Обязанность публично-правового образования предоставить физическому или юридическому лицу, иному уровню бюджета, международной организации средства из соответствующего бюджета. </a:t>
            </a:r>
          </a:p>
          <a:p>
            <a:r>
              <a:rPr lang="ru-RU" sz="1200" dirty="0" smtClean="0"/>
              <a:t>          Расходы бюджета Выплачиваемые из бюджета денежные средства. Реальный дефицит Объем дефицита бюджета без учета поступления средств от продажи акций и иных форм участия в капитале, а также остатков бюджетных средств, являющихся собственными источниками финансирования дефицита </a:t>
            </a:r>
          </a:p>
          <a:p>
            <a:r>
              <a:rPr lang="ru-RU" sz="1200" dirty="0" smtClean="0"/>
              <a:t> С       Сводная бюджетная роспись Документ, который составляется и ведется финансовым органом (</a:t>
            </a:r>
            <a:r>
              <a:rPr lang="ru-RU" sz="1200" dirty="0" err="1" smtClean="0"/>
              <a:t>органом</a:t>
            </a:r>
            <a:r>
              <a:rPr lang="ru-RU" sz="1200" dirty="0" smtClean="0"/>
              <a:t> управления государственным внебюджетным фондом) в целях организации исполнения бюджета по расходам бюджета и источникам финансирования дефицита бюджета.</a:t>
            </a:r>
          </a:p>
          <a:p>
            <a:r>
              <a:rPr lang="ru-RU" sz="1200" dirty="0" smtClean="0"/>
              <a:t> Т       Текущий финансовый год Год, в котором осуществляется исполнение бюджета, составление и рассмотрение проекта бюджета на очередной финансовый год и плановый период.</a:t>
            </a:r>
          </a:p>
          <a:p>
            <a:r>
              <a:rPr lang="ru-RU" sz="1200" dirty="0" smtClean="0"/>
              <a:t> У       Участники бюджетного процесса Субъекты, осуществляющие деятельность по составлению и рассмотрению проектов бюджетов, утверждению и исполнению бюджетов, контролю за их исполнением, осуществлению бюджетного учета, составлению, внешней проверке, рассмотрению и утверждению бюджетной отчетности.</a:t>
            </a:r>
          </a:p>
          <a:p>
            <a:r>
              <a:rPr lang="ru-RU" sz="1200" dirty="0" smtClean="0"/>
              <a:t> Ф       Финансовый орган На федеральном уровне - Министерство финансов Российской Федерации. На уровне субъекта РФ - органы исполнительной власти субъектов РФ, осуществляющие составление и организацию исполнения бюджетов субъектов РФ (министерства финансов, департаменты финансов, управления финансов и др.). На местном уровне - органы (должностные лица) местных администраций, осуществляющие составление и организацию исполнения местных бюджетов (департаменты финансов, управления финансов, финансовые отделы и др.). </a:t>
            </a:r>
            <a:endParaRPr lang="ru-RU"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100" b="1" dirty="0"/>
              <a:t>Административное деление и население</a:t>
            </a:r>
            <a:r>
              <a:rPr lang="ru-RU" dirty="0"/>
              <a:t/>
            </a:r>
            <a:br>
              <a:rPr lang="ru-RU" dirty="0"/>
            </a:br>
            <a:endParaRPr lang="ru-RU" dirty="0"/>
          </a:p>
        </p:txBody>
      </p:sp>
      <p:sp>
        <p:nvSpPr>
          <p:cNvPr id="3" name="Объект 2"/>
          <p:cNvSpPr>
            <a:spLocks noGrp="1"/>
          </p:cNvSpPr>
          <p:nvPr>
            <p:ph idx="1"/>
          </p:nvPr>
        </p:nvSpPr>
        <p:spPr>
          <a:xfrm>
            <a:off x="457200" y="1052736"/>
            <a:ext cx="4978896" cy="5256584"/>
          </a:xfrm>
        </p:spPr>
        <p:txBody>
          <a:bodyPr>
            <a:normAutofit/>
          </a:bodyPr>
          <a:lstStyle/>
          <a:p>
            <a:pPr hangingPunct="0"/>
            <a:r>
              <a:rPr lang="ru-RU" sz="1500" b="1" dirty="0">
                <a:latin typeface="Times New Roman" panose="02020603050405020304" pitchFamily="18" charset="0"/>
                <a:cs typeface="Times New Roman" panose="02020603050405020304" pitchFamily="18" charset="0"/>
              </a:rPr>
              <a:t>Численность населения</a:t>
            </a:r>
            <a:r>
              <a:rPr lang="ru-RU" sz="1500" dirty="0">
                <a:latin typeface="Times New Roman" panose="02020603050405020304" pitchFamily="18" charset="0"/>
                <a:cs typeface="Times New Roman" panose="02020603050405020304" pitchFamily="18" charset="0"/>
              </a:rPr>
              <a:t> всего муниципального образования </a:t>
            </a:r>
            <a:r>
              <a:rPr lang="ru-RU" sz="1500" dirty="0" err="1">
                <a:latin typeface="Times New Roman" panose="02020603050405020304" pitchFamily="18" charset="0"/>
                <a:cs typeface="Times New Roman" panose="02020603050405020304" pitchFamily="18" charset="0"/>
              </a:rPr>
              <a:t>Мгинское</a:t>
            </a:r>
            <a:r>
              <a:rPr lang="ru-RU" sz="1500" dirty="0">
                <a:latin typeface="Times New Roman" panose="02020603050405020304" pitchFamily="18" charset="0"/>
                <a:cs typeface="Times New Roman" panose="02020603050405020304" pitchFamily="18" charset="0"/>
              </a:rPr>
              <a:t> городское поселение по состоянию на 1 января </a:t>
            </a:r>
            <a:r>
              <a:rPr lang="ru-RU" sz="1500" dirty="0" smtClean="0">
                <a:latin typeface="Times New Roman" panose="02020603050405020304" pitchFamily="18" charset="0"/>
                <a:cs typeface="Times New Roman" panose="02020603050405020304" pitchFamily="18" charset="0"/>
              </a:rPr>
              <a:t>2025 </a:t>
            </a:r>
            <a:r>
              <a:rPr lang="ru-RU" sz="1500" dirty="0">
                <a:latin typeface="Times New Roman" panose="02020603050405020304" pitchFamily="18" charset="0"/>
                <a:cs typeface="Times New Roman" panose="02020603050405020304" pitchFamily="18" charset="0"/>
              </a:rPr>
              <a:t>года составила </a:t>
            </a:r>
            <a:r>
              <a:rPr lang="ru-RU" sz="1500" b="1" dirty="0">
                <a:latin typeface="Times New Roman" panose="02020603050405020304" pitchFamily="18" charset="0"/>
                <a:cs typeface="Times New Roman" panose="02020603050405020304" pitchFamily="18" charset="0"/>
              </a:rPr>
              <a:t>13 </a:t>
            </a:r>
            <a:r>
              <a:rPr lang="ru-RU" sz="1500" b="1" dirty="0" smtClean="0">
                <a:latin typeface="Times New Roman" panose="02020603050405020304" pitchFamily="18" charset="0"/>
                <a:cs typeface="Times New Roman" panose="02020603050405020304" pitchFamily="18" charset="0"/>
              </a:rPr>
              <a:t>168</a:t>
            </a:r>
            <a:r>
              <a:rPr lang="ru-RU" sz="1500" dirty="0" smtClean="0">
                <a:latin typeface="Times New Roman" panose="02020603050405020304" pitchFamily="18" charset="0"/>
                <a:cs typeface="Times New Roman" panose="02020603050405020304" pitchFamily="18" charset="0"/>
              </a:rPr>
              <a:t> </a:t>
            </a:r>
            <a:r>
              <a:rPr lang="ru-RU" sz="1500" dirty="0">
                <a:latin typeface="Times New Roman" panose="02020603050405020304" pitchFamily="18" charset="0"/>
                <a:cs typeface="Times New Roman" panose="02020603050405020304" pitchFamily="18" charset="0"/>
              </a:rPr>
              <a:t>человек.</a:t>
            </a:r>
          </a:p>
          <a:p>
            <a:pPr marL="0" lvl="0" indent="450850" algn="just" fontAlgn="base">
              <a:spcBef>
                <a:spcPct val="0"/>
              </a:spcBef>
              <a:spcAft>
                <a:spcPct val="0"/>
              </a:spcAft>
              <a:buNone/>
            </a:pPr>
            <a:endParaRPr lang="ru-RU" sz="1400" dirty="0">
              <a:latin typeface="Times New Roman" panose="02020603050405020304" pitchFamily="18" charset="0"/>
              <a:ea typeface="Times New Roman" pitchFamily="18" charset="0"/>
              <a:cs typeface="Times New Roman" panose="02020603050405020304" pitchFamily="18" charset="0"/>
            </a:endParaRPr>
          </a:p>
          <a:p>
            <a:pPr marL="0" lvl="0" indent="450850" algn="just" fontAlgn="base">
              <a:spcBef>
                <a:spcPct val="0"/>
              </a:spcBef>
              <a:spcAft>
                <a:spcPct val="0"/>
              </a:spcAft>
              <a:buNone/>
            </a:pPr>
            <a:r>
              <a:rPr lang="ru-RU" sz="1400" dirty="0" smtClean="0">
                <a:latin typeface="Times New Roman" panose="02020603050405020304" pitchFamily="18" charset="0"/>
                <a:ea typeface="Times New Roman" pitchFamily="18" charset="0"/>
                <a:cs typeface="Times New Roman" panose="02020603050405020304" pitchFamily="18" charset="0"/>
              </a:rPr>
              <a:t>В </a:t>
            </a:r>
            <a:r>
              <a:rPr lang="ru-RU" sz="1400" dirty="0">
                <a:latin typeface="Times New Roman" panose="02020603050405020304" pitchFamily="18" charset="0"/>
                <a:ea typeface="Times New Roman" pitchFamily="18" charset="0"/>
                <a:cs typeface="Times New Roman" panose="02020603050405020304" pitchFamily="18" charset="0"/>
              </a:rPr>
              <a:t>муниципальное образование </a:t>
            </a:r>
            <a:r>
              <a:rPr lang="ru-RU" sz="1400" dirty="0" err="1">
                <a:latin typeface="Times New Roman" panose="02020603050405020304" pitchFamily="18" charset="0"/>
                <a:ea typeface="Times New Roman" pitchFamily="18" charset="0"/>
                <a:cs typeface="Times New Roman" panose="02020603050405020304" pitchFamily="18" charset="0"/>
              </a:rPr>
              <a:t>Мгинское</a:t>
            </a:r>
            <a:r>
              <a:rPr lang="ru-RU" sz="1400" dirty="0">
                <a:latin typeface="Times New Roman" panose="02020603050405020304" pitchFamily="18" charset="0"/>
                <a:ea typeface="Times New Roman" pitchFamily="18" charset="0"/>
                <a:cs typeface="Times New Roman" panose="02020603050405020304" pitchFamily="18" charset="0"/>
              </a:rPr>
              <a:t> городское поселение входят </a:t>
            </a:r>
            <a:endParaRPr lang="ru-RU" sz="1400" dirty="0">
              <a:latin typeface="Times New Roman" panose="02020603050405020304" pitchFamily="18" charset="0"/>
              <a:cs typeface="Times New Roman" panose="02020603050405020304" pitchFamily="18" charset="0"/>
            </a:endParaRPr>
          </a:p>
          <a:p>
            <a:pPr marL="0" lvl="0" indent="450850" algn="just" eaLnBrk="0" fontAlgn="base" hangingPunct="0">
              <a:spcBef>
                <a:spcPct val="0"/>
              </a:spcBef>
              <a:spcAft>
                <a:spcPct val="0"/>
              </a:spcAft>
              <a:buNone/>
            </a:pPr>
            <a:r>
              <a:rPr lang="ru-RU" sz="1400" dirty="0">
                <a:latin typeface="Times New Roman" panose="02020603050405020304" pitchFamily="18" charset="0"/>
                <a:ea typeface="Times New Roman" pitchFamily="18" charset="0"/>
                <a:cs typeface="Times New Roman" panose="02020603050405020304" pitchFamily="18" charset="0"/>
              </a:rPr>
              <a:t>19 населенных пунктов:</a:t>
            </a:r>
            <a:endParaRPr lang="ru-RU" sz="1400" dirty="0">
              <a:latin typeface="Times New Roman" panose="02020603050405020304" pitchFamily="18" charset="0"/>
              <a:cs typeface="Times New Roman" panose="02020603050405020304" pitchFamily="18" charset="0"/>
            </a:endParaRPr>
          </a:p>
          <a:p>
            <a:pPr marL="0" lvl="0" indent="450850" fontAlgn="base">
              <a:spcBef>
                <a:spcPct val="0"/>
              </a:spcBef>
              <a:spcAft>
                <a:spcPct val="0"/>
              </a:spcAft>
              <a:buNone/>
            </a:pPr>
            <a:endParaRPr lang="ru-RU" sz="1400" b="1" i="1" u="sng" dirty="0" smtClean="0">
              <a:latin typeface="Arial" pitchFamily="34" charset="0"/>
              <a:ea typeface="Times New Roman" pitchFamily="18" charset="0"/>
              <a:cs typeface="Arial" pitchFamily="34" charset="0"/>
            </a:endParaRPr>
          </a:p>
          <a:p>
            <a:pPr marL="0" lvl="0" indent="0" fontAlgn="base">
              <a:spcBef>
                <a:spcPct val="0"/>
              </a:spcBef>
              <a:spcAft>
                <a:spcPct val="0"/>
              </a:spcAft>
              <a:buFontTx/>
              <a:buChar char="•"/>
              <a:tabLst>
                <a:tab pos="914400" algn="l"/>
              </a:tabLst>
            </a:pPr>
            <a:r>
              <a:rPr lang="ru-RU" sz="1600" b="1" i="1" u="sng" dirty="0" smtClean="0">
                <a:latin typeface="Arial" pitchFamily="34" charset="0"/>
                <a:ea typeface="Times New Roman" pitchFamily="18" charset="0"/>
                <a:cs typeface="Arial" pitchFamily="34" charset="0"/>
              </a:rPr>
              <a:t>посёлки</a:t>
            </a:r>
            <a:r>
              <a:rPr lang="ru-RU" sz="1600" b="1" i="1" dirty="0" smtClean="0">
                <a:latin typeface="Arial" pitchFamily="34" charset="0"/>
                <a:ea typeface="Times New Roman" pitchFamily="18" charset="0"/>
                <a:cs typeface="Arial" pitchFamily="34" charset="0"/>
              </a:rPr>
              <a:t>: </a:t>
            </a:r>
          </a:p>
          <a:p>
            <a:pPr marL="0" lvl="0" indent="0" fontAlgn="base">
              <a:spcBef>
                <a:spcPct val="0"/>
              </a:spcBef>
              <a:spcAft>
                <a:spcPct val="0"/>
              </a:spcAft>
              <a:buFontTx/>
              <a:buChar char="•"/>
              <a:tabLst>
                <a:tab pos="914400" algn="l"/>
              </a:tabLst>
            </a:pPr>
            <a:r>
              <a:rPr lang="ru-RU" sz="1600" b="1" i="1" dirty="0" smtClean="0">
                <a:latin typeface="Arial" pitchFamily="34" charset="0"/>
                <a:ea typeface="Times New Roman" pitchFamily="18" charset="0"/>
                <a:cs typeface="Arial" pitchFamily="34" charset="0"/>
              </a:rPr>
              <a:t> </a:t>
            </a:r>
            <a:r>
              <a:rPr lang="ru-RU" sz="1600" dirty="0">
                <a:latin typeface="Arial" pitchFamily="34" charset="0"/>
                <a:ea typeface="Times New Roman" pitchFamily="18" charset="0"/>
                <a:cs typeface="Arial" pitchFamily="34" charset="0"/>
              </a:rPr>
              <a:t>Мга</a:t>
            </a:r>
            <a:endParaRPr lang="ru-RU" sz="1600" dirty="0">
              <a:latin typeface="Arial" pitchFamily="34" charset="0"/>
              <a:cs typeface="Arial" pitchFamily="34" charset="0"/>
            </a:endParaRPr>
          </a:p>
          <a:p>
            <a:pPr marL="0" lvl="0" indent="0" eaLnBrk="0" fontAlgn="base" hangingPunct="0">
              <a:spcBef>
                <a:spcPct val="0"/>
              </a:spcBef>
              <a:spcAft>
                <a:spcPct val="0"/>
              </a:spcAft>
              <a:buFontTx/>
              <a:buChar char="•"/>
              <a:tabLst>
                <a:tab pos="914400" algn="l"/>
              </a:tabLst>
            </a:pPr>
            <a:r>
              <a:rPr lang="ru-RU" sz="1600" dirty="0">
                <a:latin typeface="Arial" pitchFamily="34" charset="0"/>
                <a:ea typeface="Times New Roman" pitchFamily="18" charset="0"/>
                <a:cs typeface="Arial" pitchFamily="34" charset="0"/>
              </a:rPr>
              <a:t>Апраксин</a:t>
            </a:r>
            <a:endParaRPr lang="ru-RU" sz="1600" dirty="0">
              <a:latin typeface="Arial" pitchFamily="34" charset="0"/>
              <a:cs typeface="Arial" pitchFamily="34" charset="0"/>
            </a:endParaRPr>
          </a:p>
          <a:p>
            <a:pPr marL="0" lvl="0" indent="0" eaLnBrk="0" fontAlgn="base" hangingPunct="0">
              <a:spcBef>
                <a:spcPct val="0"/>
              </a:spcBef>
              <a:spcAft>
                <a:spcPct val="0"/>
              </a:spcAft>
              <a:buFontTx/>
              <a:buChar char="•"/>
              <a:tabLst>
                <a:tab pos="914400" algn="l"/>
              </a:tabLst>
            </a:pPr>
            <a:r>
              <a:rPr lang="ru-RU" sz="1600" dirty="0">
                <a:latin typeface="Arial" pitchFamily="34" charset="0"/>
                <a:ea typeface="Times New Roman" pitchFamily="18" charset="0"/>
                <a:cs typeface="Arial" pitchFamily="34" charset="0"/>
              </a:rPr>
              <a:t>Михайловский</a:t>
            </a:r>
            <a:endParaRPr lang="ru-RU" sz="1600" dirty="0">
              <a:latin typeface="Arial" pitchFamily="34" charset="0"/>
              <a:cs typeface="Arial" pitchFamily="34" charset="0"/>
            </a:endParaRPr>
          </a:p>
          <a:p>
            <a:pPr marL="0" lvl="0" indent="0" eaLnBrk="0" fontAlgn="base" hangingPunct="0">
              <a:spcBef>
                <a:spcPct val="0"/>
              </a:spcBef>
              <a:spcAft>
                <a:spcPct val="0"/>
              </a:spcAft>
              <a:buFontTx/>
              <a:buChar char="•"/>
              <a:tabLst>
                <a:tab pos="914400" algn="l"/>
              </a:tabLst>
            </a:pPr>
            <a:r>
              <a:rPr lang="ru-RU" sz="1600" dirty="0">
                <a:latin typeface="Arial" pitchFamily="34" charset="0"/>
                <a:ea typeface="Times New Roman" pitchFamily="18" charset="0"/>
                <a:cs typeface="Arial" pitchFamily="34" charset="0"/>
              </a:rPr>
              <a:t>Старая </a:t>
            </a:r>
            <a:r>
              <a:rPr lang="ru-RU" sz="1600" dirty="0" err="1">
                <a:latin typeface="Arial" pitchFamily="34" charset="0"/>
                <a:ea typeface="Times New Roman" pitchFamily="18" charset="0"/>
                <a:cs typeface="Arial" pitchFamily="34" charset="0"/>
              </a:rPr>
              <a:t>Малукса</a:t>
            </a:r>
            <a:endParaRPr lang="ru-RU" sz="1600" dirty="0">
              <a:latin typeface="Arial" pitchFamily="34" charset="0"/>
              <a:cs typeface="Arial" pitchFamily="34" charset="0"/>
            </a:endParaRPr>
          </a:p>
          <a:p>
            <a:pPr marL="0" lvl="0" indent="0" eaLnBrk="0" fontAlgn="base" hangingPunct="0">
              <a:spcBef>
                <a:spcPct val="0"/>
              </a:spcBef>
              <a:spcAft>
                <a:spcPct val="0"/>
              </a:spcAft>
              <a:buFontTx/>
              <a:buChar char="•"/>
              <a:tabLst>
                <a:tab pos="914400" algn="l"/>
              </a:tabLst>
            </a:pPr>
            <a:r>
              <a:rPr lang="ru-RU" sz="1600" dirty="0">
                <a:latin typeface="Arial" pitchFamily="34" charset="0"/>
                <a:ea typeface="Times New Roman" pitchFamily="18" charset="0"/>
                <a:cs typeface="Arial" pitchFamily="34" charset="0"/>
              </a:rPr>
              <a:t>Новая </a:t>
            </a:r>
            <a:r>
              <a:rPr lang="ru-RU" sz="1600" dirty="0" err="1">
                <a:latin typeface="Arial" pitchFamily="34" charset="0"/>
                <a:ea typeface="Times New Roman" pitchFamily="18" charset="0"/>
                <a:cs typeface="Arial" pitchFamily="34" charset="0"/>
              </a:rPr>
              <a:t>Малукса</a:t>
            </a:r>
            <a:endParaRPr lang="ru-RU" sz="1600" dirty="0">
              <a:latin typeface="Arial" pitchFamily="34" charset="0"/>
              <a:cs typeface="Arial" pitchFamily="34" charset="0"/>
            </a:endParaRPr>
          </a:p>
          <a:p>
            <a:pPr marL="0" lvl="0" indent="0" eaLnBrk="0" fontAlgn="base" hangingPunct="0">
              <a:spcBef>
                <a:spcPct val="0"/>
              </a:spcBef>
              <a:spcAft>
                <a:spcPct val="0"/>
              </a:spcAft>
              <a:buFontTx/>
              <a:buChar char="•"/>
              <a:tabLst>
                <a:tab pos="914400" algn="l"/>
              </a:tabLst>
            </a:pPr>
            <a:r>
              <a:rPr lang="ru-RU" sz="1600" dirty="0" err="1">
                <a:latin typeface="Arial" pitchFamily="34" charset="0"/>
                <a:ea typeface="Times New Roman" pitchFamily="18" charset="0"/>
                <a:cs typeface="Arial" pitchFamily="34" charset="0"/>
              </a:rPr>
              <a:t>Погостье</a:t>
            </a:r>
            <a:endParaRPr lang="ru-RU" sz="1600" dirty="0">
              <a:latin typeface="Arial" pitchFamily="34" charset="0"/>
              <a:cs typeface="Arial" pitchFamily="34" charset="0"/>
            </a:endParaRPr>
          </a:p>
          <a:p>
            <a:pPr marL="0" lvl="0" indent="0" eaLnBrk="0" fontAlgn="base" hangingPunct="0">
              <a:spcBef>
                <a:spcPct val="0"/>
              </a:spcBef>
              <a:spcAft>
                <a:spcPct val="0"/>
              </a:spcAft>
              <a:buFontTx/>
              <a:buChar char="•"/>
              <a:tabLst>
                <a:tab pos="914400" algn="l"/>
              </a:tabLst>
            </a:pPr>
            <a:r>
              <a:rPr lang="ru-RU" sz="1600" dirty="0" err="1">
                <a:latin typeface="Arial" pitchFamily="34" charset="0"/>
                <a:ea typeface="Times New Roman" pitchFamily="18" charset="0"/>
                <a:cs typeface="Arial" pitchFamily="34" charset="0"/>
              </a:rPr>
              <a:t>Сологубовка</a:t>
            </a:r>
            <a:endParaRPr lang="ru-RU" sz="1600" dirty="0">
              <a:latin typeface="Arial" pitchFamily="34" charset="0"/>
              <a:cs typeface="Arial" pitchFamily="34" charset="0"/>
            </a:endParaRPr>
          </a:p>
          <a:p>
            <a:pPr marL="0" lvl="0" indent="450850" fontAlgn="base">
              <a:spcBef>
                <a:spcPct val="0"/>
              </a:spcBef>
              <a:spcAft>
                <a:spcPct val="0"/>
              </a:spcAft>
              <a:buNone/>
            </a:pPr>
            <a:r>
              <a:rPr lang="ru-RU" sz="2000" b="1" i="1" dirty="0" smtClean="0">
                <a:latin typeface="Arial" pitchFamily="34" charset="0"/>
                <a:ea typeface="Times New Roman" pitchFamily="18" charset="0"/>
                <a:cs typeface="Arial" pitchFamily="34" charset="0"/>
              </a:rPr>
              <a:t>          </a:t>
            </a:r>
            <a:endParaRPr lang="ru-RU" sz="2000" dirty="0">
              <a:latin typeface="Arial" pitchFamily="34" charset="0"/>
              <a:cs typeface="Arial" pitchFamily="34" charset="0"/>
            </a:endParaRPr>
          </a:p>
        </p:txBody>
      </p:sp>
      <p:sp>
        <p:nvSpPr>
          <p:cNvPr id="7" name="Прямоугольник 6"/>
          <p:cNvSpPr/>
          <p:nvPr/>
        </p:nvSpPr>
        <p:spPr>
          <a:xfrm>
            <a:off x="2411760" y="2924944"/>
            <a:ext cx="3168352" cy="3693319"/>
          </a:xfrm>
          <a:prstGeom prst="rect">
            <a:avLst/>
          </a:prstGeom>
        </p:spPr>
        <p:txBody>
          <a:bodyPr wrap="square">
            <a:spAutoFit/>
          </a:bodyPr>
          <a:lstStyle/>
          <a:p>
            <a:pPr indent="450850" eaLnBrk="0" fontAlgn="base" hangingPunct="0">
              <a:spcBef>
                <a:spcPct val="0"/>
              </a:spcBef>
              <a:spcAft>
                <a:spcPct val="0"/>
              </a:spcAft>
            </a:pPr>
            <a:r>
              <a:rPr lang="ru-RU" b="1" i="1" u="sng" dirty="0">
                <a:latin typeface="Arial" pitchFamily="34" charset="0"/>
                <a:ea typeface="Times New Roman" pitchFamily="18" charset="0"/>
                <a:cs typeface="Arial" pitchFamily="34" charset="0"/>
              </a:rPr>
              <a:t>деревни:</a:t>
            </a:r>
            <a:endParaRPr lang="ru-RU" dirty="0">
              <a:latin typeface="Arial" pitchFamily="34" charset="0"/>
              <a:cs typeface="Arial" pitchFamily="34" charset="0"/>
            </a:endParaRPr>
          </a:p>
          <a:p>
            <a:pPr lvl="0" fontAlgn="base">
              <a:spcBef>
                <a:spcPct val="0"/>
              </a:spcBef>
              <a:spcAft>
                <a:spcPct val="0"/>
              </a:spcAft>
              <a:buFontTx/>
              <a:buChar char="•"/>
              <a:tabLst>
                <a:tab pos="914400" algn="l"/>
              </a:tabLst>
            </a:pPr>
            <a:r>
              <a:rPr lang="ru-RU" dirty="0" err="1">
                <a:latin typeface="Arial" pitchFamily="34" charset="0"/>
                <a:ea typeface="Times New Roman" pitchFamily="18" charset="0"/>
                <a:cs typeface="Arial" pitchFamily="34" charset="0"/>
              </a:rPr>
              <a:t>Берёзовка</a:t>
            </a:r>
            <a:endParaRPr lang="ru-RU" dirty="0">
              <a:latin typeface="Arial" pitchFamily="34" charset="0"/>
              <a:cs typeface="Arial" pitchFamily="34" charset="0"/>
            </a:endParaRPr>
          </a:p>
          <a:p>
            <a:pPr lvl="0" eaLnBrk="0" fontAlgn="base" hangingPunct="0">
              <a:spcBef>
                <a:spcPct val="0"/>
              </a:spcBef>
              <a:spcAft>
                <a:spcPct val="0"/>
              </a:spcAft>
              <a:buFontTx/>
              <a:buChar char="•"/>
              <a:tabLst>
                <a:tab pos="914400" algn="l"/>
              </a:tabLst>
            </a:pPr>
            <a:r>
              <a:rPr lang="ru-RU" dirty="0" err="1">
                <a:latin typeface="Arial" pitchFamily="34" charset="0"/>
                <a:ea typeface="Times New Roman" pitchFamily="18" charset="0"/>
                <a:cs typeface="Arial" pitchFamily="34" charset="0"/>
              </a:rPr>
              <a:t>Войтолово</a:t>
            </a:r>
            <a:endParaRPr lang="ru-RU" dirty="0">
              <a:latin typeface="Arial" pitchFamily="34" charset="0"/>
              <a:cs typeface="Arial" pitchFamily="34" charset="0"/>
            </a:endParaRPr>
          </a:p>
          <a:p>
            <a:pPr lvl="0" eaLnBrk="0" fontAlgn="base" hangingPunct="0">
              <a:spcBef>
                <a:spcPct val="0"/>
              </a:spcBef>
              <a:spcAft>
                <a:spcPct val="0"/>
              </a:spcAft>
              <a:buFontTx/>
              <a:buChar char="•"/>
              <a:tabLst>
                <a:tab pos="914400" algn="l"/>
              </a:tabLst>
            </a:pPr>
            <a:r>
              <a:rPr lang="ru-RU" dirty="0">
                <a:latin typeface="Arial" pitchFamily="34" charset="0"/>
                <a:ea typeface="Times New Roman" pitchFamily="18" charset="0"/>
                <a:cs typeface="Arial" pitchFamily="34" charset="0"/>
              </a:rPr>
              <a:t>Иваново</a:t>
            </a:r>
            <a:endParaRPr lang="ru-RU" dirty="0">
              <a:latin typeface="Arial" pitchFamily="34" charset="0"/>
              <a:cs typeface="Arial" pitchFamily="34" charset="0"/>
            </a:endParaRPr>
          </a:p>
          <a:p>
            <a:pPr lvl="0" eaLnBrk="0" fontAlgn="base" hangingPunct="0">
              <a:spcBef>
                <a:spcPct val="0"/>
              </a:spcBef>
              <a:spcAft>
                <a:spcPct val="0"/>
              </a:spcAft>
              <a:buFontTx/>
              <a:buChar char="•"/>
              <a:tabLst>
                <a:tab pos="914400" algn="l"/>
              </a:tabLst>
            </a:pPr>
            <a:r>
              <a:rPr lang="ru-RU" dirty="0" err="1">
                <a:latin typeface="Arial" pitchFamily="34" charset="0"/>
                <a:ea typeface="Times New Roman" pitchFamily="18" charset="0"/>
                <a:cs typeface="Arial" pitchFamily="34" charset="0"/>
              </a:rPr>
              <a:t>Келколово</a:t>
            </a:r>
            <a:endParaRPr lang="ru-RU" dirty="0">
              <a:latin typeface="Arial" pitchFamily="34" charset="0"/>
              <a:cs typeface="Arial" pitchFamily="34" charset="0"/>
            </a:endParaRPr>
          </a:p>
          <a:p>
            <a:pPr lvl="0" eaLnBrk="0" fontAlgn="base" hangingPunct="0">
              <a:spcBef>
                <a:spcPct val="0"/>
              </a:spcBef>
              <a:spcAft>
                <a:spcPct val="0"/>
              </a:spcAft>
              <a:buFontTx/>
              <a:buChar char="•"/>
              <a:tabLst>
                <a:tab pos="914400" algn="l"/>
              </a:tabLst>
            </a:pPr>
            <a:r>
              <a:rPr lang="ru-RU" dirty="0">
                <a:latin typeface="Arial" pitchFamily="34" charset="0"/>
                <a:ea typeface="Times New Roman" pitchFamily="18" charset="0"/>
                <a:cs typeface="Arial" pitchFamily="34" charset="0"/>
              </a:rPr>
              <a:t>Кирсино</a:t>
            </a:r>
            <a:endParaRPr lang="ru-RU" dirty="0">
              <a:latin typeface="Arial" pitchFamily="34" charset="0"/>
              <a:cs typeface="Arial" pitchFamily="34" charset="0"/>
            </a:endParaRPr>
          </a:p>
          <a:p>
            <a:pPr lvl="0" eaLnBrk="0" fontAlgn="base" hangingPunct="0">
              <a:spcBef>
                <a:spcPct val="0"/>
              </a:spcBef>
              <a:spcAft>
                <a:spcPct val="0"/>
              </a:spcAft>
              <a:buFontTx/>
              <a:buChar char="•"/>
              <a:tabLst>
                <a:tab pos="914400" algn="l"/>
              </a:tabLst>
            </a:pPr>
            <a:r>
              <a:rPr lang="ru-RU" dirty="0" err="1">
                <a:latin typeface="Arial" pitchFamily="34" charset="0"/>
                <a:ea typeface="Times New Roman" pitchFamily="18" charset="0"/>
                <a:cs typeface="Arial" pitchFamily="34" charset="0"/>
              </a:rPr>
              <a:t>Лезье</a:t>
            </a:r>
            <a:endParaRPr lang="ru-RU" dirty="0">
              <a:latin typeface="Arial" pitchFamily="34" charset="0"/>
              <a:cs typeface="Arial" pitchFamily="34" charset="0"/>
            </a:endParaRPr>
          </a:p>
          <a:p>
            <a:pPr lvl="0" eaLnBrk="0" fontAlgn="base" hangingPunct="0">
              <a:spcBef>
                <a:spcPct val="0"/>
              </a:spcBef>
              <a:spcAft>
                <a:spcPct val="0"/>
              </a:spcAft>
              <a:buFontTx/>
              <a:buChar char="•"/>
              <a:tabLst>
                <a:tab pos="914400" algn="l"/>
              </a:tabLst>
            </a:pPr>
            <a:r>
              <a:rPr lang="ru-RU" dirty="0" err="1">
                <a:latin typeface="Arial" pitchFamily="34" charset="0"/>
                <a:ea typeface="Times New Roman" pitchFamily="18" charset="0"/>
                <a:cs typeface="Arial" pitchFamily="34" charset="0"/>
              </a:rPr>
              <a:t>Муя</a:t>
            </a:r>
            <a:endParaRPr lang="ru-RU" dirty="0">
              <a:latin typeface="Arial" pitchFamily="34" charset="0"/>
              <a:cs typeface="Arial" pitchFamily="34" charset="0"/>
            </a:endParaRPr>
          </a:p>
          <a:p>
            <a:pPr lvl="0" eaLnBrk="0" fontAlgn="base" hangingPunct="0">
              <a:spcBef>
                <a:spcPct val="0"/>
              </a:spcBef>
              <a:spcAft>
                <a:spcPct val="0"/>
              </a:spcAft>
              <a:buFontTx/>
              <a:buChar char="•"/>
              <a:tabLst>
                <a:tab pos="914400" algn="l"/>
              </a:tabLst>
            </a:pPr>
            <a:r>
              <a:rPr lang="ru-RU" dirty="0">
                <a:latin typeface="Arial" pitchFamily="34" charset="0"/>
                <a:ea typeface="Times New Roman" pitchFamily="18" charset="0"/>
                <a:cs typeface="Arial" pitchFamily="34" charset="0"/>
              </a:rPr>
              <a:t>Петрово</a:t>
            </a:r>
            <a:endParaRPr lang="ru-RU" dirty="0">
              <a:latin typeface="Arial" pitchFamily="34" charset="0"/>
              <a:cs typeface="Arial" pitchFamily="34" charset="0"/>
            </a:endParaRPr>
          </a:p>
          <a:p>
            <a:pPr lvl="0" eaLnBrk="0" fontAlgn="base" hangingPunct="0">
              <a:spcBef>
                <a:spcPct val="0"/>
              </a:spcBef>
              <a:spcAft>
                <a:spcPct val="0"/>
              </a:spcAft>
              <a:buFontTx/>
              <a:buChar char="•"/>
              <a:tabLst>
                <a:tab pos="914400" algn="l"/>
              </a:tabLst>
            </a:pPr>
            <a:r>
              <a:rPr lang="ru-RU" dirty="0" err="1">
                <a:latin typeface="Arial" pitchFamily="34" charset="0"/>
                <a:ea typeface="Times New Roman" pitchFamily="18" charset="0"/>
                <a:cs typeface="Arial" pitchFamily="34" charset="0"/>
              </a:rPr>
              <a:t>Пухолово</a:t>
            </a:r>
            <a:endParaRPr lang="ru-RU" dirty="0">
              <a:latin typeface="Arial" pitchFamily="34" charset="0"/>
              <a:cs typeface="Arial" pitchFamily="34" charset="0"/>
            </a:endParaRPr>
          </a:p>
          <a:p>
            <a:pPr lvl="0" eaLnBrk="0" fontAlgn="base" hangingPunct="0">
              <a:spcBef>
                <a:spcPct val="0"/>
              </a:spcBef>
              <a:spcAft>
                <a:spcPct val="0"/>
              </a:spcAft>
              <a:buFontTx/>
              <a:buChar char="•"/>
              <a:tabLst>
                <a:tab pos="914400" algn="l"/>
              </a:tabLst>
            </a:pPr>
            <a:r>
              <a:rPr lang="ru-RU" dirty="0">
                <a:latin typeface="Arial" pitchFamily="34" charset="0"/>
                <a:ea typeface="Times New Roman" pitchFamily="18" charset="0"/>
                <a:cs typeface="Arial" pitchFamily="34" charset="0"/>
              </a:rPr>
              <a:t>Славянка</a:t>
            </a:r>
            <a:endParaRPr lang="ru-RU" dirty="0">
              <a:latin typeface="Arial" pitchFamily="34" charset="0"/>
              <a:cs typeface="Arial" pitchFamily="34" charset="0"/>
            </a:endParaRPr>
          </a:p>
          <a:p>
            <a:pPr lvl="0" eaLnBrk="0" fontAlgn="base" hangingPunct="0">
              <a:spcBef>
                <a:spcPct val="0"/>
              </a:spcBef>
              <a:spcAft>
                <a:spcPct val="0"/>
              </a:spcAft>
              <a:buFontTx/>
              <a:buChar char="•"/>
              <a:tabLst>
                <a:tab pos="914400" algn="l"/>
              </a:tabLst>
            </a:pPr>
            <a:r>
              <a:rPr lang="ru-RU" dirty="0" err="1">
                <a:latin typeface="Arial" pitchFamily="34" charset="0"/>
                <a:ea typeface="Times New Roman" pitchFamily="18" charset="0"/>
                <a:cs typeface="Arial" pitchFamily="34" charset="0"/>
              </a:rPr>
              <a:t>Сологубовка</a:t>
            </a:r>
            <a:endParaRPr lang="ru-RU" dirty="0">
              <a:latin typeface="Arial" pitchFamily="34" charset="0"/>
              <a:ea typeface="Times New Roman" pitchFamily="18" charset="0"/>
              <a:cs typeface="Arial" pitchFamily="34" charset="0"/>
            </a:endParaRPr>
          </a:p>
          <a:p>
            <a:pPr lvl="0" eaLnBrk="0" fontAlgn="base" hangingPunct="0">
              <a:spcBef>
                <a:spcPct val="0"/>
              </a:spcBef>
              <a:spcAft>
                <a:spcPct val="0"/>
              </a:spcAft>
              <a:tabLst>
                <a:tab pos="914400" algn="l"/>
              </a:tabLst>
            </a:pPr>
            <a:r>
              <a:rPr lang="ru-RU" dirty="0" err="1">
                <a:latin typeface="Arial" pitchFamily="34" charset="0"/>
                <a:ea typeface="Times New Roman" pitchFamily="18" charset="0"/>
                <a:cs typeface="Arial" pitchFamily="34" charset="0"/>
              </a:rPr>
              <a:t>Турышкино</a:t>
            </a:r>
            <a:r>
              <a:rPr lang="ru-RU" dirty="0">
                <a:latin typeface="Arial" pitchFamily="34" charset="0"/>
                <a:cs typeface="Arial" pitchFamily="34" charset="0"/>
              </a:rPr>
              <a:t> </a:t>
            </a:r>
          </a:p>
        </p:txBody>
      </p:sp>
      <p:pic>
        <p:nvPicPr>
          <p:cNvPr id="5" name="Рисунок 4" descr="E:\2024 год\2024-09-14 День поселка Мга 123 года\IMG_5475.JPG"/>
          <p:cNvPicPr/>
          <p:nvPr/>
        </p:nvPicPr>
        <p:blipFill rotWithShape="1">
          <a:blip r:embed="rId3" cstate="print">
            <a:extLst>
              <a:ext uri="{28A0092B-C50C-407E-A947-70E740481C1C}">
                <a14:useLocalDpi xmlns:a14="http://schemas.microsoft.com/office/drawing/2010/main" val="0"/>
              </a:ext>
            </a:extLst>
          </a:blip>
          <a:srcRect t="17073"/>
          <a:stretch/>
        </p:blipFill>
        <p:spPr bwMode="auto">
          <a:xfrm>
            <a:off x="5025738" y="2564904"/>
            <a:ext cx="3599180" cy="198945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08765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683568" y="548680"/>
            <a:ext cx="7776864" cy="369332"/>
          </a:xfrm>
          <a:prstGeom prst="rect">
            <a:avLst/>
          </a:prstGeom>
        </p:spPr>
        <p:txBody>
          <a:bodyPr wrap="square">
            <a:spAutoFit/>
          </a:bodyPr>
          <a:lstStyle/>
          <a:p>
            <a:pPr algn="ctr"/>
            <a:r>
              <a:rPr lang="ru-RU" dirty="0" smtClean="0"/>
              <a:t>ОСНОВНЫЕ ХАРАКТЕРИСТИКИ БЮДЖЕТА</a:t>
            </a:r>
            <a:endParaRPr lang="ru-RU" dirty="0">
              <a:solidFill>
                <a:schemeClr val="tx2">
                  <a:lumMod val="75000"/>
                </a:schemeClr>
              </a:solidFill>
              <a:latin typeface="Amelia_DG"/>
            </a:endParaRPr>
          </a:p>
        </p:txBody>
      </p:sp>
      <p:sp>
        <p:nvSpPr>
          <p:cNvPr id="6" name="Прямоугольник 5"/>
          <p:cNvSpPr/>
          <p:nvPr/>
        </p:nvSpPr>
        <p:spPr>
          <a:xfrm>
            <a:off x="755576" y="980728"/>
            <a:ext cx="7848872" cy="1815882"/>
          </a:xfrm>
          <a:prstGeom prst="rect">
            <a:avLst/>
          </a:prstGeom>
        </p:spPr>
        <p:txBody>
          <a:bodyPr wrap="square">
            <a:spAutoFit/>
          </a:bodyPr>
          <a:lstStyle/>
          <a:p>
            <a:r>
              <a:rPr lang="ru-RU" sz="1400" dirty="0" smtClean="0"/>
              <a:t>ДОХОДЫ бюджета бывают: собственные - налоговые и неналоговые доходы; безвозмездные поступления от других бюджетов бюджетной системы РФ - дотации, субсидии, субвенции, иные межбюджетные трансферты.</a:t>
            </a:r>
          </a:p>
          <a:p>
            <a:endParaRPr lang="ru-RU" sz="1400" dirty="0" smtClean="0"/>
          </a:p>
          <a:p>
            <a:r>
              <a:rPr lang="ru-RU" sz="1400" dirty="0" smtClean="0"/>
              <a:t>РАСХОДЫ бюджета – совокупность средств, направляемых на оказание государственных (муниципальных) услуг, социальное обеспечение населения, бюджетные инвестиции, предоставление межбюджетных трансфертов, обслуживание государственного (муниципального) долга</a:t>
            </a:r>
            <a:endParaRPr lang="ru-RU" sz="1400" dirty="0"/>
          </a:p>
        </p:txBody>
      </p:sp>
      <p:sp>
        <p:nvSpPr>
          <p:cNvPr id="7" name="Прямоугольник 6"/>
          <p:cNvSpPr/>
          <p:nvPr/>
        </p:nvSpPr>
        <p:spPr>
          <a:xfrm>
            <a:off x="467544" y="2852936"/>
            <a:ext cx="8136904" cy="5047536"/>
          </a:xfrm>
          <a:prstGeom prst="rect">
            <a:avLst/>
          </a:prstGeom>
        </p:spPr>
        <p:txBody>
          <a:bodyPr wrap="square">
            <a:spAutoFit/>
          </a:bodyPr>
          <a:lstStyle/>
          <a:p>
            <a:r>
              <a:rPr lang="ru-RU" sz="1400" dirty="0" smtClean="0">
                <a:latin typeface="Batang" pitchFamily="18" charset="-127"/>
                <a:ea typeface="Batang" pitchFamily="18" charset="-127"/>
              </a:rPr>
              <a:t>Сбалансированность бюджета по доходам и расходам – основополагающее требование, предъявляемое к органам, составляющим и утверждающим бюджет</a:t>
            </a:r>
          </a:p>
          <a:p>
            <a:endParaRPr lang="ru-RU" sz="1400" dirty="0" smtClean="0">
              <a:latin typeface="Batang" pitchFamily="18" charset="-127"/>
              <a:ea typeface="Batang" pitchFamily="18" charset="-127"/>
            </a:endParaRPr>
          </a:p>
          <a:p>
            <a:pPr fontAlgn="t"/>
            <a:endParaRPr lang="ru-RU" sz="1400" b="1" dirty="0" smtClean="0"/>
          </a:p>
          <a:p>
            <a:pPr fontAlgn="t"/>
            <a:endParaRPr lang="ru-RU" sz="1400" b="1" dirty="0" smtClean="0"/>
          </a:p>
          <a:p>
            <a:pPr fontAlgn="t"/>
            <a:endParaRPr lang="ru-RU" sz="1400" b="1" dirty="0" smtClean="0"/>
          </a:p>
          <a:p>
            <a:pPr fontAlgn="t"/>
            <a:endParaRPr lang="ru-RU" sz="1400" b="1" dirty="0" smtClean="0"/>
          </a:p>
          <a:p>
            <a:pPr fontAlgn="t"/>
            <a:endParaRPr lang="ru-RU" sz="1400" dirty="0" smtClean="0"/>
          </a:p>
          <a:p>
            <a:pPr fontAlgn="t"/>
            <a:endParaRPr lang="ru-RU" sz="1400" dirty="0" smtClean="0"/>
          </a:p>
          <a:p>
            <a:pPr fontAlgn="t"/>
            <a:endParaRPr lang="ru-RU" sz="1400" dirty="0" smtClean="0"/>
          </a:p>
          <a:p>
            <a:pPr fontAlgn="t"/>
            <a:endParaRPr lang="ru-RU" sz="1400" dirty="0" smtClean="0"/>
          </a:p>
          <a:p>
            <a:pPr fontAlgn="t"/>
            <a:endParaRPr lang="ru-RU" sz="1400" dirty="0" smtClean="0"/>
          </a:p>
          <a:p>
            <a:pPr fontAlgn="t"/>
            <a:endParaRPr lang="ru-RU" sz="1400" dirty="0" smtClean="0"/>
          </a:p>
          <a:p>
            <a:pPr fontAlgn="t"/>
            <a:endParaRPr lang="ru-RU" sz="1400" dirty="0" smtClean="0"/>
          </a:p>
          <a:p>
            <a:pPr fontAlgn="t"/>
            <a:endParaRPr lang="ru-RU" sz="1400" dirty="0" smtClean="0"/>
          </a:p>
          <a:p>
            <a:endParaRPr lang="ru-RU" sz="1400" dirty="0" smtClean="0">
              <a:latin typeface="Batang" pitchFamily="18" charset="-127"/>
              <a:ea typeface="Batang" pitchFamily="18" charset="-127"/>
            </a:endParaRPr>
          </a:p>
          <a:p>
            <a:endParaRPr lang="ru-RU" sz="1400" dirty="0" smtClean="0">
              <a:latin typeface="Batang" pitchFamily="18" charset="-127"/>
              <a:ea typeface="Batang" pitchFamily="18" charset="-127"/>
            </a:endParaRPr>
          </a:p>
          <a:p>
            <a:endParaRPr lang="ru-RU" sz="1400" dirty="0" smtClean="0">
              <a:latin typeface="Batang" pitchFamily="18" charset="-127"/>
              <a:ea typeface="Batang" pitchFamily="18" charset="-127"/>
            </a:endParaRPr>
          </a:p>
          <a:p>
            <a:endParaRPr lang="ru-RU" sz="1400" dirty="0" smtClean="0">
              <a:latin typeface="Batang" pitchFamily="18" charset="-127"/>
              <a:ea typeface="Batang" pitchFamily="18" charset="-127"/>
            </a:endParaRPr>
          </a:p>
          <a:p>
            <a:endParaRPr lang="ru-RU" sz="1400" dirty="0" smtClean="0">
              <a:latin typeface="Batang" pitchFamily="18" charset="-127"/>
              <a:ea typeface="Batang" pitchFamily="18" charset="-127"/>
            </a:endParaRPr>
          </a:p>
          <a:p>
            <a:endParaRPr lang="ru-RU" sz="1400" dirty="0" smtClean="0">
              <a:latin typeface="Batang" pitchFamily="18" charset="-127"/>
              <a:ea typeface="Batang" pitchFamily="18" charset="-127"/>
            </a:endParaRPr>
          </a:p>
          <a:p>
            <a:endParaRPr lang="ru-RU" sz="1400" dirty="0" smtClean="0">
              <a:latin typeface="Batang" pitchFamily="18" charset="-127"/>
              <a:ea typeface="Batang" pitchFamily="18" charset="-127"/>
            </a:endParaRPr>
          </a:p>
          <a:p>
            <a:endParaRPr lang="ru-RU" sz="1400" dirty="0">
              <a:latin typeface="Batang" pitchFamily="18" charset="-127"/>
              <a:ea typeface="Batang" pitchFamily="18" charset="-127"/>
            </a:endParaRPr>
          </a:p>
        </p:txBody>
      </p:sp>
      <p:graphicFrame>
        <p:nvGraphicFramePr>
          <p:cNvPr id="10" name="Таблица 9"/>
          <p:cNvGraphicFramePr>
            <a:graphicFrameLocks noGrp="1"/>
          </p:cNvGraphicFramePr>
          <p:nvPr/>
        </p:nvGraphicFramePr>
        <p:xfrm>
          <a:off x="971600" y="3501008"/>
          <a:ext cx="7776864" cy="2550114"/>
        </p:xfrm>
        <a:graphic>
          <a:graphicData uri="http://schemas.openxmlformats.org/drawingml/2006/table">
            <a:tbl>
              <a:tblPr firstRow="1" bandRow="1">
                <a:tableStyleId>{5C22544A-7EE6-4342-B048-85BDC9FD1C3A}</a:tableStyleId>
              </a:tblPr>
              <a:tblGrid>
                <a:gridCol w="1380939">
                  <a:extLst>
                    <a:ext uri="{9D8B030D-6E8A-4147-A177-3AD203B41FA5}">
                      <a16:colId xmlns:a16="http://schemas.microsoft.com/office/drawing/2014/main" val="20000"/>
                    </a:ext>
                  </a:extLst>
                </a:gridCol>
                <a:gridCol w="508767">
                  <a:extLst>
                    <a:ext uri="{9D8B030D-6E8A-4147-A177-3AD203B41FA5}">
                      <a16:colId xmlns:a16="http://schemas.microsoft.com/office/drawing/2014/main" val="20001"/>
                    </a:ext>
                  </a:extLst>
                </a:gridCol>
                <a:gridCol w="1235576">
                  <a:extLst>
                    <a:ext uri="{9D8B030D-6E8A-4147-A177-3AD203B41FA5}">
                      <a16:colId xmlns:a16="http://schemas.microsoft.com/office/drawing/2014/main" val="20002"/>
                    </a:ext>
                  </a:extLst>
                </a:gridCol>
                <a:gridCol w="436086">
                  <a:extLst>
                    <a:ext uri="{9D8B030D-6E8A-4147-A177-3AD203B41FA5}">
                      <a16:colId xmlns:a16="http://schemas.microsoft.com/office/drawing/2014/main" val="20003"/>
                    </a:ext>
                  </a:extLst>
                </a:gridCol>
                <a:gridCol w="4215496">
                  <a:extLst>
                    <a:ext uri="{9D8B030D-6E8A-4147-A177-3AD203B41FA5}">
                      <a16:colId xmlns:a16="http://schemas.microsoft.com/office/drawing/2014/main" val="20004"/>
                    </a:ext>
                  </a:extLst>
                </a:gridCol>
              </a:tblGrid>
              <a:tr h="1026114">
                <a:tc>
                  <a:txBody>
                    <a:bodyPr/>
                    <a:lstStyle/>
                    <a:p>
                      <a:pPr marL="0" algn="l" rtl="0" eaLnBrk="1" latinLnBrk="0" hangingPunct="1"/>
                      <a:r>
                        <a:rPr kumimoji="0" lang="ru-RU" sz="1400" kern="1200" dirty="0" smtClean="0">
                          <a:solidFill>
                            <a:schemeClr val="dk1"/>
                          </a:solidFill>
                          <a:latin typeface="+mn-lt"/>
                          <a:ea typeface="+mn-ea"/>
                          <a:cs typeface="+mn-cs"/>
                        </a:rPr>
                        <a:t>Доходы</a:t>
                      </a:r>
                    </a:p>
                  </a:txBody>
                  <a:tcPr/>
                </a:tc>
                <a:tc>
                  <a:txBody>
                    <a:bodyPr/>
                    <a:lstStyle/>
                    <a:p>
                      <a:pPr marL="0" algn="l" rtl="0" eaLnBrk="1" latinLnBrk="0" hangingPunct="1"/>
                      <a:r>
                        <a:rPr kumimoji="0" lang="ru-RU" sz="1400" kern="1200" dirty="0" smtClean="0">
                          <a:solidFill>
                            <a:schemeClr val="dk1"/>
                          </a:solidFill>
                          <a:latin typeface="+mn-lt"/>
                          <a:ea typeface="+mn-ea"/>
                          <a:cs typeface="+mn-cs"/>
                        </a:rPr>
                        <a:t>-</a:t>
                      </a:r>
                    </a:p>
                  </a:txBody>
                  <a:tcPr/>
                </a:tc>
                <a:tc>
                  <a:txBody>
                    <a:bodyPr/>
                    <a:lstStyle/>
                    <a:p>
                      <a:pPr marL="0" algn="l" rtl="0" eaLnBrk="1" latinLnBrk="0" hangingPunct="1"/>
                      <a:r>
                        <a:rPr kumimoji="0" lang="ru-RU" sz="1400" kern="1200" dirty="0" smtClean="0">
                          <a:solidFill>
                            <a:schemeClr val="dk1"/>
                          </a:solidFill>
                          <a:latin typeface="+mn-lt"/>
                          <a:ea typeface="+mn-ea"/>
                          <a:cs typeface="+mn-cs"/>
                        </a:rPr>
                        <a:t>Расходы</a:t>
                      </a:r>
                    </a:p>
                  </a:txBody>
                  <a:tcPr/>
                </a:tc>
                <a:tc>
                  <a:txBody>
                    <a:bodyPr/>
                    <a:lstStyle/>
                    <a:p>
                      <a:pPr marL="0" algn="l" rtl="0" eaLnBrk="1" latinLnBrk="0" hangingPunct="1"/>
                      <a:r>
                        <a:rPr kumimoji="0" lang="ru-RU" sz="1400" kern="1200" dirty="0" smtClean="0">
                          <a:solidFill>
                            <a:schemeClr val="dk1"/>
                          </a:solidFill>
                          <a:latin typeface="+mn-lt"/>
                          <a:ea typeface="+mn-ea"/>
                          <a:cs typeface="+mn-cs"/>
                        </a:rPr>
                        <a:t>=</a:t>
                      </a:r>
                    </a:p>
                  </a:txBody>
                  <a:tcPr/>
                </a:tc>
                <a:tc>
                  <a:txBody>
                    <a:bodyPr/>
                    <a:lstStyle/>
                    <a:p>
                      <a:pPr marL="0" algn="l" rtl="0" eaLnBrk="1" latinLnBrk="0" hangingPunct="1"/>
                      <a:r>
                        <a:rPr kumimoji="0" lang="ru-RU" sz="1400" kern="1200" dirty="0" smtClean="0">
                          <a:solidFill>
                            <a:schemeClr val="dk1"/>
                          </a:solidFill>
                          <a:latin typeface="+mn-lt"/>
                          <a:ea typeface="+mn-ea"/>
                          <a:cs typeface="+mn-cs"/>
                        </a:rPr>
                        <a:t>ПРОФИЦИТ– превышение доходов над расходами образует положительный остаток бюджета (принимается решение, как их использовать: накапливать резервы, погашать долги и т.д.)</a:t>
                      </a:r>
                    </a:p>
                  </a:txBody>
                  <a:tcPr/>
                </a:tc>
                <a:extLst>
                  <a:ext uri="{0D108BD9-81ED-4DB2-BD59-A6C34878D82A}">
                    <a16:rowId xmlns:a16="http://schemas.microsoft.com/office/drawing/2014/main" val="10000"/>
                  </a:ext>
                </a:extLst>
              </a:tr>
              <a:tr h="1026114">
                <a:tc>
                  <a:txBody>
                    <a:bodyPr/>
                    <a:lstStyle/>
                    <a:p>
                      <a:pPr marL="0" algn="l" rtl="0" eaLnBrk="1" latinLnBrk="0" hangingPunct="1"/>
                      <a:r>
                        <a:rPr kumimoji="0" lang="ru-RU" sz="1400" kern="1200" dirty="0" smtClean="0">
                          <a:solidFill>
                            <a:schemeClr val="dk1"/>
                          </a:solidFill>
                          <a:latin typeface="+mn-lt"/>
                          <a:ea typeface="+mn-ea"/>
                          <a:cs typeface="+mn-cs"/>
                        </a:rPr>
                        <a:t>Доходы</a:t>
                      </a:r>
                      <a:endParaRPr kumimoji="0" lang="ru-RU" sz="1400" kern="1200" dirty="0">
                        <a:solidFill>
                          <a:schemeClr val="dk1"/>
                        </a:solidFill>
                        <a:latin typeface="+mn-lt"/>
                        <a:ea typeface="+mn-ea"/>
                        <a:cs typeface="+mn-cs"/>
                      </a:endParaRPr>
                    </a:p>
                  </a:txBody>
                  <a:tcPr/>
                </a:tc>
                <a:tc>
                  <a:txBody>
                    <a:bodyPr/>
                    <a:lstStyle/>
                    <a:p>
                      <a:pPr marL="0" algn="l" rtl="0" eaLnBrk="1" latinLnBrk="0" hangingPunct="1"/>
                      <a:r>
                        <a:rPr kumimoji="0" lang="ru-RU" sz="1400" kern="1200" dirty="0" smtClean="0">
                          <a:solidFill>
                            <a:schemeClr val="dk1"/>
                          </a:solidFill>
                          <a:latin typeface="+mn-lt"/>
                          <a:ea typeface="+mn-ea"/>
                          <a:cs typeface="+mn-cs"/>
                        </a:rPr>
                        <a:t>-</a:t>
                      </a:r>
                      <a:endParaRPr kumimoji="0" lang="ru-RU" sz="1400" kern="1200" dirty="0">
                        <a:solidFill>
                          <a:schemeClr val="dk1"/>
                        </a:solidFill>
                        <a:latin typeface="+mn-lt"/>
                        <a:ea typeface="+mn-ea"/>
                        <a:cs typeface="+mn-cs"/>
                      </a:endParaRPr>
                    </a:p>
                  </a:txBody>
                  <a:tcPr/>
                </a:tc>
                <a:tc>
                  <a:txBody>
                    <a:bodyPr/>
                    <a:lstStyle/>
                    <a:p>
                      <a:pPr marL="0" algn="l" rtl="0" eaLnBrk="1" latinLnBrk="0" hangingPunct="1"/>
                      <a:r>
                        <a:rPr kumimoji="0" lang="ru-RU" sz="1400" kern="1200" dirty="0" smtClean="0">
                          <a:solidFill>
                            <a:schemeClr val="dk1"/>
                          </a:solidFill>
                          <a:latin typeface="+mn-lt"/>
                          <a:ea typeface="+mn-ea"/>
                          <a:cs typeface="+mn-cs"/>
                        </a:rPr>
                        <a:t>Расходы</a:t>
                      </a:r>
                      <a:endParaRPr kumimoji="0" lang="ru-RU" sz="1400" kern="1200" dirty="0">
                        <a:solidFill>
                          <a:schemeClr val="dk1"/>
                        </a:solidFill>
                        <a:latin typeface="+mn-lt"/>
                        <a:ea typeface="+mn-ea"/>
                        <a:cs typeface="+mn-cs"/>
                      </a:endParaRPr>
                    </a:p>
                  </a:txBody>
                  <a:tcPr/>
                </a:tc>
                <a:tc>
                  <a:txBody>
                    <a:bodyPr/>
                    <a:lstStyle/>
                    <a:p>
                      <a:pPr marL="0" algn="l" rtl="0" eaLnBrk="1" latinLnBrk="0" hangingPunct="1"/>
                      <a:r>
                        <a:rPr kumimoji="0" lang="ru-RU" sz="1400" kern="1200" dirty="0" smtClean="0">
                          <a:solidFill>
                            <a:schemeClr val="dk1"/>
                          </a:solidFill>
                          <a:latin typeface="+mn-lt"/>
                          <a:ea typeface="+mn-ea"/>
                          <a:cs typeface="+mn-cs"/>
                        </a:rPr>
                        <a:t>=</a:t>
                      </a:r>
                      <a:endParaRPr kumimoji="0" lang="ru-RU" sz="1400" kern="1200" dirty="0">
                        <a:solidFill>
                          <a:schemeClr val="dk1"/>
                        </a:solidFill>
                        <a:latin typeface="+mn-lt"/>
                        <a:ea typeface="+mn-ea"/>
                        <a:cs typeface="+mn-cs"/>
                      </a:endParaRPr>
                    </a:p>
                  </a:txBody>
                  <a:tcPr/>
                </a:tc>
                <a:tc>
                  <a:txBody>
                    <a:bodyPr/>
                    <a:lstStyle/>
                    <a:p>
                      <a:pPr marL="0" algn="l" rtl="0" eaLnBrk="1" latinLnBrk="0" hangingPunct="1"/>
                      <a:r>
                        <a:rPr kumimoji="0" lang="ru-RU" sz="1400" kern="1200" dirty="0" smtClean="0">
                          <a:solidFill>
                            <a:schemeClr val="dk1"/>
                          </a:solidFill>
                          <a:latin typeface="+mn-lt"/>
                          <a:ea typeface="+mn-ea"/>
                          <a:cs typeface="+mn-cs"/>
                        </a:rPr>
                        <a:t>ДЕФИЦИТ– превышение расходов над доходами (принимается решение об использовании источников финансирования дефицита: использовать имеющиеся накопления, остатки, взять в долг) </a:t>
                      </a:r>
                    </a:p>
                  </a:txBody>
                  <a:tcPr/>
                </a:tc>
                <a:extLst>
                  <a:ext uri="{0D108BD9-81ED-4DB2-BD59-A6C34878D82A}">
                    <a16:rowId xmlns:a16="http://schemas.microsoft.com/office/drawing/2014/main" val="10001"/>
                  </a:ext>
                </a:extLst>
              </a:tr>
              <a:tr h="324036">
                <a:tc>
                  <a:txBody>
                    <a:bodyPr/>
                    <a:lstStyle/>
                    <a:p>
                      <a:endParaRPr lang="ru-RU"/>
                    </a:p>
                  </a:txBody>
                  <a:tcPr/>
                </a:tc>
                <a:tc>
                  <a:txBody>
                    <a:bodyPr/>
                    <a:lstStyle/>
                    <a:p>
                      <a:endParaRPr lang="ru-RU"/>
                    </a:p>
                  </a:txBody>
                  <a:tcPr/>
                </a:tc>
                <a:tc>
                  <a:txBody>
                    <a:bodyPr/>
                    <a:lstStyle/>
                    <a:p>
                      <a:endParaRPr lang="ru-RU"/>
                    </a:p>
                  </a:txBody>
                  <a:tcPr/>
                </a:tc>
                <a:tc>
                  <a:txBody>
                    <a:bodyPr/>
                    <a:lstStyle/>
                    <a:p>
                      <a:endParaRPr lang="ru-RU" dirty="0"/>
                    </a:p>
                  </a:txBody>
                  <a:tcPr/>
                </a:tc>
                <a:tc>
                  <a:txBody>
                    <a:bodyPr/>
                    <a:lstStyle/>
                    <a:p>
                      <a:endParaRPr lang="ru-RU"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938175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251520" y="116632"/>
            <a:ext cx="8892480" cy="1296144"/>
          </a:xfrm>
        </p:spPr>
        <p:txBody>
          <a:bodyPr anchor="ctr">
            <a:normAutofit/>
          </a:bodyPr>
          <a:lstStyle/>
          <a:p>
            <a:r>
              <a:rPr lang="ru-RU" sz="1600" dirty="0" smtClean="0"/>
              <a:t>ИЗ ЧЕГО ФОРМИРУЕТСЯ ДОХОДНАЯ ЧАСТЬ </a:t>
            </a:r>
            <a:r>
              <a:rPr lang="ru-RU" sz="1600" dirty="0" err="1" smtClean="0"/>
              <a:t>БЮДЖЕТа</a:t>
            </a:r>
            <a:r>
              <a:rPr lang="ru-RU" sz="1600" dirty="0" smtClean="0"/>
              <a:t> </a:t>
            </a:r>
            <a:r>
              <a:rPr lang="ru-RU" sz="1600" dirty="0"/>
              <a:t> </a:t>
            </a:r>
            <a:r>
              <a:rPr lang="ru-RU" sz="1600" dirty="0" smtClean="0"/>
              <a:t>МО МГИНСКОЕ  ГОРОДСКОЕ ПОСЕЛЕНИЕ?</a:t>
            </a:r>
            <a:endParaRPr lang="ru-RU" sz="1600" dirty="0">
              <a:solidFill>
                <a:schemeClr val="accent2">
                  <a:lumMod val="75000"/>
                </a:schemeClr>
              </a:solidFill>
              <a:effectLst>
                <a:outerShdw blurRad="38100" dist="38100" dir="2700000" algn="tl">
                  <a:srgbClr val="000000">
                    <a:alpha val="43137"/>
                  </a:srgbClr>
                </a:outerShdw>
              </a:effectLst>
            </a:endParaRPr>
          </a:p>
        </p:txBody>
      </p:sp>
      <p:graphicFrame>
        <p:nvGraphicFramePr>
          <p:cNvPr id="9" name="Таблица 8"/>
          <p:cNvGraphicFramePr>
            <a:graphicFrameLocks noGrp="1"/>
          </p:cNvGraphicFramePr>
          <p:nvPr/>
        </p:nvGraphicFramePr>
        <p:xfrm>
          <a:off x="683568" y="1397000"/>
          <a:ext cx="7704855" cy="640080"/>
        </p:xfrm>
        <a:graphic>
          <a:graphicData uri="http://schemas.openxmlformats.org/drawingml/2006/table">
            <a:tbl>
              <a:tblPr firstRow="1" bandRow="1">
                <a:tableStyleId>{93296810-A885-4BE3-A3E7-6D5BEEA58F35}</a:tableStyleId>
              </a:tblPr>
              <a:tblGrid>
                <a:gridCol w="7704855">
                  <a:extLst>
                    <a:ext uri="{9D8B030D-6E8A-4147-A177-3AD203B41FA5}">
                      <a16:colId xmlns:a16="http://schemas.microsoft.com/office/drawing/2014/main" val="20000"/>
                    </a:ext>
                  </a:extLst>
                </a:gridCol>
              </a:tblGrid>
              <a:tr h="370840">
                <a:tc>
                  <a:txBody>
                    <a:bodyPr/>
                    <a:lstStyle/>
                    <a:p>
                      <a:pPr algn="ctr"/>
                      <a:r>
                        <a:rPr lang="ru-RU" dirty="0" smtClean="0">
                          <a:solidFill>
                            <a:srgbClr val="660066"/>
                          </a:solidFill>
                        </a:rPr>
                        <a:t>Доходы бюджета - безвозмездные и безвозвратные поступления денежных средств в бюджет</a:t>
                      </a:r>
                      <a:endParaRPr lang="ru-RU" dirty="0">
                        <a:solidFill>
                          <a:srgbClr val="660066"/>
                        </a:solidFill>
                      </a:endParaRPr>
                    </a:p>
                  </a:txBody>
                  <a:tcPr/>
                </a:tc>
                <a:extLst>
                  <a:ext uri="{0D108BD9-81ED-4DB2-BD59-A6C34878D82A}">
                    <a16:rowId xmlns:a16="http://schemas.microsoft.com/office/drawing/2014/main" val="10000"/>
                  </a:ext>
                </a:extLst>
              </a:tr>
            </a:tbl>
          </a:graphicData>
        </a:graphic>
      </p:graphicFrame>
      <p:graphicFrame>
        <p:nvGraphicFramePr>
          <p:cNvPr id="10" name="Таблица 9"/>
          <p:cNvGraphicFramePr>
            <a:graphicFrameLocks noGrp="1"/>
          </p:cNvGraphicFramePr>
          <p:nvPr/>
        </p:nvGraphicFramePr>
        <p:xfrm>
          <a:off x="539551" y="2204864"/>
          <a:ext cx="7848873" cy="3718560"/>
        </p:xfrm>
        <a:graphic>
          <a:graphicData uri="http://schemas.openxmlformats.org/drawingml/2006/table">
            <a:tbl>
              <a:tblPr firstRow="1" bandRow="1">
                <a:tableStyleId>{F5AB1C69-6EDB-4FF4-983F-18BD219EF322}</a:tableStyleId>
              </a:tblPr>
              <a:tblGrid>
                <a:gridCol w="2616291">
                  <a:extLst>
                    <a:ext uri="{9D8B030D-6E8A-4147-A177-3AD203B41FA5}">
                      <a16:colId xmlns:a16="http://schemas.microsoft.com/office/drawing/2014/main" val="20000"/>
                    </a:ext>
                  </a:extLst>
                </a:gridCol>
                <a:gridCol w="2616291">
                  <a:extLst>
                    <a:ext uri="{9D8B030D-6E8A-4147-A177-3AD203B41FA5}">
                      <a16:colId xmlns:a16="http://schemas.microsoft.com/office/drawing/2014/main" val="20001"/>
                    </a:ext>
                  </a:extLst>
                </a:gridCol>
                <a:gridCol w="2616291">
                  <a:extLst>
                    <a:ext uri="{9D8B030D-6E8A-4147-A177-3AD203B41FA5}">
                      <a16:colId xmlns:a16="http://schemas.microsoft.com/office/drawing/2014/main" val="20002"/>
                    </a:ext>
                  </a:extLst>
                </a:gridCol>
              </a:tblGrid>
              <a:tr h="2808312">
                <a:tc>
                  <a:txBody>
                    <a:bodyPr/>
                    <a:lstStyle/>
                    <a:p>
                      <a:r>
                        <a:rPr lang="ru-RU" sz="1400" dirty="0" smtClean="0">
                          <a:solidFill>
                            <a:srgbClr val="660066"/>
                          </a:solidFill>
                        </a:rPr>
                        <a:t>НАЛОГОВЫЕ ДОХОДЫ - поступления от уплаты налогов, установленных Налоговым кодексом Российской Федерации: </a:t>
                      </a:r>
                    </a:p>
                    <a:p>
                      <a:r>
                        <a:rPr lang="ru-RU" sz="1400" dirty="0" smtClean="0">
                          <a:solidFill>
                            <a:srgbClr val="660066"/>
                          </a:solidFill>
                        </a:rPr>
                        <a:t>• налог на доходы физических лиц </a:t>
                      </a:r>
                    </a:p>
                    <a:p>
                      <a:r>
                        <a:rPr lang="ru-RU" sz="1400" dirty="0" smtClean="0">
                          <a:solidFill>
                            <a:srgbClr val="660066"/>
                          </a:solidFill>
                        </a:rPr>
                        <a:t>• акцизы</a:t>
                      </a:r>
                    </a:p>
                    <a:p>
                      <a:r>
                        <a:rPr lang="ru-RU" sz="1400" dirty="0" smtClean="0">
                          <a:solidFill>
                            <a:srgbClr val="660066"/>
                          </a:solidFill>
                        </a:rPr>
                        <a:t>• налог на имущество физических лиц </a:t>
                      </a:r>
                    </a:p>
                    <a:p>
                      <a:r>
                        <a:rPr lang="ru-RU" sz="1400" dirty="0" smtClean="0">
                          <a:solidFill>
                            <a:srgbClr val="660066"/>
                          </a:solidFill>
                        </a:rPr>
                        <a:t>• земельный налог </a:t>
                      </a:r>
                    </a:p>
                    <a:p>
                      <a:r>
                        <a:rPr lang="ru-RU" sz="1400" dirty="0" smtClean="0">
                          <a:solidFill>
                            <a:srgbClr val="660066"/>
                          </a:solidFill>
                        </a:rPr>
                        <a:t>• госпошлина </a:t>
                      </a:r>
                      <a:endParaRPr lang="ru-RU" sz="1400" dirty="0">
                        <a:solidFill>
                          <a:srgbClr val="660066"/>
                        </a:solidFill>
                      </a:endParaRPr>
                    </a:p>
                  </a:txBody>
                  <a:tcPr/>
                </a:tc>
                <a:tc>
                  <a:txBody>
                    <a:bodyPr/>
                    <a:lstStyle/>
                    <a:p>
                      <a:r>
                        <a:rPr lang="ru-RU" sz="1400" b="1" kern="1200" dirty="0" smtClean="0">
                          <a:solidFill>
                            <a:srgbClr val="660066"/>
                          </a:solidFill>
                          <a:latin typeface="+mn-lt"/>
                          <a:ea typeface="+mn-ea"/>
                          <a:cs typeface="+mn-cs"/>
                        </a:rPr>
                        <a:t>НЕНАЛОГОВЫЕ ДОХОДЫ - платежи, установленные законодательством Российской Федерации: </a:t>
                      </a:r>
                    </a:p>
                    <a:p>
                      <a:r>
                        <a:rPr lang="ru-RU" sz="1400" b="1" kern="1200" dirty="0" smtClean="0">
                          <a:solidFill>
                            <a:srgbClr val="660066"/>
                          </a:solidFill>
                          <a:latin typeface="+mn-lt"/>
                          <a:ea typeface="+mn-ea"/>
                          <a:cs typeface="+mn-cs"/>
                        </a:rPr>
                        <a:t>• арендная плата за землю </a:t>
                      </a:r>
                    </a:p>
                    <a:p>
                      <a:r>
                        <a:rPr lang="ru-RU" sz="1400" b="1" kern="1200" dirty="0" smtClean="0">
                          <a:solidFill>
                            <a:srgbClr val="660066"/>
                          </a:solidFill>
                          <a:latin typeface="+mn-lt"/>
                          <a:ea typeface="+mn-ea"/>
                          <a:cs typeface="+mn-cs"/>
                        </a:rPr>
                        <a:t>• доходы от использования муниципального имущества</a:t>
                      </a:r>
                    </a:p>
                    <a:p>
                      <a:r>
                        <a:rPr lang="ru-RU" sz="1400" b="1" kern="1200" dirty="0" smtClean="0">
                          <a:solidFill>
                            <a:srgbClr val="660066"/>
                          </a:solidFill>
                          <a:latin typeface="+mn-lt"/>
                          <a:ea typeface="+mn-ea"/>
                          <a:cs typeface="+mn-cs"/>
                        </a:rPr>
                        <a:t> • доходы от реализации муниципального имущества </a:t>
                      </a:r>
                    </a:p>
                    <a:p>
                      <a:r>
                        <a:rPr lang="ru-RU" sz="1400" b="1" kern="1200" dirty="0" smtClean="0">
                          <a:solidFill>
                            <a:srgbClr val="660066"/>
                          </a:solidFill>
                          <a:latin typeface="+mn-lt"/>
                          <a:ea typeface="+mn-ea"/>
                          <a:cs typeface="+mn-cs"/>
                        </a:rPr>
                        <a:t>• платные услуги от муниципальных казённых учреждений </a:t>
                      </a:r>
                    </a:p>
                    <a:p>
                      <a:r>
                        <a:rPr lang="ru-RU" sz="1400" b="1" kern="1200" dirty="0" smtClean="0">
                          <a:solidFill>
                            <a:srgbClr val="660066"/>
                          </a:solidFill>
                          <a:latin typeface="+mn-lt"/>
                          <a:ea typeface="+mn-ea"/>
                          <a:cs typeface="+mn-cs"/>
                        </a:rPr>
                        <a:t>• доходы от продажи земельных участков</a:t>
                      </a:r>
                    </a:p>
                    <a:p>
                      <a:r>
                        <a:rPr lang="ru-RU" sz="1400" b="1" kern="1200" dirty="0" smtClean="0">
                          <a:solidFill>
                            <a:srgbClr val="660066"/>
                          </a:solidFill>
                          <a:latin typeface="+mn-lt"/>
                          <a:ea typeface="+mn-ea"/>
                          <a:cs typeface="+mn-cs"/>
                        </a:rPr>
                        <a:t> • штрафы за нарушение законодательства РФ </a:t>
                      </a:r>
                    </a:p>
                    <a:p>
                      <a:r>
                        <a:rPr lang="ru-RU" sz="1400" b="1" kern="1200" dirty="0" smtClean="0">
                          <a:solidFill>
                            <a:srgbClr val="660066"/>
                          </a:solidFill>
                          <a:latin typeface="+mn-lt"/>
                          <a:ea typeface="+mn-ea"/>
                          <a:cs typeface="+mn-cs"/>
                        </a:rPr>
                        <a:t>• прочие неналоговые доходы</a:t>
                      </a:r>
                    </a:p>
                  </a:txBody>
                  <a:tcPr/>
                </a:tc>
                <a:tc>
                  <a:txBody>
                    <a:bodyPr/>
                    <a:lstStyle/>
                    <a:p>
                      <a:r>
                        <a:rPr lang="ru-RU" sz="1400" b="1" kern="1200" dirty="0" smtClean="0">
                          <a:solidFill>
                            <a:srgbClr val="660066"/>
                          </a:solidFill>
                          <a:latin typeface="+mn-lt"/>
                          <a:ea typeface="+mn-ea"/>
                          <a:cs typeface="+mn-cs"/>
                        </a:rPr>
                        <a:t>БЕЗВОЗМЕЗДНЫЕ ПОСТУПЛЕНИЯ </a:t>
                      </a:r>
                    </a:p>
                    <a:p>
                      <a:r>
                        <a:rPr lang="ru-RU" sz="1400" b="1" kern="1200" dirty="0" smtClean="0">
                          <a:solidFill>
                            <a:srgbClr val="660066"/>
                          </a:solidFill>
                          <a:latin typeface="+mn-lt"/>
                          <a:ea typeface="+mn-ea"/>
                          <a:cs typeface="+mn-cs"/>
                        </a:rPr>
                        <a:t>• поступления из областного бюджета межбюджетных трансфертов в виде дотаций, субсидий, субвенций и иных межбюджетных трансфертов </a:t>
                      </a:r>
                    </a:p>
                    <a:p>
                      <a:r>
                        <a:rPr lang="ru-RU" sz="1400" b="1" kern="1200" dirty="0" smtClean="0">
                          <a:solidFill>
                            <a:srgbClr val="660066"/>
                          </a:solidFill>
                          <a:latin typeface="+mn-lt"/>
                          <a:ea typeface="+mn-ea"/>
                          <a:cs typeface="+mn-cs"/>
                        </a:rPr>
                        <a:t>• поступления от организаций и граждан (кроме налоговых и неналоговых доходов)</a:t>
                      </a:r>
                    </a:p>
                  </a:txBody>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197397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74638"/>
            <a:ext cx="8219256" cy="1714202"/>
          </a:xfrm>
        </p:spPr>
        <p:txBody>
          <a:bodyPr>
            <a:normAutofit/>
          </a:bodyPr>
          <a:lstStyle/>
          <a:p>
            <a:r>
              <a:rPr lang="ru-RU" sz="2400" dirty="0" smtClean="0"/>
              <a:t>ОСНОВНЫЕ ХАРАКТЕРИСТИКИ БЮДЖЕТА МО МГИНСКОЕ  ГОРОДСКОЕ ПОСЕЛЕНИЕ</a:t>
            </a:r>
            <a:endParaRPr lang="ru-RU" sz="2400" dirty="0">
              <a:solidFill>
                <a:schemeClr val="accent3">
                  <a:lumMod val="50000"/>
                </a:schemeClr>
              </a:solidFill>
              <a:latin typeface="Amelia_DG" pitchFamily="2" charset="0"/>
            </a:endParaRPr>
          </a:p>
        </p:txBody>
      </p:sp>
      <p:graphicFrame>
        <p:nvGraphicFramePr>
          <p:cNvPr id="12" name="Таблица 11"/>
          <p:cNvGraphicFramePr>
            <a:graphicFrameLocks noGrp="1"/>
          </p:cNvGraphicFramePr>
          <p:nvPr>
            <p:extLst>
              <p:ext uri="{D42A27DB-BD31-4B8C-83A1-F6EECF244321}">
                <p14:modId xmlns:p14="http://schemas.microsoft.com/office/powerpoint/2010/main" val="226302560"/>
              </p:ext>
            </p:extLst>
          </p:nvPr>
        </p:nvGraphicFramePr>
        <p:xfrm>
          <a:off x="611560" y="2132856"/>
          <a:ext cx="8208912" cy="2725648"/>
        </p:xfrm>
        <a:graphic>
          <a:graphicData uri="http://schemas.openxmlformats.org/drawingml/2006/table">
            <a:tbl>
              <a:tblPr/>
              <a:tblGrid>
                <a:gridCol w="1368152">
                  <a:extLst>
                    <a:ext uri="{9D8B030D-6E8A-4147-A177-3AD203B41FA5}">
                      <a16:colId xmlns:a16="http://schemas.microsoft.com/office/drawing/2014/main" val="20000"/>
                    </a:ext>
                  </a:extLst>
                </a:gridCol>
                <a:gridCol w="1559583">
                  <a:extLst>
                    <a:ext uri="{9D8B030D-6E8A-4147-A177-3AD203B41FA5}">
                      <a16:colId xmlns:a16="http://schemas.microsoft.com/office/drawing/2014/main" val="20001"/>
                    </a:ext>
                  </a:extLst>
                </a:gridCol>
                <a:gridCol w="1157667">
                  <a:extLst>
                    <a:ext uri="{9D8B030D-6E8A-4147-A177-3AD203B41FA5}">
                      <a16:colId xmlns:a16="http://schemas.microsoft.com/office/drawing/2014/main" val="20002"/>
                    </a:ext>
                  </a:extLst>
                </a:gridCol>
                <a:gridCol w="1414423">
                  <a:extLst>
                    <a:ext uri="{9D8B030D-6E8A-4147-A177-3AD203B41FA5}">
                      <a16:colId xmlns:a16="http://schemas.microsoft.com/office/drawing/2014/main" val="20003"/>
                    </a:ext>
                  </a:extLst>
                </a:gridCol>
                <a:gridCol w="1293757">
                  <a:extLst>
                    <a:ext uri="{9D8B030D-6E8A-4147-A177-3AD203B41FA5}">
                      <a16:colId xmlns:a16="http://schemas.microsoft.com/office/drawing/2014/main" val="20004"/>
                    </a:ext>
                  </a:extLst>
                </a:gridCol>
                <a:gridCol w="1415330">
                  <a:extLst>
                    <a:ext uri="{9D8B030D-6E8A-4147-A177-3AD203B41FA5}">
                      <a16:colId xmlns:a16="http://schemas.microsoft.com/office/drawing/2014/main" val="20005"/>
                    </a:ext>
                  </a:extLst>
                </a:gridCol>
              </a:tblGrid>
              <a:tr h="576063">
                <a:tc rowSpan="2">
                  <a:txBody>
                    <a:bodyPr/>
                    <a:lstStyle/>
                    <a:p>
                      <a:pPr marL="0" algn="l" defTabSz="914400" rtl="0" eaLnBrk="1" latinLnBrk="0" hangingPunct="1">
                        <a:spcAft>
                          <a:spcPts val="0"/>
                        </a:spcAft>
                      </a:pPr>
                      <a:r>
                        <a:rPr kumimoji="0" lang="ru-RU" sz="1400" kern="1200" dirty="0" smtClean="0">
                          <a:solidFill>
                            <a:schemeClr val="dk1"/>
                          </a:solidFill>
                          <a:latin typeface="+mn-lt"/>
                          <a:ea typeface="+mn-ea"/>
                          <a:cs typeface="+mn-cs"/>
                        </a:rPr>
                        <a:t>Основные характеристики</a:t>
                      </a:r>
                    </a:p>
                  </a:txBody>
                  <a:tcPr marL="64736" marR="647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rowSpan="2">
                  <a:txBody>
                    <a:bodyPr/>
                    <a:lstStyle/>
                    <a:p>
                      <a:pPr marL="0" algn="l" defTabSz="914400" rtl="0" eaLnBrk="1" latinLnBrk="0" hangingPunct="1">
                        <a:spcAft>
                          <a:spcPts val="0"/>
                        </a:spcAft>
                      </a:pPr>
                      <a:r>
                        <a:rPr kumimoji="0" lang="ru-RU" sz="1400" kern="1200" dirty="0" err="1" smtClean="0">
                          <a:solidFill>
                            <a:schemeClr val="dk1"/>
                          </a:solidFill>
                          <a:latin typeface="+mn-lt"/>
                          <a:ea typeface="+mn-ea"/>
                          <a:cs typeface="+mn-cs"/>
                        </a:rPr>
                        <a:t>Первоначаль</a:t>
                      </a:r>
                      <a:endParaRPr kumimoji="0" lang="ru-RU" sz="1400" kern="1200" dirty="0" smtClean="0">
                        <a:solidFill>
                          <a:schemeClr val="dk1"/>
                        </a:solidFill>
                        <a:latin typeface="+mn-lt"/>
                        <a:ea typeface="+mn-ea"/>
                        <a:cs typeface="+mn-cs"/>
                      </a:endParaRPr>
                    </a:p>
                    <a:p>
                      <a:pPr marL="0" algn="l" defTabSz="914400" rtl="0" eaLnBrk="1" latinLnBrk="0" hangingPunct="1">
                        <a:spcAft>
                          <a:spcPts val="0"/>
                        </a:spcAft>
                      </a:pPr>
                      <a:r>
                        <a:rPr kumimoji="0" lang="ru-RU" sz="1400" kern="1200" dirty="0" err="1" smtClean="0">
                          <a:solidFill>
                            <a:schemeClr val="dk1"/>
                          </a:solidFill>
                          <a:latin typeface="+mn-lt"/>
                          <a:ea typeface="+mn-ea"/>
                          <a:cs typeface="+mn-cs"/>
                        </a:rPr>
                        <a:t>ный</a:t>
                      </a:r>
                      <a:r>
                        <a:rPr kumimoji="0" lang="ru-RU" sz="1400" kern="1200" dirty="0" smtClean="0">
                          <a:solidFill>
                            <a:schemeClr val="dk1"/>
                          </a:solidFill>
                          <a:latin typeface="+mn-lt"/>
                          <a:ea typeface="+mn-ea"/>
                          <a:cs typeface="+mn-cs"/>
                        </a:rPr>
                        <a:t> план</a:t>
                      </a:r>
                    </a:p>
                  </a:txBody>
                  <a:tcPr marL="64736" marR="647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rowSpan="2">
                  <a:txBody>
                    <a:bodyPr/>
                    <a:lstStyle/>
                    <a:p>
                      <a:pPr marL="0" algn="l" defTabSz="914400" rtl="0" eaLnBrk="1" latinLnBrk="0" hangingPunct="1">
                        <a:spcAft>
                          <a:spcPts val="0"/>
                        </a:spcAft>
                      </a:pPr>
                      <a:r>
                        <a:rPr kumimoji="0" lang="ru-RU" sz="1400" kern="1200" dirty="0" smtClean="0">
                          <a:solidFill>
                            <a:schemeClr val="dk1"/>
                          </a:solidFill>
                          <a:latin typeface="+mn-lt"/>
                          <a:ea typeface="+mn-ea"/>
                          <a:cs typeface="+mn-cs"/>
                        </a:rPr>
                        <a:t>Уточненный </a:t>
                      </a:r>
                    </a:p>
                    <a:p>
                      <a:pPr marL="0" algn="l" defTabSz="914400" rtl="0" eaLnBrk="1" latinLnBrk="0" hangingPunct="1">
                        <a:spcAft>
                          <a:spcPts val="0"/>
                        </a:spcAft>
                      </a:pPr>
                      <a:r>
                        <a:rPr kumimoji="0" lang="ru-RU" sz="1400" kern="1200" dirty="0" smtClean="0">
                          <a:solidFill>
                            <a:schemeClr val="dk1"/>
                          </a:solidFill>
                          <a:latin typeface="+mn-lt"/>
                          <a:ea typeface="+mn-ea"/>
                          <a:cs typeface="+mn-cs"/>
                        </a:rPr>
                        <a:t>план</a:t>
                      </a:r>
                    </a:p>
                  </a:txBody>
                  <a:tcPr marL="64736" marR="647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rowSpan="2">
                  <a:txBody>
                    <a:bodyPr/>
                    <a:lstStyle/>
                    <a:p>
                      <a:pPr marL="0" algn="l" defTabSz="914400" rtl="0" eaLnBrk="1" latinLnBrk="0" hangingPunct="1">
                        <a:spcAft>
                          <a:spcPts val="0"/>
                        </a:spcAft>
                      </a:pPr>
                      <a:r>
                        <a:rPr kumimoji="0" lang="ru-RU" sz="1400" kern="1200" dirty="0" smtClean="0">
                          <a:solidFill>
                            <a:schemeClr val="dk1"/>
                          </a:solidFill>
                          <a:latin typeface="+mn-lt"/>
                          <a:ea typeface="+mn-ea"/>
                          <a:cs typeface="+mn-cs"/>
                        </a:rPr>
                        <a:t>Изменение показателей (-,+)</a:t>
                      </a:r>
                    </a:p>
                  </a:txBody>
                  <a:tcPr marL="64736" marR="647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gridSpan="2">
                  <a:txBody>
                    <a:bodyPr/>
                    <a:lstStyle/>
                    <a:p>
                      <a:pPr marL="0" algn="l" defTabSz="914400" rtl="0" eaLnBrk="1" latinLnBrk="0" hangingPunct="1">
                        <a:spcAft>
                          <a:spcPts val="0"/>
                        </a:spcAft>
                      </a:pPr>
                      <a:r>
                        <a:rPr kumimoji="0" lang="ru-RU" sz="1400" kern="1200" dirty="0" smtClean="0">
                          <a:solidFill>
                            <a:schemeClr val="dk1"/>
                          </a:solidFill>
                          <a:latin typeface="+mn-lt"/>
                          <a:ea typeface="+mn-ea"/>
                          <a:cs typeface="+mn-cs"/>
                        </a:rPr>
                        <a:t>Исполнено за </a:t>
                      </a:r>
                      <a:r>
                        <a:rPr kumimoji="0" lang="ru-RU" sz="1400" kern="1200" dirty="0" smtClean="0">
                          <a:solidFill>
                            <a:schemeClr val="dk1"/>
                          </a:solidFill>
                          <a:latin typeface="+mn-lt"/>
                          <a:ea typeface="+mn-ea"/>
                          <a:cs typeface="+mn-cs"/>
                        </a:rPr>
                        <a:t>2025  </a:t>
                      </a:r>
                      <a:r>
                        <a:rPr kumimoji="0" lang="ru-RU" sz="1400" kern="1200" dirty="0" smtClean="0">
                          <a:solidFill>
                            <a:schemeClr val="dk1"/>
                          </a:solidFill>
                          <a:latin typeface="+mn-lt"/>
                          <a:ea typeface="+mn-ea"/>
                          <a:cs typeface="+mn-cs"/>
                        </a:rPr>
                        <a:t>год</a:t>
                      </a:r>
                    </a:p>
                  </a:txBody>
                  <a:tcPr marL="64736" marR="647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hMerge="1">
                  <a:txBody>
                    <a:bodyPr/>
                    <a:lstStyle/>
                    <a:p>
                      <a:endParaRPr lang="ru-RU"/>
                    </a:p>
                  </a:txBody>
                  <a:tcPr/>
                </a:tc>
                <a:extLst>
                  <a:ext uri="{0D108BD9-81ED-4DB2-BD59-A6C34878D82A}">
                    <a16:rowId xmlns:a16="http://schemas.microsoft.com/office/drawing/2014/main" val="10000"/>
                  </a:ext>
                </a:extLst>
              </a:tr>
              <a:tr h="203799">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marL="0" algn="l" defTabSz="914400" rtl="0" eaLnBrk="1" latinLnBrk="0" hangingPunct="1">
                        <a:spcAft>
                          <a:spcPts val="0"/>
                        </a:spcAft>
                      </a:pPr>
                      <a:r>
                        <a:rPr kumimoji="0" lang="ru-RU" sz="1400" kern="1200" dirty="0" smtClean="0">
                          <a:solidFill>
                            <a:schemeClr val="dk1"/>
                          </a:solidFill>
                          <a:latin typeface="+mn-lt"/>
                          <a:ea typeface="+mn-ea"/>
                          <a:cs typeface="+mn-cs"/>
                        </a:rPr>
                        <a:t>сумма</a:t>
                      </a:r>
                    </a:p>
                  </a:txBody>
                  <a:tcPr marL="64736" marR="647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400" kern="1200" dirty="0" smtClean="0">
                          <a:solidFill>
                            <a:schemeClr val="dk1"/>
                          </a:solidFill>
                          <a:latin typeface="+mn-lt"/>
                          <a:ea typeface="+mn-ea"/>
                          <a:cs typeface="+mn-cs"/>
                        </a:rPr>
                        <a:t>в % к</a:t>
                      </a:r>
                      <a:r>
                        <a:rPr kumimoji="0" lang="ru-RU" sz="1400" kern="1200" baseline="0" dirty="0" smtClean="0">
                          <a:solidFill>
                            <a:schemeClr val="dk1"/>
                          </a:solidFill>
                          <a:latin typeface="+mn-lt"/>
                          <a:ea typeface="+mn-ea"/>
                          <a:cs typeface="+mn-cs"/>
                        </a:rPr>
                        <a:t> у</a:t>
                      </a:r>
                      <a:r>
                        <a:rPr kumimoji="0" lang="ru-RU" sz="1400" kern="1200" dirty="0" smtClean="0">
                          <a:solidFill>
                            <a:schemeClr val="dk1"/>
                          </a:solidFill>
                          <a:latin typeface="+mn-lt"/>
                          <a:ea typeface="+mn-ea"/>
                          <a:cs typeface="+mn-cs"/>
                        </a:rPr>
                        <a:t>точненному плану</a:t>
                      </a:r>
                    </a:p>
                    <a:p>
                      <a:pPr marL="0" algn="l" defTabSz="914400" rtl="0" eaLnBrk="1" latinLnBrk="0" hangingPunct="1">
                        <a:spcAft>
                          <a:spcPts val="0"/>
                        </a:spcAft>
                      </a:pPr>
                      <a:endParaRPr kumimoji="0" lang="ru-RU" sz="1400" kern="1200" dirty="0" smtClean="0">
                        <a:solidFill>
                          <a:schemeClr val="dk1"/>
                        </a:solidFill>
                        <a:latin typeface="+mn-lt"/>
                        <a:ea typeface="+mn-ea"/>
                        <a:cs typeface="+mn-cs"/>
                      </a:endParaRPr>
                    </a:p>
                  </a:txBody>
                  <a:tcPr marL="64736" marR="647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1"/>
                  </a:ext>
                </a:extLst>
              </a:tr>
              <a:tr h="442705">
                <a:tc>
                  <a:txBody>
                    <a:bodyPr/>
                    <a:lstStyle/>
                    <a:p>
                      <a:pPr marL="0" algn="l" defTabSz="914400" rtl="0" eaLnBrk="1" latinLnBrk="0" hangingPunct="1">
                        <a:spcAft>
                          <a:spcPts val="0"/>
                        </a:spcAft>
                      </a:pPr>
                      <a:r>
                        <a:rPr kumimoji="0" lang="ru-RU" sz="1400" kern="1200" dirty="0" smtClean="0">
                          <a:solidFill>
                            <a:schemeClr val="dk1"/>
                          </a:solidFill>
                          <a:latin typeface="+mn-lt"/>
                          <a:ea typeface="+mn-ea"/>
                          <a:cs typeface="+mn-cs"/>
                        </a:rPr>
                        <a:t>Доходы</a:t>
                      </a:r>
                    </a:p>
                  </a:txBody>
                  <a:tcPr marL="64736" marR="647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algn="l" defTabSz="914400" rtl="0" eaLnBrk="1" latinLnBrk="0" hangingPunct="1">
                        <a:spcAft>
                          <a:spcPts val="0"/>
                        </a:spcAft>
                      </a:pPr>
                      <a:r>
                        <a:rPr kumimoji="0" lang="ru-RU" sz="1400" kern="1200">
                          <a:solidFill>
                            <a:schemeClr val="dk1"/>
                          </a:solidFill>
                          <a:latin typeface="+mn-lt"/>
                          <a:ea typeface="+mn-ea"/>
                          <a:cs typeface="+mn-cs"/>
                        </a:rPr>
                        <a:t>182 674,2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algn="l" defTabSz="914400" rtl="0" eaLnBrk="1" latinLnBrk="0" hangingPunct="1">
                        <a:spcAft>
                          <a:spcPts val="0"/>
                        </a:spcAft>
                      </a:pPr>
                      <a:r>
                        <a:rPr kumimoji="0" lang="ru-RU" sz="1400" kern="1200">
                          <a:solidFill>
                            <a:schemeClr val="dk1"/>
                          </a:solidFill>
                          <a:latin typeface="+mn-lt"/>
                          <a:ea typeface="+mn-ea"/>
                          <a:cs typeface="+mn-cs"/>
                        </a:rPr>
                        <a:t>251 830,1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algn="l" defTabSz="914400" rtl="0" eaLnBrk="1" latinLnBrk="0" hangingPunct="1">
                        <a:spcAft>
                          <a:spcPts val="0"/>
                        </a:spcAft>
                      </a:pPr>
                      <a:r>
                        <a:rPr kumimoji="0" lang="ru-RU" sz="1400" kern="1200">
                          <a:solidFill>
                            <a:schemeClr val="dk1"/>
                          </a:solidFill>
                          <a:latin typeface="+mn-lt"/>
                          <a:ea typeface="+mn-ea"/>
                          <a:cs typeface="+mn-cs"/>
                        </a:rPr>
                        <a:t>+ 69 155,9</a:t>
                      </a:r>
                    </a:p>
                    <a:p>
                      <a:pPr marL="0" algn="l" defTabSz="914400" rtl="0" eaLnBrk="1" latinLnBrk="0" hangingPunct="1">
                        <a:spcAft>
                          <a:spcPts val="0"/>
                        </a:spcAft>
                      </a:pPr>
                      <a:r>
                        <a:rPr kumimoji="0" lang="ru-RU" sz="1400" kern="1200">
                          <a:solidFill>
                            <a:schemeClr val="dk1"/>
                          </a:solidFill>
                          <a:latin typeface="+mn-lt"/>
                          <a:ea typeface="+mn-ea"/>
                          <a:cs typeface="+mn-cs"/>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algn="l" defTabSz="914400" rtl="0" eaLnBrk="1" latinLnBrk="0" hangingPunct="1">
                        <a:spcAft>
                          <a:spcPts val="0"/>
                        </a:spcAft>
                      </a:pPr>
                      <a:r>
                        <a:rPr kumimoji="0" lang="ru-RU" sz="1400" kern="1200">
                          <a:solidFill>
                            <a:schemeClr val="dk1"/>
                          </a:solidFill>
                          <a:latin typeface="+mn-lt"/>
                          <a:ea typeface="+mn-ea"/>
                          <a:cs typeface="+mn-cs"/>
                        </a:rPr>
                        <a:t>249 439,4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algn="l" defTabSz="914400" rtl="0" eaLnBrk="1" latinLnBrk="0" hangingPunct="1">
                        <a:spcAft>
                          <a:spcPts val="0"/>
                        </a:spcAft>
                      </a:pPr>
                      <a:r>
                        <a:rPr kumimoji="0" lang="ru-RU" sz="1400" kern="1200">
                          <a:solidFill>
                            <a:schemeClr val="dk1"/>
                          </a:solidFill>
                          <a:latin typeface="+mn-lt"/>
                          <a:ea typeface="+mn-ea"/>
                          <a:cs typeface="+mn-cs"/>
                        </a:rPr>
                        <a:t>99,1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2"/>
                  </a:ext>
                </a:extLst>
              </a:tr>
              <a:tr h="190952">
                <a:tc>
                  <a:txBody>
                    <a:bodyPr/>
                    <a:lstStyle/>
                    <a:p>
                      <a:pPr marL="0" algn="l" defTabSz="914400" rtl="0" eaLnBrk="1" latinLnBrk="0" hangingPunct="1">
                        <a:spcAft>
                          <a:spcPts val="0"/>
                        </a:spcAft>
                      </a:pPr>
                      <a:r>
                        <a:rPr kumimoji="0" lang="ru-RU" sz="1400" kern="1200" dirty="0" smtClean="0">
                          <a:solidFill>
                            <a:schemeClr val="dk1"/>
                          </a:solidFill>
                          <a:latin typeface="+mn-lt"/>
                          <a:ea typeface="+mn-ea"/>
                          <a:cs typeface="+mn-cs"/>
                        </a:rPr>
                        <a:t>Расходы</a:t>
                      </a:r>
                    </a:p>
                  </a:txBody>
                  <a:tcPr marL="64736" marR="647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algn="l" defTabSz="914400" rtl="0" eaLnBrk="1" latinLnBrk="0" hangingPunct="1">
                        <a:spcAft>
                          <a:spcPts val="0"/>
                        </a:spcAft>
                      </a:pPr>
                      <a:r>
                        <a:rPr kumimoji="0" lang="ru-RU" sz="1400" kern="1200">
                          <a:solidFill>
                            <a:schemeClr val="dk1"/>
                          </a:solidFill>
                          <a:latin typeface="+mn-lt"/>
                          <a:ea typeface="+mn-ea"/>
                          <a:cs typeface="+mn-cs"/>
                        </a:rPr>
                        <a:t>189 874,2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algn="l" defTabSz="914400" rtl="0" eaLnBrk="1" latinLnBrk="0" hangingPunct="1">
                        <a:spcAft>
                          <a:spcPts val="0"/>
                        </a:spcAft>
                      </a:pPr>
                      <a:r>
                        <a:rPr kumimoji="0" lang="ru-RU" sz="1400" kern="1200">
                          <a:solidFill>
                            <a:schemeClr val="dk1"/>
                          </a:solidFill>
                          <a:latin typeface="+mn-lt"/>
                          <a:ea typeface="+mn-ea"/>
                          <a:cs typeface="+mn-cs"/>
                        </a:rPr>
                        <a:t>268 916,7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algn="l" defTabSz="914400" rtl="0" eaLnBrk="1" latinLnBrk="0" hangingPunct="1">
                        <a:spcAft>
                          <a:spcPts val="0"/>
                        </a:spcAft>
                      </a:pPr>
                      <a:r>
                        <a:rPr kumimoji="0" lang="ru-RU" sz="1400" kern="1200">
                          <a:solidFill>
                            <a:schemeClr val="dk1"/>
                          </a:solidFill>
                          <a:latin typeface="+mn-lt"/>
                          <a:ea typeface="+mn-ea"/>
                          <a:cs typeface="+mn-cs"/>
                        </a:rPr>
                        <a:t>+ 79 042,5</a:t>
                      </a:r>
                    </a:p>
                    <a:p>
                      <a:pPr marL="0" algn="l" defTabSz="914400" rtl="0" eaLnBrk="1" latinLnBrk="0" hangingPunct="1">
                        <a:spcAft>
                          <a:spcPts val="0"/>
                        </a:spcAft>
                      </a:pPr>
                      <a:r>
                        <a:rPr kumimoji="0" lang="ru-RU" sz="1400" kern="1200">
                          <a:solidFill>
                            <a:schemeClr val="dk1"/>
                          </a:solidFill>
                          <a:latin typeface="+mn-lt"/>
                          <a:ea typeface="+mn-ea"/>
                          <a:cs typeface="+mn-cs"/>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algn="l" defTabSz="914400" rtl="0" eaLnBrk="1" latinLnBrk="0" hangingPunct="1">
                        <a:spcAft>
                          <a:spcPts val="0"/>
                        </a:spcAft>
                      </a:pPr>
                      <a:r>
                        <a:rPr kumimoji="0" lang="ru-RU" sz="1400" kern="1200">
                          <a:solidFill>
                            <a:schemeClr val="dk1"/>
                          </a:solidFill>
                          <a:latin typeface="+mn-lt"/>
                          <a:ea typeface="+mn-ea"/>
                          <a:cs typeface="+mn-cs"/>
                        </a:rPr>
                        <a:t>257 979,1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algn="l" defTabSz="914400" rtl="0" eaLnBrk="1" latinLnBrk="0" hangingPunct="1">
                        <a:spcAft>
                          <a:spcPts val="0"/>
                        </a:spcAft>
                      </a:pPr>
                      <a:r>
                        <a:rPr kumimoji="0" lang="ru-RU" sz="1400" kern="1200">
                          <a:solidFill>
                            <a:schemeClr val="dk1"/>
                          </a:solidFill>
                          <a:latin typeface="+mn-lt"/>
                          <a:ea typeface="+mn-ea"/>
                          <a:cs typeface="+mn-cs"/>
                        </a:rPr>
                        <a:t>95,9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3"/>
                  </a:ext>
                </a:extLst>
              </a:tr>
              <a:tr h="316488">
                <a:tc>
                  <a:txBody>
                    <a:bodyPr/>
                    <a:lstStyle/>
                    <a:p>
                      <a:pPr marL="0" algn="l" defTabSz="914400" rtl="0" eaLnBrk="1" latinLnBrk="0" hangingPunct="1">
                        <a:spcAft>
                          <a:spcPts val="0"/>
                        </a:spcAft>
                      </a:pPr>
                      <a:r>
                        <a:rPr kumimoji="0" lang="ru-RU" sz="1400" kern="1200" dirty="0" smtClean="0">
                          <a:solidFill>
                            <a:schemeClr val="dk1"/>
                          </a:solidFill>
                          <a:latin typeface="+mn-lt"/>
                          <a:ea typeface="+mn-ea"/>
                          <a:cs typeface="+mn-cs"/>
                        </a:rPr>
                        <a:t>дефицит/профицит</a:t>
                      </a:r>
                    </a:p>
                  </a:txBody>
                  <a:tcPr marL="64736" marR="647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algn="l" defTabSz="914400" rtl="0" eaLnBrk="1" latinLnBrk="0" hangingPunct="1">
                        <a:spcAft>
                          <a:spcPts val="0"/>
                        </a:spcAft>
                      </a:pPr>
                      <a:r>
                        <a:rPr kumimoji="0" lang="ru-RU" sz="1400" kern="1200">
                          <a:solidFill>
                            <a:schemeClr val="dk1"/>
                          </a:solidFill>
                          <a:latin typeface="+mn-lt"/>
                          <a:ea typeface="+mn-ea"/>
                          <a:cs typeface="+mn-cs"/>
                        </a:rPr>
                        <a:t>-7 200,0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algn="l" defTabSz="914400" rtl="0" eaLnBrk="1" latinLnBrk="0" hangingPunct="1">
                        <a:spcAft>
                          <a:spcPts val="0"/>
                        </a:spcAft>
                      </a:pPr>
                      <a:r>
                        <a:rPr kumimoji="0" lang="ru-RU" sz="1400" kern="1200">
                          <a:solidFill>
                            <a:schemeClr val="dk1"/>
                          </a:solidFill>
                          <a:latin typeface="+mn-lt"/>
                          <a:ea typeface="+mn-ea"/>
                          <a:cs typeface="+mn-cs"/>
                        </a:rPr>
                        <a:t>-17 086,6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algn="l" defTabSz="914400" rtl="0" eaLnBrk="1" latinLnBrk="0" hangingPunct="1">
                        <a:spcAft>
                          <a:spcPts val="0"/>
                        </a:spcAft>
                      </a:pPr>
                      <a:r>
                        <a:rPr kumimoji="0" lang="ru-RU" sz="1400" kern="1200">
                          <a:solidFill>
                            <a:schemeClr val="dk1"/>
                          </a:solidFill>
                          <a:latin typeface="+mn-lt"/>
                          <a:ea typeface="+mn-ea"/>
                          <a:cs typeface="+mn-cs"/>
                        </a:rPr>
                        <a:t>- 9 886,6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algn="l" defTabSz="914400" rtl="0" eaLnBrk="1" latinLnBrk="0" hangingPunct="1">
                        <a:spcAft>
                          <a:spcPts val="0"/>
                        </a:spcAft>
                      </a:pPr>
                      <a:r>
                        <a:rPr kumimoji="0" lang="ru-RU" sz="1400" kern="1200" dirty="0">
                          <a:solidFill>
                            <a:schemeClr val="dk1"/>
                          </a:solidFill>
                          <a:latin typeface="+mn-lt"/>
                          <a:ea typeface="+mn-ea"/>
                          <a:cs typeface="+mn-cs"/>
                        </a:rPr>
                        <a:t>-8 539,7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algn="l" defTabSz="914400" rtl="0" eaLnBrk="1" latinLnBrk="0" hangingPunct="1">
                        <a:spcAft>
                          <a:spcPts val="0"/>
                        </a:spcAft>
                      </a:pPr>
                      <a:endParaRPr kumimoji="0" lang="ru-RU" sz="1400" kern="1200" dirty="0">
                        <a:solidFill>
                          <a:schemeClr val="dk1"/>
                        </a:solidFill>
                        <a:latin typeface="+mn-lt"/>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869228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539552" y="260648"/>
            <a:ext cx="7992887" cy="369332"/>
          </a:xfrm>
          <a:prstGeom prst="rect">
            <a:avLst/>
          </a:prstGeom>
        </p:spPr>
        <p:txBody>
          <a:bodyPr wrap="square">
            <a:spAutoFit/>
          </a:bodyPr>
          <a:lstStyle/>
          <a:p>
            <a:r>
              <a:rPr lang="ru-RU" dirty="0" smtClean="0"/>
              <a:t>СТРУКТУРА ДОХОДОВ БЮДЖЕТА МО МГИНСКОЕ  ГОРОДСКОЕ ПОСЕЛЕНИЕ</a:t>
            </a:r>
            <a:endParaRPr lang="ru-RU" dirty="0"/>
          </a:p>
        </p:txBody>
      </p:sp>
      <p:graphicFrame>
        <p:nvGraphicFramePr>
          <p:cNvPr id="8" name="Диаграмма 7"/>
          <p:cNvGraphicFramePr/>
          <p:nvPr>
            <p:extLst>
              <p:ext uri="{D42A27DB-BD31-4B8C-83A1-F6EECF244321}">
                <p14:modId xmlns:p14="http://schemas.microsoft.com/office/powerpoint/2010/main" val="1831969990"/>
              </p:ext>
            </p:extLst>
          </p:nvPr>
        </p:nvGraphicFramePr>
        <p:xfrm>
          <a:off x="1619672" y="1340768"/>
          <a:ext cx="2808312" cy="266429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Диаграмма 12"/>
          <p:cNvGraphicFramePr/>
          <p:nvPr/>
        </p:nvGraphicFramePr>
        <p:xfrm>
          <a:off x="3131840" y="2780928"/>
          <a:ext cx="72008" cy="1440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Диаграмма 14"/>
          <p:cNvGraphicFramePr/>
          <p:nvPr>
            <p:extLst>
              <p:ext uri="{D42A27DB-BD31-4B8C-83A1-F6EECF244321}">
                <p14:modId xmlns:p14="http://schemas.microsoft.com/office/powerpoint/2010/main" val="852694104"/>
              </p:ext>
            </p:extLst>
          </p:nvPr>
        </p:nvGraphicFramePr>
        <p:xfrm>
          <a:off x="4788024" y="1268760"/>
          <a:ext cx="4032448" cy="3816424"/>
        </p:xfrm>
        <a:graphic>
          <a:graphicData uri="http://schemas.openxmlformats.org/drawingml/2006/chart">
            <c:chart xmlns:c="http://schemas.openxmlformats.org/drawingml/2006/chart" xmlns:r="http://schemas.openxmlformats.org/officeDocument/2006/relationships" r:id="rId4"/>
          </a:graphicData>
        </a:graphic>
      </p:graphicFrame>
      <p:sp>
        <p:nvSpPr>
          <p:cNvPr id="16" name="Прямоугольник 15"/>
          <p:cNvSpPr/>
          <p:nvPr/>
        </p:nvSpPr>
        <p:spPr>
          <a:xfrm>
            <a:off x="4572000" y="836712"/>
            <a:ext cx="3528392" cy="424732"/>
          </a:xfrm>
          <a:prstGeom prst="rect">
            <a:avLst/>
          </a:prstGeom>
        </p:spPr>
        <p:txBody>
          <a:bodyPr wrap="square">
            <a:spAutoFit/>
          </a:bodyPr>
          <a:lstStyle/>
          <a:p>
            <a:pPr algn="ctr">
              <a:defRPr sz="2160" b="1" i="0" u="none" strike="noStrike" kern="1200" baseline="0">
                <a:solidFill>
                  <a:prstClr val="black"/>
                </a:solidFill>
                <a:latin typeface="+mn-lt"/>
                <a:ea typeface="+mn-ea"/>
                <a:cs typeface="+mn-cs"/>
              </a:defRPr>
            </a:pPr>
            <a:r>
              <a:rPr lang="ru-RU" dirty="0" smtClean="0"/>
              <a:t>2024 год</a:t>
            </a:r>
            <a:endParaRPr lang="ru-RU" dirty="0"/>
          </a:p>
        </p:txBody>
      </p:sp>
      <p:sp>
        <p:nvSpPr>
          <p:cNvPr id="17" name="Прямоугольник 16"/>
          <p:cNvSpPr/>
          <p:nvPr/>
        </p:nvSpPr>
        <p:spPr>
          <a:xfrm>
            <a:off x="1403648" y="836712"/>
            <a:ext cx="2592288" cy="400110"/>
          </a:xfrm>
          <a:prstGeom prst="rect">
            <a:avLst/>
          </a:prstGeom>
        </p:spPr>
        <p:txBody>
          <a:bodyPr wrap="square">
            <a:spAutoFit/>
          </a:bodyPr>
          <a:lstStyle/>
          <a:p>
            <a:r>
              <a:rPr lang="ru-RU" sz="2000" b="1" dirty="0" smtClean="0"/>
              <a:t>2025 </a:t>
            </a:r>
            <a:r>
              <a:rPr lang="ru-RU" sz="2000" b="1" dirty="0" smtClean="0"/>
              <a:t>год</a:t>
            </a:r>
            <a:endParaRPr lang="ru-RU" sz="2000" b="1" dirty="0"/>
          </a:p>
        </p:txBody>
      </p:sp>
      <p:graphicFrame>
        <p:nvGraphicFramePr>
          <p:cNvPr id="18" name="Таблица 17"/>
          <p:cNvGraphicFramePr>
            <a:graphicFrameLocks noGrp="1"/>
          </p:cNvGraphicFramePr>
          <p:nvPr>
            <p:extLst>
              <p:ext uri="{D42A27DB-BD31-4B8C-83A1-F6EECF244321}">
                <p14:modId xmlns:p14="http://schemas.microsoft.com/office/powerpoint/2010/main" val="417968993"/>
              </p:ext>
            </p:extLst>
          </p:nvPr>
        </p:nvGraphicFramePr>
        <p:xfrm>
          <a:off x="539552" y="5085183"/>
          <a:ext cx="8064896" cy="1584233"/>
        </p:xfrm>
        <a:graphic>
          <a:graphicData uri="http://schemas.openxmlformats.org/drawingml/2006/table">
            <a:tbl>
              <a:tblPr firstRow="1" bandRow="1">
                <a:tableStyleId>{5C22544A-7EE6-4342-B048-85BDC9FD1C3A}</a:tableStyleId>
              </a:tblPr>
              <a:tblGrid>
                <a:gridCol w="3888432">
                  <a:extLst>
                    <a:ext uri="{9D8B030D-6E8A-4147-A177-3AD203B41FA5}">
                      <a16:colId xmlns:a16="http://schemas.microsoft.com/office/drawing/2014/main" val="20000"/>
                    </a:ext>
                  </a:extLst>
                </a:gridCol>
                <a:gridCol w="1296144">
                  <a:extLst>
                    <a:ext uri="{9D8B030D-6E8A-4147-A177-3AD203B41FA5}">
                      <a16:colId xmlns:a16="http://schemas.microsoft.com/office/drawing/2014/main" val="20001"/>
                    </a:ext>
                  </a:extLst>
                </a:gridCol>
                <a:gridCol w="1296144">
                  <a:extLst>
                    <a:ext uri="{9D8B030D-6E8A-4147-A177-3AD203B41FA5}">
                      <a16:colId xmlns:a16="http://schemas.microsoft.com/office/drawing/2014/main" val="20002"/>
                    </a:ext>
                  </a:extLst>
                </a:gridCol>
                <a:gridCol w="1584176">
                  <a:extLst>
                    <a:ext uri="{9D8B030D-6E8A-4147-A177-3AD203B41FA5}">
                      <a16:colId xmlns:a16="http://schemas.microsoft.com/office/drawing/2014/main" val="20003"/>
                    </a:ext>
                  </a:extLst>
                </a:gridCol>
              </a:tblGrid>
              <a:tr h="385135">
                <a:tc>
                  <a:txBody>
                    <a:bodyPr/>
                    <a:lstStyle/>
                    <a:p>
                      <a:r>
                        <a:rPr lang="ru-RU" sz="1200" dirty="0" smtClean="0"/>
                        <a:t>Наименование доходов</a:t>
                      </a:r>
                      <a:endParaRPr lang="ru-RU" sz="1200" dirty="0"/>
                    </a:p>
                  </a:txBody>
                  <a:tcPr/>
                </a:tc>
                <a:tc>
                  <a:txBody>
                    <a:bodyPr/>
                    <a:lstStyle/>
                    <a:p>
                      <a:r>
                        <a:rPr lang="ru-RU" sz="1200" dirty="0" smtClean="0"/>
                        <a:t>Единица измерения</a:t>
                      </a:r>
                      <a:endParaRPr lang="ru-RU" sz="1200" dirty="0"/>
                    </a:p>
                  </a:txBody>
                  <a:tcPr/>
                </a:tc>
                <a:tc>
                  <a:txBody>
                    <a:bodyPr/>
                    <a:lstStyle/>
                    <a:p>
                      <a:r>
                        <a:rPr lang="ru-RU" sz="1200" dirty="0" smtClean="0"/>
                        <a:t>2025 </a:t>
                      </a:r>
                      <a:r>
                        <a:rPr lang="ru-RU" sz="1200" dirty="0" smtClean="0"/>
                        <a:t>год</a:t>
                      </a:r>
                      <a:endParaRPr lang="ru-RU" sz="1200" dirty="0"/>
                    </a:p>
                  </a:txBody>
                  <a:tcPr/>
                </a:tc>
                <a:tc>
                  <a:txBody>
                    <a:bodyPr/>
                    <a:lstStyle/>
                    <a:p>
                      <a:r>
                        <a:rPr lang="ru-RU" sz="1200" dirty="0" smtClean="0"/>
                        <a:t>2024 год</a:t>
                      </a:r>
                      <a:endParaRPr lang="ru-RU" sz="1200" dirty="0"/>
                    </a:p>
                  </a:txBody>
                  <a:tcPr/>
                </a:tc>
                <a:extLst>
                  <a:ext uri="{0D108BD9-81ED-4DB2-BD59-A6C34878D82A}">
                    <a16:rowId xmlns:a16="http://schemas.microsoft.com/office/drawing/2014/main" val="10000"/>
                  </a:ext>
                </a:extLst>
              </a:tr>
              <a:tr h="407555">
                <a:tc>
                  <a:txBody>
                    <a:bodyPr/>
                    <a:lstStyle/>
                    <a:p>
                      <a:r>
                        <a:rPr lang="ru-RU" sz="1200" dirty="0" smtClean="0"/>
                        <a:t>Собственные (налоговые и неналоговые доходы)</a:t>
                      </a:r>
                      <a:endParaRPr lang="ru-RU" sz="1200" dirty="0"/>
                    </a:p>
                  </a:txBody>
                  <a:tcPr/>
                </a:tc>
                <a:tc>
                  <a:txBody>
                    <a:bodyPr/>
                    <a:lstStyle/>
                    <a:p>
                      <a:pPr marL="0" algn="l" defTabSz="914400" rtl="0" eaLnBrk="1" latinLnBrk="0" hangingPunct="1"/>
                      <a:r>
                        <a:rPr lang="ru-RU" sz="1200" kern="1200" dirty="0" smtClean="0">
                          <a:solidFill>
                            <a:schemeClr val="dk1"/>
                          </a:solidFill>
                          <a:latin typeface="+mn-lt"/>
                          <a:ea typeface="+mn-ea"/>
                          <a:cs typeface="+mn-cs"/>
                        </a:rPr>
                        <a:t>Тыс. руб.</a:t>
                      </a:r>
                      <a:endParaRPr lang="ru-RU" sz="1200" kern="1200" dirty="0">
                        <a:solidFill>
                          <a:schemeClr val="dk1"/>
                        </a:solidFill>
                        <a:latin typeface="+mn-lt"/>
                        <a:ea typeface="+mn-ea"/>
                        <a:cs typeface="+mn-cs"/>
                      </a:endParaRPr>
                    </a:p>
                  </a:txBody>
                  <a:tcPr/>
                </a:tc>
                <a:tc>
                  <a:txBody>
                    <a:bodyPr/>
                    <a:lstStyle/>
                    <a:p>
                      <a:pPr marL="0" algn="l" defTabSz="914400" rtl="0" eaLnBrk="1" latinLnBrk="0" hangingPunct="1"/>
                      <a:r>
                        <a:rPr lang="ru-RU" sz="1200" kern="1200" dirty="0" smtClean="0">
                          <a:solidFill>
                            <a:schemeClr val="dk1"/>
                          </a:solidFill>
                          <a:latin typeface="+mn-lt"/>
                          <a:ea typeface="+mn-ea"/>
                          <a:cs typeface="+mn-cs"/>
                        </a:rPr>
                        <a:t>133 243,70</a:t>
                      </a:r>
                      <a:endParaRPr lang="ru-RU" sz="1200" kern="1200" dirty="0">
                        <a:solidFill>
                          <a:schemeClr val="dk1"/>
                        </a:solidFill>
                        <a:latin typeface="+mn-lt"/>
                        <a:ea typeface="+mn-ea"/>
                        <a:cs typeface="+mn-cs"/>
                      </a:endParaRPr>
                    </a:p>
                  </a:txBody>
                  <a:tcPr/>
                </a:tc>
                <a:tc>
                  <a:txBody>
                    <a:bodyPr/>
                    <a:lstStyle/>
                    <a:p>
                      <a:pPr marL="0" algn="l" defTabSz="914400" rtl="0" eaLnBrk="1" latinLnBrk="0" hangingPunct="1"/>
                      <a:r>
                        <a:rPr lang="ru-RU" sz="1200" kern="1200" dirty="0" smtClean="0">
                          <a:solidFill>
                            <a:schemeClr val="dk1"/>
                          </a:solidFill>
                          <a:latin typeface="+mn-lt"/>
                          <a:ea typeface="+mn-ea"/>
                          <a:cs typeface="+mn-cs"/>
                        </a:rPr>
                        <a:t>117 235,3</a:t>
                      </a:r>
                      <a:endParaRPr lang="ru-RU" sz="1200" kern="1200" dirty="0">
                        <a:solidFill>
                          <a:schemeClr val="dk1"/>
                        </a:solidFill>
                        <a:latin typeface="+mn-lt"/>
                        <a:ea typeface="+mn-ea"/>
                        <a:cs typeface="+mn-cs"/>
                      </a:endParaRPr>
                    </a:p>
                  </a:txBody>
                  <a:tcPr/>
                </a:tc>
                <a:extLst>
                  <a:ext uri="{0D108BD9-81ED-4DB2-BD59-A6C34878D82A}">
                    <a16:rowId xmlns:a16="http://schemas.microsoft.com/office/drawing/2014/main" val="10001"/>
                  </a:ext>
                </a:extLst>
              </a:tr>
              <a:tr h="359739">
                <a:tc>
                  <a:txBody>
                    <a:bodyPr/>
                    <a:lstStyle/>
                    <a:p>
                      <a:pPr marL="0" algn="l" defTabSz="914400" rtl="0" eaLnBrk="1" latinLnBrk="0" hangingPunct="1"/>
                      <a:r>
                        <a:rPr lang="ru-RU" sz="1200" kern="1200" dirty="0" smtClean="0">
                          <a:solidFill>
                            <a:schemeClr val="dk1"/>
                          </a:solidFill>
                          <a:latin typeface="+mn-lt"/>
                          <a:ea typeface="+mn-ea"/>
                          <a:cs typeface="+mn-cs"/>
                        </a:rPr>
                        <a:t>Безвозмездные поступления </a:t>
                      </a:r>
                    </a:p>
                  </a:txBody>
                  <a:tcPr/>
                </a:tc>
                <a:tc>
                  <a:txBody>
                    <a:bodyPr/>
                    <a:lstStyle/>
                    <a:p>
                      <a:r>
                        <a:rPr lang="ru-RU" sz="1200" dirty="0" smtClean="0"/>
                        <a:t>Тыс. руб.</a:t>
                      </a:r>
                      <a:endParaRPr lang="ru-RU" sz="1200" dirty="0"/>
                    </a:p>
                  </a:txBody>
                  <a:tcPr/>
                </a:tc>
                <a:tc>
                  <a:txBody>
                    <a:bodyPr/>
                    <a:lstStyle/>
                    <a:p>
                      <a:pPr marL="0" algn="l" defTabSz="914400" rtl="0" eaLnBrk="1" latinLnBrk="0" hangingPunct="1"/>
                      <a:r>
                        <a:rPr lang="ru-RU" sz="1200" kern="1200" dirty="0" smtClean="0">
                          <a:solidFill>
                            <a:schemeClr val="dk1"/>
                          </a:solidFill>
                          <a:latin typeface="+mn-lt"/>
                          <a:ea typeface="+mn-ea"/>
                          <a:cs typeface="+mn-cs"/>
                        </a:rPr>
                        <a:t>116 195,7</a:t>
                      </a:r>
                      <a:endParaRPr lang="ru-RU" sz="1200" kern="1200" dirty="0">
                        <a:solidFill>
                          <a:schemeClr val="dk1"/>
                        </a:solidFill>
                        <a:latin typeface="+mn-lt"/>
                        <a:ea typeface="+mn-ea"/>
                        <a:cs typeface="+mn-cs"/>
                      </a:endParaRPr>
                    </a:p>
                  </a:txBody>
                  <a:tcPr/>
                </a:tc>
                <a:tc>
                  <a:txBody>
                    <a:bodyPr/>
                    <a:lstStyle/>
                    <a:p>
                      <a:pPr marL="0" algn="l" defTabSz="914400" rtl="0" eaLnBrk="1" latinLnBrk="0" hangingPunct="1"/>
                      <a:r>
                        <a:rPr lang="ru-RU" sz="1200" kern="1200" dirty="0" smtClean="0">
                          <a:solidFill>
                            <a:schemeClr val="dk1"/>
                          </a:solidFill>
                          <a:latin typeface="+mn-lt"/>
                          <a:ea typeface="+mn-ea"/>
                          <a:cs typeface="+mn-cs"/>
                        </a:rPr>
                        <a:t>127 847,1</a:t>
                      </a:r>
                      <a:endParaRPr lang="ru-RU" sz="1200" kern="1200" dirty="0">
                        <a:solidFill>
                          <a:schemeClr val="dk1"/>
                        </a:solidFill>
                        <a:latin typeface="+mn-lt"/>
                        <a:ea typeface="+mn-ea"/>
                        <a:cs typeface="+mn-cs"/>
                      </a:endParaRPr>
                    </a:p>
                  </a:txBody>
                  <a:tcPr/>
                </a:tc>
                <a:extLst>
                  <a:ext uri="{0D108BD9-81ED-4DB2-BD59-A6C34878D82A}">
                    <a16:rowId xmlns:a16="http://schemas.microsoft.com/office/drawing/2014/main" val="10002"/>
                  </a:ext>
                </a:extLst>
              </a:tr>
              <a:tr h="359739">
                <a:tc>
                  <a:txBody>
                    <a:bodyPr/>
                    <a:lstStyle/>
                    <a:p>
                      <a:pPr marL="0" algn="l" defTabSz="914400" rtl="0" eaLnBrk="1" latinLnBrk="0" hangingPunct="1"/>
                      <a:r>
                        <a:rPr lang="ru-RU" sz="1200" dirty="0" smtClean="0"/>
                        <a:t>Итого доходов</a:t>
                      </a:r>
                      <a:endParaRPr lang="ru-RU" sz="1200" kern="1200" dirty="0" smtClean="0">
                        <a:solidFill>
                          <a:schemeClr val="dk1"/>
                        </a:solidFill>
                        <a:latin typeface="+mn-lt"/>
                        <a:ea typeface="+mn-ea"/>
                        <a:cs typeface="+mn-cs"/>
                      </a:endParaRPr>
                    </a:p>
                  </a:txBody>
                  <a:tcPr/>
                </a:tc>
                <a:tc>
                  <a:txBody>
                    <a:bodyPr/>
                    <a:lstStyle/>
                    <a:p>
                      <a:r>
                        <a:rPr lang="ru-RU" sz="1200" dirty="0" smtClean="0"/>
                        <a:t>Тыс. руб.</a:t>
                      </a:r>
                      <a:endParaRPr lang="ru-RU" sz="1200" dirty="0"/>
                    </a:p>
                  </a:txBody>
                  <a:tcPr/>
                </a:tc>
                <a:tc>
                  <a:txBody>
                    <a:bodyPr/>
                    <a:lstStyle/>
                    <a:p>
                      <a:pPr marL="0" algn="l" defTabSz="914400" rtl="0" eaLnBrk="1" latinLnBrk="0" hangingPunct="1"/>
                      <a:r>
                        <a:rPr lang="ru-RU" sz="1200" kern="1200" dirty="0" smtClean="0">
                          <a:solidFill>
                            <a:schemeClr val="dk1"/>
                          </a:solidFill>
                          <a:latin typeface="+mn-lt"/>
                          <a:ea typeface="+mn-ea"/>
                          <a:cs typeface="+mn-cs"/>
                        </a:rPr>
                        <a:t>249 439,4</a:t>
                      </a:r>
                      <a:endParaRPr lang="ru-RU" sz="1200" kern="1200" dirty="0">
                        <a:solidFill>
                          <a:schemeClr val="dk1"/>
                        </a:solidFill>
                        <a:latin typeface="+mn-lt"/>
                        <a:ea typeface="+mn-ea"/>
                        <a:cs typeface="+mn-cs"/>
                      </a:endParaRPr>
                    </a:p>
                  </a:txBody>
                  <a:tcPr/>
                </a:tc>
                <a:tc>
                  <a:txBody>
                    <a:bodyPr/>
                    <a:lstStyle/>
                    <a:p>
                      <a:pPr marL="0" algn="l" defTabSz="914400" rtl="0" eaLnBrk="1" latinLnBrk="0" hangingPunct="1"/>
                      <a:r>
                        <a:rPr lang="ru-RU" sz="1200" kern="1200" dirty="0" smtClean="0">
                          <a:solidFill>
                            <a:schemeClr val="dk1"/>
                          </a:solidFill>
                          <a:latin typeface="+mn-lt"/>
                          <a:ea typeface="+mn-ea"/>
                          <a:cs typeface="+mn-cs"/>
                        </a:rPr>
                        <a:t>245 082,4</a:t>
                      </a:r>
                      <a:endParaRPr lang="ru-RU" sz="1200" kern="1200" dirty="0">
                        <a:solidFill>
                          <a:schemeClr val="dk1"/>
                        </a:solidFill>
                        <a:latin typeface="+mn-lt"/>
                        <a:ea typeface="+mn-ea"/>
                        <a:cs typeface="+mn-cs"/>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6922919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620688"/>
            <a:ext cx="8064896" cy="576064"/>
          </a:xfrm>
        </p:spPr>
        <p:txBody>
          <a:bodyPr>
            <a:normAutofit fontScale="90000"/>
          </a:bodyPr>
          <a:lstStyle/>
          <a:p>
            <a:r>
              <a:rPr lang="ru-RU" dirty="0" smtClean="0"/>
              <a:t>ДОХОДЫ БЮДЖЕТА МО МГИНСКОЕ</a:t>
            </a:r>
            <a:r>
              <a:rPr lang="ru-RU" baseline="0" dirty="0" smtClean="0"/>
              <a:t> ГОРОДСКОЕ ПОСЕЛЕНИЕ</a:t>
            </a:r>
            <a:r>
              <a:rPr lang="ru-RU" dirty="0" smtClean="0"/>
              <a:t/>
            </a:r>
            <a:br>
              <a:rPr lang="ru-RU" dirty="0" smtClean="0"/>
            </a:br>
            <a:endParaRPr lang="ru-RU" dirty="0"/>
          </a:p>
        </p:txBody>
      </p:sp>
      <p:graphicFrame>
        <p:nvGraphicFramePr>
          <p:cNvPr id="8" name="Диаграмма 7"/>
          <p:cNvGraphicFramePr/>
          <p:nvPr>
            <p:extLst>
              <p:ext uri="{D42A27DB-BD31-4B8C-83A1-F6EECF244321}">
                <p14:modId xmlns:p14="http://schemas.microsoft.com/office/powerpoint/2010/main" val="1619192585"/>
              </p:ext>
            </p:extLst>
          </p:nvPr>
        </p:nvGraphicFramePr>
        <p:xfrm>
          <a:off x="323528" y="476672"/>
          <a:ext cx="8640960" cy="61926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9104185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8631</TotalTime>
  <Words>5552</Words>
  <Application>Microsoft Office PowerPoint</Application>
  <PresentationFormat>Экран (4:3)</PresentationFormat>
  <Paragraphs>785</Paragraphs>
  <Slides>37</Slides>
  <Notes>10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37</vt:i4>
      </vt:variant>
    </vt:vector>
  </HeadingPairs>
  <TitlesOfParts>
    <vt:vector size="43" baseType="lpstr">
      <vt:lpstr>Times New Roman</vt:lpstr>
      <vt:lpstr>Batang</vt:lpstr>
      <vt:lpstr>Arial</vt:lpstr>
      <vt:lpstr>Amelia_DG</vt:lpstr>
      <vt:lpstr>Calibri</vt:lpstr>
      <vt:lpstr>Тема Office</vt:lpstr>
      <vt:lpstr>Презентация PowerPoint</vt:lpstr>
      <vt:lpstr>Общая информация о муниципальном образовании Мгинское городское поселение </vt:lpstr>
      <vt:lpstr>В общую площадь земель поселения входят территории:</vt:lpstr>
      <vt:lpstr>Административное деление и население </vt:lpstr>
      <vt:lpstr>Презентация PowerPoint</vt:lpstr>
      <vt:lpstr>ИЗ ЧЕГО ФОРМИРУЕТСЯ ДОХОДНАЯ ЧАСТЬ БЮДЖЕТа  МО МГИНСКОЕ  ГОРОДСКОЕ ПОСЕЛЕНИЕ?</vt:lpstr>
      <vt:lpstr>ОСНОВНЫЕ ХАРАКТЕРИСТИКИ БЮДЖЕТА МО МГИНСКОЕ  ГОРОДСКОЕ ПОСЕЛЕНИЕ</vt:lpstr>
      <vt:lpstr>Презентация PowerPoint</vt:lpstr>
      <vt:lpstr>ДОХОДЫ БЮДЖЕТА МО МГИНСКОЕ ГОРОДСКОЕ ПОСЕЛЕНИЕ </vt:lpstr>
      <vt:lpstr>Презентация PowerPoint</vt:lpstr>
      <vt:lpstr>БЕЗВОЗМЕЗДНЫЕ ПОСТУПЛЕНИЯ </vt:lpstr>
      <vt:lpstr>Презентация PowerPoint</vt:lpstr>
      <vt:lpstr>Исполнение расходов бюджета</vt:lpstr>
      <vt:lpstr>Презентация PowerPoint</vt:lpstr>
      <vt:lpstr>   Исполнение расходной части бюджета МО Мгинское городское  Общегосударственные вопросы   </vt:lpstr>
      <vt:lpstr>«Национальная безопасность и правоохранительная деятельность»</vt:lpstr>
      <vt:lpstr> «Национальная оборона» </vt:lpstr>
      <vt:lpstr>Национальная экономика</vt:lpstr>
      <vt:lpstr>Презентация PowerPoint</vt:lpstr>
      <vt:lpstr>Презентация PowerPoint</vt:lpstr>
      <vt:lpstr>Презентация PowerPoint</vt:lpstr>
      <vt:lpst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Детские</dc:title>
  <dc:creator>Фокина Лидия Петровна</dc:creator>
  <cp:keywords>Шаблон презентации</cp:keywords>
  <cp:lastModifiedBy>anton204821@outlook.com</cp:lastModifiedBy>
  <cp:revision>522</cp:revision>
  <dcterms:created xsi:type="dcterms:W3CDTF">2014-07-06T18:18:01Z</dcterms:created>
  <dcterms:modified xsi:type="dcterms:W3CDTF">2026-02-25T14:22:56Z</dcterms:modified>
</cp:coreProperties>
</file>