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7.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7"/>
  </p:notesMasterIdLst>
  <p:handoutMasterIdLst>
    <p:handoutMasterId r:id="rId28"/>
  </p:handoutMasterIdLst>
  <p:sldIdLst>
    <p:sldId id="256" r:id="rId2"/>
    <p:sldId id="292" r:id="rId3"/>
    <p:sldId id="258" r:id="rId4"/>
    <p:sldId id="285" r:id="rId5"/>
    <p:sldId id="294" r:id="rId6"/>
    <p:sldId id="295" r:id="rId7"/>
    <p:sldId id="296" r:id="rId8"/>
    <p:sldId id="297" r:id="rId9"/>
    <p:sldId id="301" r:id="rId10"/>
    <p:sldId id="303" r:id="rId11"/>
    <p:sldId id="304" r:id="rId12"/>
    <p:sldId id="263" r:id="rId13"/>
    <p:sldId id="264" r:id="rId14"/>
    <p:sldId id="290" r:id="rId15"/>
    <p:sldId id="281" r:id="rId16"/>
    <p:sldId id="298" r:id="rId17"/>
    <p:sldId id="306" r:id="rId18"/>
    <p:sldId id="307" r:id="rId19"/>
    <p:sldId id="266" r:id="rId20"/>
    <p:sldId id="299" r:id="rId21"/>
    <p:sldId id="308" r:id="rId22"/>
    <p:sldId id="309" r:id="rId23"/>
    <p:sldId id="310" r:id="rId24"/>
    <p:sldId id="311" r:id="rId25"/>
    <p:sldId id="312"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FFCC66"/>
    <a:srgbClr val="FFFFFF"/>
    <a:srgbClr val="66CCFF"/>
    <a:srgbClr val="FFFFCC"/>
    <a:srgbClr val="CC0000"/>
    <a:srgbClr val="993300"/>
    <a:srgbClr val="000099"/>
    <a:srgbClr val="00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95" autoAdjust="0"/>
    <p:restoredTop sz="94624" autoAdjust="0"/>
  </p:normalViewPr>
  <p:slideViewPr>
    <p:cSldViewPr>
      <p:cViewPr>
        <p:scale>
          <a:sx n="100" d="100"/>
          <a:sy n="100" d="100"/>
        </p:scale>
        <p:origin x="-2454"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Office_Excel3.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Office_Excel4.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Office_Excel5.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roundedCorners val="1"/>
  <c:chart>
    <c:title>
      <c:tx>
        <c:rich>
          <a:bodyPr/>
          <a:lstStyle/>
          <a:p>
            <a:pPr>
              <a:defRPr/>
            </a:pPr>
            <a:r>
              <a:rPr lang="ru-RU" sz="1600" dirty="0">
                <a:solidFill>
                  <a:srgbClr val="0070C0"/>
                </a:solidFill>
              </a:rPr>
              <a:t>ЗЕМЕЛЬНЫЕ РЕСУРСЫ ПОСЕЛЕНИЯ</a:t>
            </a:r>
          </a:p>
        </c:rich>
      </c:tx>
      <c:layout>
        <c:manualLayout>
          <c:xMode val="edge"/>
          <c:yMode val="edge"/>
          <c:x val="0.20372414811209164"/>
          <c:y val="4.3715846994535519E-2"/>
        </c:manualLayout>
      </c:layout>
      <c:overlay val="1"/>
    </c:title>
    <c:plotArea>
      <c:layout>
        <c:manualLayout>
          <c:layoutTarget val="inner"/>
          <c:xMode val="edge"/>
          <c:yMode val="edge"/>
          <c:x val="0.46652635610819743"/>
          <c:y val="1.0266339658362374E-2"/>
          <c:w val="0.52964296615190642"/>
          <c:h val="0.72285642717896781"/>
        </c:manualLayout>
      </c:layout>
      <c:pieChart>
        <c:varyColors val="1"/>
        <c:dLbls>
          <c:showLegendKey val="1"/>
          <c:showVal val="1"/>
          <c:showCatName val="1"/>
          <c:showSerName val="1"/>
          <c:showPercent val="1"/>
          <c:showBubbleSize val="1"/>
        </c:dLbls>
        <c:firstSliceAng val="0"/>
      </c:pieChart>
    </c:plotArea>
    <c:plotVisOnly val="1"/>
    <c:dispBlanksAs val="zero"/>
    <c:showDLblsOverMax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roundedCorners val="1"/>
  <c:chart>
    <c:title>
      <c:tx>
        <c:rich>
          <a:bodyPr/>
          <a:lstStyle/>
          <a:p>
            <a:pPr>
              <a:defRPr/>
            </a:pPr>
            <a:r>
              <a:rPr lang="ru-RU" sz="1600">
                <a:solidFill>
                  <a:srgbClr val="0070C0"/>
                </a:solidFill>
              </a:rPr>
              <a:t>ЗЕМЕЛЬНЫЕ РЕСУРСЫ ПОСЕЛЕНИЯ</a:t>
            </a:r>
          </a:p>
        </c:rich>
      </c:tx>
      <c:layout>
        <c:manualLayout>
          <c:xMode val="edge"/>
          <c:yMode val="edge"/>
          <c:x val="7.652617656388086E-2"/>
          <c:y val="0"/>
        </c:manualLayout>
      </c:layout>
      <c:overlay val="1"/>
    </c:title>
    <c:plotArea>
      <c:layout>
        <c:manualLayout>
          <c:layoutTarget val="inner"/>
          <c:xMode val="edge"/>
          <c:yMode val="edge"/>
          <c:x val="0.24024545703005812"/>
          <c:y val="0.22155933827773641"/>
          <c:w val="0.52964296615190642"/>
          <c:h val="0.72285642717896781"/>
        </c:manualLayout>
      </c:layout>
      <c:pieChart>
        <c:varyColors val="1"/>
        <c:ser>
          <c:idx val="0"/>
          <c:order val="0"/>
          <c:explosion val="25"/>
          <c:dPt>
            <c:idx val="0"/>
            <c:explosion val="57"/>
            <c:spPr>
              <a:solidFill>
                <a:srgbClr val="92D050"/>
              </a:solidFill>
              <a:effectLst>
                <a:innerShdw blurRad="114300">
                  <a:prstClr val="black"/>
                </a:innerShdw>
              </a:effectLst>
            </c:spPr>
            <c:extLst xmlns:c16r2="http://schemas.microsoft.com/office/drawing/2015/06/chart">
              <c:ext xmlns:c16="http://schemas.microsoft.com/office/drawing/2014/chart" uri="{C3380CC4-5D6E-409C-BE32-E72D297353CC}">
                <c16:uniqueId val="{00000001-EC4C-4033-8B46-B6728CD7AF48}"/>
              </c:ext>
            </c:extLst>
          </c:dPt>
          <c:dPt>
            <c:idx val="1"/>
            <c:explosion val="0"/>
            <c:spPr>
              <a:solidFill>
                <a:srgbClr val="FF0000"/>
              </a:solidFill>
            </c:spPr>
            <c:extLst xmlns:c16r2="http://schemas.microsoft.com/office/drawing/2015/06/chart">
              <c:ext xmlns:c16="http://schemas.microsoft.com/office/drawing/2014/chart" uri="{C3380CC4-5D6E-409C-BE32-E72D297353CC}">
                <c16:uniqueId val="{00000003-EC4C-4033-8B46-B6728CD7AF48}"/>
              </c:ext>
            </c:extLst>
          </c:dPt>
          <c:dLbls>
            <c:dLbl>
              <c:idx val="0"/>
              <c:layout>
                <c:manualLayout>
                  <c:x val="0.25497806566933201"/>
                  <c:y val="-0.24948105553195946"/>
                </c:manualLayout>
              </c:layout>
              <c:tx>
                <c:rich>
                  <a:bodyPr/>
                  <a:lstStyle/>
                  <a:p>
                    <a:r>
                      <a:rPr lang="ru-RU"/>
                      <a:t>97,85 % - прочие земли</a:t>
                    </a:r>
                  </a:p>
                </c:rich>
              </c:tx>
              <c:dLblPos val="bestFit"/>
              <c:showLegendKey val="1"/>
              <c:showVal val="1"/>
              <c:showCatName val="1"/>
              <c:showSerName val="1"/>
              <c:showPercent val="1"/>
              <c:showBubbleSize val="1"/>
            </c:dLbl>
            <c:dLbl>
              <c:idx val="1"/>
              <c:layout>
                <c:manualLayout>
                  <c:x val="-0.31669143713255782"/>
                  <c:y val="0.34190109016455988"/>
                </c:manualLayout>
              </c:layout>
              <c:tx>
                <c:rich>
                  <a:bodyPr/>
                  <a:lstStyle/>
                  <a:p>
                    <a:r>
                      <a:rPr lang="ru-RU"/>
                      <a:t>2,15 %  -</a:t>
                    </a:r>
                    <a:r>
                      <a:rPr lang="ru-RU" baseline="0"/>
                      <a:t> земли населенных пунктов</a:t>
                    </a:r>
                    <a:endParaRPr lang="ru-RU"/>
                  </a:p>
                </c:rich>
              </c:tx>
              <c:dLblPos val="bestFit"/>
              <c:showLegendKey val="1"/>
              <c:showVal val="1"/>
              <c:showCatName val="1"/>
              <c:showSerName val="1"/>
              <c:showPercent val="1"/>
              <c:showBubbleSiz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C4C-4033-8B46-B6728CD7AF48}"/>
                </c:ext>
              </c:extLst>
            </c:dLbl>
            <c:spPr>
              <a:noFill/>
              <a:ln>
                <a:noFill/>
              </a:ln>
              <a:effectLst/>
            </c:spPr>
            <c:dLblPos val="outEnd"/>
            <c:showLegendKey val="1"/>
            <c:showVal val="1"/>
            <c:showCatName val="1"/>
            <c:showSerName val="1"/>
            <c:showPercent val="1"/>
            <c:showBubbleSize val="1"/>
            <c:showLeaderLines val="1"/>
            <c:extLst xmlns:c16r2="http://schemas.microsoft.com/office/drawing/2015/06/chart">
              <c:ext xmlns:c15="http://schemas.microsoft.com/office/drawing/2012/chart" uri="{CE6537A1-D6FC-4f65-9D91-7224C49458BB}"/>
            </c:extLst>
          </c:dLbls>
          <c:val>
            <c:numRef>
              <c:f>Лист1!$A$2:$A$3</c:f>
              <c:numCache>
                <c:formatCode>General</c:formatCode>
                <c:ptCount val="2"/>
                <c:pt idx="0">
                  <c:v>97.85</c:v>
                </c:pt>
                <c:pt idx="1">
                  <c:v>2.15</c:v>
                </c:pt>
              </c:numCache>
            </c:numRef>
          </c:val>
          <c:extLst xmlns:c16r2="http://schemas.microsoft.com/office/drawing/2015/06/chart">
            <c:ext xmlns:c16="http://schemas.microsoft.com/office/drawing/2014/chart" uri="{C3380CC4-5D6E-409C-BE32-E72D297353CC}">
              <c16:uniqueId val="{00000004-EC4C-4033-8B46-B6728CD7AF48}"/>
            </c:ext>
          </c:extLst>
        </c:ser>
        <c:dLbls>
          <c:showLegendKey val="1"/>
          <c:showVal val="1"/>
          <c:showCatName val="1"/>
          <c:showSerName val="1"/>
          <c:showPercent val="1"/>
          <c:showBubbleSize val="1"/>
        </c:dLbls>
        <c:firstSliceAng val="0"/>
      </c:pieChart>
    </c:plotArea>
    <c:plotVisOnly val="1"/>
    <c:dispBlanksAs val="zero"/>
    <c:showDLblsOverMax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view3D>
      <c:perspective val="30"/>
    </c:view3D>
    <c:plotArea>
      <c:layout>
        <c:manualLayout>
          <c:layoutTarget val="inner"/>
          <c:xMode val="edge"/>
          <c:yMode val="edge"/>
          <c:x val="0.14616684004807545"/>
          <c:y val="4.1650286720278935E-2"/>
          <c:w val="0.35317750889631794"/>
          <c:h val="0.88615474349003953"/>
        </c:manualLayout>
      </c:layout>
      <c:bar3DChart>
        <c:barDir val="col"/>
        <c:grouping val="standard"/>
        <c:ser>
          <c:idx val="0"/>
          <c:order val="0"/>
          <c:tx>
            <c:strRef>
              <c:f>Лист1!$B$1</c:f>
              <c:strCache>
                <c:ptCount val="1"/>
                <c:pt idx="0">
                  <c:v>дефицит/профицит</c:v>
                </c:pt>
              </c:strCache>
            </c:strRef>
          </c:tx>
          <c:dLbls>
            <c:dLbl>
              <c:idx val="0"/>
              <c:layout>
                <c:manualLayout>
                  <c:x val="3.5630160060778895E-3"/>
                  <c:y val="8.4115012861818772E-2"/>
                </c:manualLayout>
              </c:layout>
              <c:tx>
                <c:rich>
                  <a:bodyPr/>
                  <a:lstStyle/>
                  <a:p>
                    <a:r>
                      <a:rPr lang="en-US" sz="1200" b="1" dirty="0"/>
                      <a:t>-3500</a:t>
                    </a:r>
                  </a:p>
                </c:rich>
              </c:tx>
              <c:showVal val="1"/>
            </c:dLbl>
            <c:dLbl>
              <c:idx val="1"/>
              <c:layout>
                <c:manualLayout>
                  <c:x val="5.3445240091168312E-3"/>
                  <c:y val="-9.948922070790002E-17"/>
                </c:manualLayout>
              </c:layout>
              <c:spPr/>
              <c:txPr>
                <a:bodyPr/>
                <a:lstStyle/>
                <a:p>
                  <a:pPr>
                    <a:defRPr sz="1200" b="1"/>
                  </a:pPr>
                  <a:endParaRPr lang="ru-RU"/>
                </a:p>
              </c:txPr>
              <c:showVal val="1"/>
            </c:dLbl>
            <c:dLbl>
              <c:idx val="2"/>
              <c:layout/>
              <c:tx>
                <c:rich>
                  <a:bodyPr/>
                  <a:lstStyle/>
                  <a:p>
                    <a:pPr>
                      <a:defRPr b="1"/>
                    </a:pPr>
                    <a:r>
                      <a:rPr lang="en-US" sz="1200" b="1" dirty="0"/>
                      <a:t>1472,5</a:t>
                    </a:r>
                  </a:p>
                </c:rich>
              </c:tx>
              <c:spPr/>
              <c:showVal val="1"/>
            </c:dLbl>
            <c:showVal val="1"/>
          </c:dLbls>
          <c:cat>
            <c:numRef>
              <c:f>Лист1!$A$2:$A$4</c:f>
              <c:numCache>
                <c:formatCode>General</c:formatCode>
                <c:ptCount val="3"/>
                <c:pt idx="0">
                  <c:v>2022</c:v>
                </c:pt>
                <c:pt idx="1">
                  <c:v>2023</c:v>
                </c:pt>
                <c:pt idx="2">
                  <c:v>2024</c:v>
                </c:pt>
              </c:numCache>
            </c:numRef>
          </c:cat>
          <c:val>
            <c:numRef>
              <c:f>Лист1!$B$2:$B$4</c:f>
              <c:numCache>
                <c:formatCode>General</c:formatCode>
                <c:ptCount val="3"/>
                <c:pt idx="0">
                  <c:v>-3500</c:v>
                </c:pt>
                <c:pt idx="1">
                  <c:v>1272.5</c:v>
                </c:pt>
                <c:pt idx="2">
                  <c:v>1472.5</c:v>
                </c:pt>
              </c:numCache>
            </c:numRef>
          </c:val>
        </c:ser>
        <c:ser>
          <c:idx val="1"/>
          <c:order val="1"/>
          <c:tx>
            <c:strRef>
              <c:f>Лист1!$C$1</c:f>
              <c:strCache>
                <c:ptCount val="1"/>
                <c:pt idx="0">
                  <c:v>расходы</c:v>
                </c:pt>
              </c:strCache>
            </c:strRef>
          </c:tx>
          <c:dLbls>
            <c:dLbl>
              <c:idx val="0"/>
              <c:layout>
                <c:manualLayout>
                  <c:x val="-2.7083497375328117E-2"/>
                  <c:y val="0.19375000000000009"/>
                </c:manualLayout>
              </c:layout>
              <c:showVal val="1"/>
            </c:dLbl>
            <c:dLbl>
              <c:idx val="1"/>
              <c:layout>
                <c:manualLayout>
                  <c:x val="4.5833333333333406E-2"/>
                  <c:y val="-5.3124999999999985E-2"/>
                </c:manualLayout>
              </c:layout>
              <c:showVal val="1"/>
            </c:dLbl>
            <c:dLbl>
              <c:idx val="2"/>
              <c:layout>
                <c:manualLayout>
                  <c:x val="6.4583333333333437E-2"/>
                  <c:y val="0.19375000000000009"/>
                </c:manualLayout>
              </c:layout>
              <c:showVal val="1"/>
            </c:dLbl>
            <c:txPr>
              <a:bodyPr/>
              <a:lstStyle/>
              <a:p>
                <a:pPr>
                  <a:defRPr sz="1600"/>
                </a:pPr>
                <a:endParaRPr lang="ru-RU"/>
              </a:p>
            </c:txPr>
            <c:showVal val="1"/>
          </c:dLbls>
          <c:cat>
            <c:numRef>
              <c:f>Лист1!$A$2:$A$4</c:f>
              <c:numCache>
                <c:formatCode>General</c:formatCode>
                <c:ptCount val="3"/>
                <c:pt idx="0">
                  <c:v>2022</c:v>
                </c:pt>
                <c:pt idx="1">
                  <c:v>2023</c:v>
                </c:pt>
                <c:pt idx="2">
                  <c:v>2024</c:v>
                </c:pt>
              </c:numCache>
            </c:numRef>
          </c:cat>
          <c:val>
            <c:numRef>
              <c:f>Лист1!$C$2:$C$4</c:f>
              <c:numCache>
                <c:formatCode>General</c:formatCode>
                <c:ptCount val="3"/>
                <c:pt idx="0">
                  <c:v>131525.79999999999</c:v>
                </c:pt>
                <c:pt idx="1">
                  <c:v>129389.4</c:v>
                </c:pt>
                <c:pt idx="2">
                  <c:v>142184.70000000001</c:v>
                </c:pt>
              </c:numCache>
            </c:numRef>
          </c:val>
        </c:ser>
        <c:ser>
          <c:idx val="2"/>
          <c:order val="2"/>
          <c:tx>
            <c:strRef>
              <c:f>Лист1!$D$1</c:f>
              <c:strCache>
                <c:ptCount val="1"/>
                <c:pt idx="0">
                  <c:v>доходы</c:v>
                </c:pt>
              </c:strCache>
            </c:strRef>
          </c:tx>
          <c:dLbls>
            <c:dLbl>
              <c:idx val="0"/>
              <c:layout>
                <c:manualLayout>
                  <c:x val="-6.4583333333333437E-2"/>
                  <c:y val="-9.3750000000000187E-3"/>
                </c:manualLayout>
              </c:layout>
              <c:showVal val="1"/>
            </c:dLbl>
            <c:dLbl>
              <c:idx val="1"/>
              <c:layout>
                <c:manualLayout>
                  <c:x val="-8.3333333333333454E-3"/>
                  <c:y val="0.30937500000000023"/>
                </c:manualLayout>
              </c:layout>
              <c:showVal val="1"/>
            </c:dLbl>
            <c:dLbl>
              <c:idx val="2"/>
              <c:layout>
                <c:manualLayout>
                  <c:x val="9.7916666666666749E-2"/>
                  <c:y val="-6.2500000000000038E-3"/>
                </c:manualLayout>
              </c:layout>
              <c:showVal val="1"/>
            </c:dLbl>
            <c:showVal val="1"/>
          </c:dLbls>
          <c:cat>
            <c:numRef>
              <c:f>Лист1!$A$2:$A$4</c:f>
              <c:numCache>
                <c:formatCode>General</c:formatCode>
                <c:ptCount val="3"/>
                <c:pt idx="0">
                  <c:v>2022</c:v>
                </c:pt>
                <c:pt idx="1">
                  <c:v>2023</c:v>
                </c:pt>
                <c:pt idx="2">
                  <c:v>2024</c:v>
                </c:pt>
              </c:numCache>
            </c:numRef>
          </c:cat>
          <c:val>
            <c:numRef>
              <c:f>Лист1!$D$2:$D$4</c:f>
              <c:numCache>
                <c:formatCode>General</c:formatCode>
                <c:ptCount val="3"/>
                <c:pt idx="0">
                  <c:v>128025.8</c:v>
                </c:pt>
                <c:pt idx="1">
                  <c:v>130661.9</c:v>
                </c:pt>
                <c:pt idx="2">
                  <c:v>143657.20000000001</c:v>
                </c:pt>
              </c:numCache>
            </c:numRef>
          </c:val>
        </c:ser>
        <c:shape val="box"/>
        <c:axId val="145535360"/>
        <c:axId val="145536896"/>
        <c:axId val="97543488"/>
      </c:bar3DChart>
      <c:catAx>
        <c:axId val="145535360"/>
        <c:scaling>
          <c:orientation val="minMax"/>
        </c:scaling>
        <c:axPos val="b"/>
        <c:numFmt formatCode="General" sourceLinked="1"/>
        <c:tickLblPos val="nextTo"/>
        <c:crossAx val="145536896"/>
        <c:crosses val="autoZero"/>
        <c:auto val="1"/>
        <c:lblAlgn val="ctr"/>
        <c:lblOffset val="100"/>
      </c:catAx>
      <c:valAx>
        <c:axId val="145536896"/>
        <c:scaling>
          <c:orientation val="minMax"/>
        </c:scaling>
        <c:axPos val="l"/>
        <c:majorGridlines/>
        <c:numFmt formatCode="General" sourceLinked="1"/>
        <c:tickLblPos val="nextTo"/>
        <c:crossAx val="145535360"/>
        <c:crosses val="autoZero"/>
        <c:crossBetween val="between"/>
      </c:valAx>
      <c:serAx>
        <c:axId val="97543488"/>
        <c:scaling>
          <c:orientation val="minMax"/>
        </c:scaling>
        <c:axPos val="b"/>
        <c:tickLblPos val="nextTo"/>
        <c:crossAx val="145536896"/>
        <c:crosses val="autoZero"/>
      </c:serAx>
    </c:plotArea>
    <c:legend>
      <c:legendPos val="r"/>
      <c:layout>
        <c:manualLayout>
          <c:xMode val="edge"/>
          <c:yMode val="edge"/>
          <c:x val="0.75776230314960635"/>
          <c:y val="0.32230191929133878"/>
          <c:w val="0.24223769685039395"/>
          <c:h val="0.311645915354331"/>
        </c:manualLayout>
      </c:layout>
    </c:legend>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8"/>
          <c:y val="3.9441259180315484E-2"/>
        </c:manualLayout>
      </c:layout>
    </c:title>
    <c:view3D>
      <c:rotX val="30"/>
      <c:perspective val="30"/>
    </c:view3D>
    <c:plotArea>
      <c:layout>
        <c:manualLayout>
          <c:layoutTarget val="inner"/>
          <c:xMode val="edge"/>
          <c:yMode val="edge"/>
          <c:x val="2.7847782994871995E-2"/>
          <c:y val="0.10633341646844049"/>
          <c:w val="0.57829393225314318"/>
          <c:h val="0.79631850524874137"/>
        </c:manualLayout>
      </c:layout>
      <c:pie3DChart>
        <c:varyColors val="1"/>
        <c:ser>
          <c:idx val="0"/>
          <c:order val="0"/>
          <c:tx>
            <c:strRef>
              <c:f>Лист1!$B$1</c:f>
              <c:strCache>
                <c:ptCount val="1"/>
                <c:pt idx="0">
                  <c:v>Структура доходов бюджета</c:v>
                </c:pt>
              </c:strCache>
            </c:strRef>
          </c:tx>
          <c:dLbls>
            <c:showVal val="1"/>
            <c:showLeaderLines val="1"/>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41.4</c:v>
                </c:pt>
                <c:pt idx="1">
                  <c:v>29.4</c:v>
                </c:pt>
                <c:pt idx="2">
                  <c:v>29.2</c:v>
                </c:pt>
              </c:numCache>
            </c:numRef>
          </c:val>
          <c:extLst xmlns:c16r2="http://schemas.microsoft.com/office/drawing/2015/06/chart">
            <c:ext xmlns:c16="http://schemas.microsoft.com/office/drawing/2014/chart" uri="{C3380CC4-5D6E-409C-BE32-E72D297353CC}">
              <c16:uniqueId val="{00000002-8AFF-4312-B66C-832D7CB3EF2D}"/>
            </c:ext>
          </c:extLst>
        </c:ser>
      </c:pie3DChart>
    </c:plotArea>
    <c:legend>
      <c:legendPos val="r"/>
      <c:layout/>
      <c:txPr>
        <a:bodyPr/>
        <a:lstStyle/>
        <a:p>
          <a:pPr>
            <a:defRPr sz="800"/>
          </a:pPr>
          <a:endParaRPr lang="ru-RU"/>
        </a:p>
      </c:txPr>
    </c:legend>
    <c:plotVisOnly val="1"/>
    <c:dispBlanksAs val="zero"/>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layout/>
      <c:txPr>
        <a:bodyPr/>
        <a:lstStyle/>
        <a:p>
          <a:pPr>
            <a:defRPr sz="900"/>
          </a:pPr>
          <a:endParaRPr lang="ru-RU"/>
        </a:p>
      </c:txPr>
    </c:title>
    <c:view3D>
      <c:rotX val="30"/>
      <c:perspective val="30"/>
    </c:view3D>
    <c:plotArea>
      <c:layout>
        <c:manualLayout>
          <c:layoutTarget val="inner"/>
          <c:xMode val="edge"/>
          <c:yMode val="edge"/>
          <c:x val="0"/>
          <c:y val="1.1845358683920145E-2"/>
          <c:w val="1"/>
          <c:h val="0.88148255849452917"/>
        </c:manualLayout>
      </c:layout>
      <c:pie3DChart>
        <c:varyColors val="1"/>
        <c:ser>
          <c:idx val="0"/>
          <c:order val="0"/>
          <c:tx>
            <c:strRef>
              <c:f>Лист1!$B$1</c:f>
              <c:strCache>
                <c:ptCount val="1"/>
                <c:pt idx="0">
                  <c:v>Структура налоговых доходов</c:v>
                </c:pt>
              </c:strCache>
            </c:strRef>
          </c:tx>
          <c:explosion val="32"/>
          <c:dPt>
            <c:idx val="2"/>
            <c:explosion val="0"/>
            <c:extLst xmlns:c16r2="http://schemas.microsoft.com/office/drawing/2015/06/chart">
              <c:ext xmlns:c16="http://schemas.microsoft.com/office/drawing/2014/chart" uri="{C3380CC4-5D6E-409C-BE32-E72D297353CC}">
                <c16:uniqueId val="{00000002-DA47-4D98-B8EA-E15CD9D7166E}"/>
              </c:ext>
            </c:extLst>
          </c:dPt>
          <c:dLbls>
            <c:dLbl>
              <c:idx val="1"/>
              <c:layout>
                <c:manualLayout>
                  <c:x val="-1.6921577819649439E-2"/>
                  <c:y val="4.247113532364237E-2"/>
                </c:manualLayout>
              </c:layout>
              <c:showVal val="1"/>
            </c:dLbl>
            <c:showVal val="1"/>
            <c:showLeaderLines val="1"/>
          </c:dLbls>
          <c:cat>
            <c:strRef>
              <c:f>Лист1!$A$2:$A$6</c:f>
              <c:strCache>
                <c:ptCount val="5"/>
                <c:pt idx="0">
                  <c:v>НДФЛ</c:v>
                </c:pt>
                <c:pt idx="1">
                  <c:v>Налог на имущество физических лиц</c:v>
                </c:pt>
                <c:pt idx="2">
                  <c:v>Земельный налог</c:v>
                </c:pt>
                <c:pt idx="3">
                  <c:v>Государственная пошлина</c:v>
                </c:pt>
                <c:pt idx="4">
                  <c:v>Акзызы</c:v>
                </c:pt>
              </c:strCache>
            </c:strRef>
          </c:cat>
          <c:val>
            <c:numRef>
              <c:f>Лист1!$B$2:$B$6</c:f>
              <c:numCache>
                <c:formatCode>General</c:formatCode>
                <c:ptCount val="5"/>
                <c:pt idx="0">
                  <c:v>32.800000000000004</c:v>
                </c:pt>
                <c:pt idx="1">
                  <c:v>6.5</c:v>
                </c:pt>
                <c:pt idx="2">
                  <c:v>52.8</c:v>
                </c:pt>
                <c:pt idx="3">
                  <c:v>0.1</c:v>
                </c:pt>
                <c:pt idx="4">
                  <c:v>7.9</c:v>
                </c:pt>
              </c:numCache>
            </c:numRef>
          </c:val>
          <c:extLst xmlns:c16r2="http://schemas.microsoft.com/office/drawing/2015/06/chart">
            <c:ext xmlns:c16="http://schemas.microsoft.com/office/drawing/2014/chart" uri="{C3380CC4-5D6E-409C-BE32-E72D297353CC}">
              <c16:uniqueId val="{00000005-DA47-4D98-B8EA-E15CD9D7166E}"/>
            </c:ext>
          </c:extLst>
        </c:ser>
      </c:pie3DChart>
    </c:plotArea>
    <c:legend>
      <c:legendPos val="b"/>
      <c:layout>
        <c:manualLayout>
          <c:xMode val="edge"/>
          <c:yMode val="edge"/>
          <c:x val="0"/>
          <c:y val="0.57199608886983921"/>
          <c:w val="0.97014040716658734"/>
          <c:h val="0.36650768220331831"/>
        </c:manualLayout>
      </c:layout>
      <c:txPr>
        <a:bodyPr/>
        <a:lstStyle/>
        <a:p>
          <a:pPr>
            <a:defRPr sz="800"/>
          </a:pPr>
          <a:endParaRPr lang="ru-RU"/>
        </a:p>
      </c:txPr>
    </c:legend>
    <c:plotVisOnly val="1"/>
    <c:dispBlanksAs val="zero"/>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10554185627497632"/>
          <c:y val="0.11233431373503833"/>
          <c:w val="0.88888888888888884"/>
          <c:h val="0.52716910386201599"/>
        </c:manualLayout>
      </c:layout>
      <c:pie3DChart>
        <c:varyColors val="1"/>
        <c:ser>
          <c:idx val="0"/>
          <c:order val="0"/>
          <c:tx>
            <c:strRef>
              <c:f>Лист1!$B$1</c:f>
              <c:strCache>
                <c:ptCount val="1"/>
                <c:pt idx="0">
                  <c:v>Структура налоговых доходов</c:v>
                </c:pt>
              </c:strCache>
            </c:strRef>
          </c:tx>
          <c:explosion val="10"/>
          <c:dLbls>
            <c:showVal val="1"/>
            <c:showLeaderLines val="1"/>
          </c:dLbls>
          <c:cat>
            <c:strRef>
              <c:f>Лист1!$A$2:$A$6</c:f>
              <c:strCache>
                <c:ptCount val="5"/>
                <c:pt idx="0">
                  <c:v>Доходы от использования имущества, находящегося в государственной и муниципальной собственности
</c:v>
                </c:pt>
                <c:pt idx="1">
                  <c:v>Доходы от оказания платных услуг (работ) и компенсации затрат государства
</c:v>
                </c:pt>
                <c:pt idx="2">
                  <c:v>Доходы от продажи материальных и нематериальных активов
</c:v>
                </c:pt>
                <c:pt idx="3">
                  <c:v>Штрафы, санкции, возмещение ущерба
</c:v>
                </c:pt>
                <c:pt idx="4">
                  <c:v>Прочие неналоговые доходы
</c:v>
                </c:pt>
              </c:strCache>
            </c:strRef>
          </c:cat>
          <c:val>
            <c:numRef>
              <c:f>Лист1!$B$2:$B$6</c:f>
              <c:numCache>
                <c:formatCode>General</c:formatCode>
                <c:ptCount val="5"/>
                <c:pt idx="0">
                  <c:v>37</c:v>
                </c:pt>
                <c:pt idx="1">
                  <c:v>12</c:v>
                </c:pt>
                <c:pt idx="2">
                  <c:v>50.9</c:v>
                </c:pt>
                <c:pt idx="3">
                  <c:v>0.05</c:v>
                </c:pt>
                <c:pt idx="4">
                  <c:v>0.05</c:v>
                </c:pt>
              </c:numCache>
            </c:numRef>
          </c:val>
          <c:extLst xmlns:c16r2="http://schemas.microsoft.com/office/drawing/2015/06/chart">
            <c:ext xmlns:c16="http://schemas.microsoft.com/office/drawing/2014/chart" uri="{C3380CC4-5D6E-409C-BE32-E72D297353CC}">
              <c16:uniqueId val="{00000003-E32F-466A-9112-1717663C6E24}"/>
            </c:ext>
          </c:extLst>
        </c:ser>
      </c:pie3DChart>
    </c:plotArea>
    <c:plotVisOnly val="1"/>
    <c:dispBlanksAs val="zero"/>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
          <c:y val="7.2205623154964177E-2"/>
          <c:w val="1"/>
          <c:h val="0.75515428188857703"/>
        </c:manualLayout>
      </c:layout>
      <c:pie3DChart>
        <c:varyColors val="1"/>
        <c:ser>
          <c:idx val="0"/>
          <c:order val="0"/>
          <c:tx>
            <c:strRef>
              <c:f>Лист1!$B$1</c:f>
              <c:strCache>
                <c:ptCount val="1"/>
                <c:pt idx="0">
                  <c:v>Структура налоговых доходов</c:v>
                </c:pt>
              </c:strCache>
            </c:strRef>
          </c:tx>
          <c:dPt>
            <c:idx val="2"/>
            <c:explosion val="11"/>
            <c:extLst xmlns:c16r2="http://schemas.microsoft.com/office/drawing/2015/06/chart">
              <c:ext xmlns:c16="http://schemas.microsoft.com/office/drawing/2014/chart" uri="{C3380CC4-5D6E-409C-BE32-E72D297353CC}">
                <c16:uniqueId val="{00000000-0703-49E8-8401-88389D3DA0FC}"/>
              </c:ext>
            </c:extLst>
          </c:dPt>
          <c:dLbls>
            <c:showVal val="1"/>
            <c:showLeaderLines val="1"/>
          </c:dLbls>
          <c:cat>
            <c:strRef>
              <c:f>Лист1!$A$2:$A$6</c:f>
              <c:strCache>
                <c:ptCount val="5"/>
                <c:pt idx="0">
                  <c:v>Дотации на выравнивание бюджетной обеспеченности
</c:v>
                </c:pt>
                <c:pt idx="1">
                  <c:v>Субсидии</c:v>
                </c:pt>
                <c:pt idx="2">
                  <c:v>Субвенции бюджетам субъектов Российской Федерации и муниципальных образований</c:v>
                </c:pt>
                <c:pt idx="3">
                  <c:v>Иные межбюджетные трансферты</c:v>
                </c:pt>
                <c:pt idx="4">
                  <c:v>Прочие безвозмездные поступления</c:v>
                </c:pt>
              </c:strCache>
            </c:strRef>
          </c:cat>
          <c:val>
            <c:numRef>
              <c:f>Лист1!$B$2:$B$6</c:f>
              <c:numCache>
                <c:formatCode>General</c:formatCode>
                <c:ptCount val="5"/>
                <c:pt idx="0">
                  <c:v>54.8</c:v>
                </c:pt>
                <c:pt idx="1">
                  <c:v>35.4</c:v>
                </c:pt>
                <c:pt idx="2">
                  <c:v>1.6</c:v>
                </c:pt>
                <c:pt idx="3">
                  <c:v>8</c:v>
                </c:pt>
                <c:pt idx="4">
                  <c:v>0.1</c:v>
                </c:pt>
              </c:numCache>
            </c:numRef>
          </c:val>
          <c:extLst xmlns:c16r2="http://schemas.microsoft.com/office/drawing/2015/06/chart">
            <c:ext xmlns:c16="http://schemas.microsoft.com/office/drawing/2014/chart" uri="{C3380CC4-5D6E-409C-BE32-E72D297353CC}">
              <c16:uniqueId val="{00000003-0703-49E8-8401-88389D3DA0FC}"/>
            </c:ext>
          </c:extLst>
        </c:ser>
      </c:pie3DChart>
    </c:plotArea>
    <c:plotVisOnly val="1"/>
    <c:dispBlanksAs val="zero"/>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ru-RU"/>
  <c:style val="34"/>
  <c:chart>
    <c:autoTitleDeleted val="1"/>
    <c:view3D>
      <c:perspective val="30"/>
    </c:view3D>
    <c:plotArea>
      <c:layout/>
      <c:bar3DChart>
        <c:barDir val="col"/>
        <c:grouping val="standard"/>
        <c:ser>
          <c:idx val="0"/>
          <c:order val="0"/>
          <c:tx>
            <c:strRef>
              <c:f>'Структура расходов по отраслям'!$B$4</c:f>
              <c:strCache>
                <c:ptCount val="1"/>
                <c:pt idx="0">
                  <c:v>2022</c:v>
                </c:pt>
              </c:strCache>
            </c:strRef>
          </c:tx>
          <c:dLbls>
            <c:dLbl>
              <c:idx val="0"/>
              <c:layout/>
              <c:tx>
                <c:rich>
                  <a:bodyPr/>
                  <a:lstStyle/>
                  <a:p>
                    <a:r>
                      <a:rPr lang="ru-RU" dirty="0" smtClean="0"/>
                      <a:t>19,1</a:t>
                    </a:r>
                  </a:p>
                  <a:p>
                    <a:r>
                      <a:rPr lang="en-US" dirty="0" smtClean="0"/>
                      <a:t>%</a:t>
                    </a:r>
                    <a:endParaRPr lang="en-US" dirty="0"/>
                  </a:p>
                </c:rich>
              </c:tx>
              <c:showVal val="1"/>
            </c:dLbl>
            <c:dLbl>
              <c:idx val="1"/>
              <c:layout/>
              <c:tx>
                <c:rich>
                  <a:bodyPr/>
                  <a:lstStyle/>
                  <a:p>
                    <a:r>
                      <a:rPr lang="en-US" smtClean="0"/>
                      <a:t>0,5%</a:t>
                    </a:r>
                    <a:endParaRPr lang="en-US"/>
                  </a:p>
                </c:rich>
              </c:tx>
              <c:showVal val="1"/>
            </c:dLbl>
            <c:dLbl>
              <c:idx val="2"/>
              <c:layout/>
              <c:tx>
                <c:rich>
                  <a:bodyPr/>
                  <a:lstStyle/>
                  <a:p>
                    <a:r>
                      <a:rPr lang="en-US" dirty="0" smtClean="0"/>
                      <a:t> </a:t>
                    </a:r>
                    <a:r>
                      <a:rPr lang="ru-RU" dirty="0" smtClean="0"/>
                      <a:t>0,9</a:t>
                    </a:r>
                  </a:p>
                  <a:p>
                    <a:r>
                      <a:rPr lang="en-US" dirty="0" smtClean="0"/>
                      <a:t>%</a:t>
                    </a:r>
                    <a:endParaRPr lang="en-US" dirty="0"/>
                  </a:p>
                </c:rich>
              </c:tx>
              <c:showVal val="1"/>
            </c:dLbl>
            <c:dLbl>
              <c:idx val="3"/>
              <c:layout/>
              <c:tx>
                <c:rich>
                  <a:bodyPr/>
                  <a:lstStyle/>
                  <a:p>
                    <a:r>
                      <a:rPr lang="en-US" dirty="0" smtClean="0"/>
                      <a:t>1</a:t>
                    </a:r>
                    <a:r>
                      <a:rPr lang="ru-RU" dirty="0" smtClean="0"/>
                      <a:t>4,1</a:t>
                    </a:r>
                    <a:r>
                      <a:rPr lang="en-US" dirty="0" smtClean="0"/>
                      <a:t>%</a:t>
                    </a:r>
                    <a:endParaRPr lang="en-US" dirty="0"/>
                  </a:p>
                </c:rich>
              </c:tx>
              <c:showVal val="1"/>
            </c:dLbl>
            <c:dLbl>
              <c:idx val="4"/>
              <c:layout/>
              <c:tx>
                <c:rich>
                  <a:bodyPr/>
                  <a:lstStyle/>
                  <a:p>
                    <a:r>
                      <a:rPr lang="ru-RU" dirty="0" smtClean="0"/>
                      <a:t>31,2</a:t>
                    </a:r>
                  </a:p>
                  <a:p>
                    <a:r>
                      <a:rPr lang="en-US" dirty="0" smtClean="0"/>
                      <a:t>%</a:t>
                    </a:r>
                    <a:endParaRPr lang="en-US" dirty="0"/>
                  </a:p>
                </c:rich>
              </c:tx>
              <c:showVal val="1"/>
            </c:dLbl>
            <c:dLbl>
              <c:idx val="5"/>
              <c:layout/>
              <c:tx>
                <c:rich>
                  <a:bodyPr/>
                  <a:lstStyle/>
                  <a:p>
                    <a:r>
                      <a:rPr lang="en-US" smtClean="0"/>
                      <a:t>0,1%</a:t>
                    </a:r>
                    <a:endParaRPr lang="en-US"/>
                  </a:p>
                </c:rich>
              </c:tx>
              <c:showVal val="1"/>
            </c:dLbl>
            <c:dLbl>
              <c:idx val="6"/>
              <c:layout>
                <c:manualLayout>
                  <c:x val="4.8766714119282111E-3"/>
                  <c:y val="1.9816900422220909E-2"/>
                </c:manualLayout>
              </c:layout>
              <c:tx>
                <c:rich>
                  <a:bodyPr/>
                  <a:lstStyle/>
                  <a:p>
                    <a:r>
                      <a:rPr lang="ru-RU" dirty="0" smtClean="0"/>
                      <a:t>31,1</a:t>
                    </a:r>
                  </a:p>
                  <a:p>
                    <a:r>
                      <a:rPr lang="en-US" dirty="0" smtClean="0"/>
                      <a:t>%</a:t>
                    </a:r>
                    <a:endParaRPr lang="en-US" dirty="0"/>
                  </a:p>
                </c:rich>
              </c:tx>
              <c:showVal val="1"/>
            </c:dLbl>
            <c:dLbl>
              <c:idx val="7"/>
              <c:layout/>
              <c:tx>
                <c:rich>
                  <a:bodyPr/>
                  <a:lstStyle/>
                  <a:p>
                    <a:r>
                      <a:rPr lang="en-US" smtClean="0"/>
                      <a:t>0,3%</a:t>
                    </a:r>
                    <a:endParaRPr lang="en-US" dirty="0"/>
                  </a:p>
                </c:rich>
              </c:tx>
              <c:showVal val="1"/>
            </c:dLbl>
            <c:dLbl>
              <c:idx val="8"/>
              <c:layout/>
              <c:tx>
                <c:rich>
                  <a:bodyPr/>
                  <a:lstStyle/>
                  <a:p>
                    <a:r>
                      <a:rPr lang="en-US" smtClean="0"/>
                      <a:t>2</a:t>
                    </a:r>
                    <a:r>
                      <a:rPr lang="en-US"/>
                      <a:t>%</a:t>
                    </a:r>
                  </a:p>
                </c:rich>
              </c:tx>
              <c:showVal val="1"/>
            </c:dLbl>
            <c:showVal val="1"/>
          </c:dLbls>
          <c:cat>
            <c:strRef>
              <c:f>'Структура расходов по отраслям'!$A$5:$A$13</c:f>
              <c:strCache>
                <c:ptCount val="9"/>
                <c:pt idx="0">
                  <c:v>Общегосударственные вопросы</c:v>
                </c:pt>
                <c:pt idx="1">
                  <c:v>Национальная оборона</c:v>
                </c:pt>
                <c:pt idx="2">
                  <c:v>Национальная безопасностоь</c:v>
                </c:pt>
                <c:pt idx="3">
                  <c:v>Национальная экономика</c:v>
                </c:pt>
                <c:pt idx="4">
                  <c:v>Жилищно-коммунальное хозяйство</c:v>
                </c:pt>
                <c:pt idx="5">
                  <c:v>образование</c:v>
                </c:pt>
                <c:pt idx="6">
                  <c:v>Культура, кинематография</c:v>
                </c:pt>
                <c:pt idx="7">
                  <c:v>физическая культура и спорт</c:v>
                </c:pt>
                <c:pt idx="8">
                  <c:v>Социальная политика</c:v>
                </c:pt>
              </c:strCache>
            </c:strRef>
          </c:cat>
          <c:val>
            <c:numRef>
              <c:f>'Структура расходов по отраслям'!$B$5:$B$13</c:f>
              <c:numCache>
                <c:formatCode>#,##0.00</c:formatCode>
                <c:ptCount val="9"/>
                <c:pt idx="0">
                  <c:v>19.100000000000001</c:v>
                </c:pt>
                <c:pt idx="1">
                  <c:v>0.5</c:v>
                </c:pt>
                <c:pt idx="2">
                  <c:v>0.9</c:v>
                </c:pt>
                <c:pt idx="3">
                  <c:v>14.1</c:v>
                </c:pt>
                <c:pt idx="4">
                  <c:v>31.2</c:v>
                </c:pt>
                <c:pt idx="5">
                  <c:v>0.1</c:v>
                </c:pt>
                <c:pt idx="6">
                  <c:v>31.1</c:v>
                </c:pt>
                <c:pt idx="7">
                  <c:v>0.30000000000000004</c:v>
                </c:pt>
                <c:pt idx="8">
                  <c:v>2.2999999999999998</c:v>
                </c:pt>
              </c:numCache>
            </c:numRef>
          </c:val>
          <c:extLst xmlns:c16r2="http://schemas.microsoft.com/office/drawing/2015/06/chart">
            <c:ext xmlns:c16="http://schemas.microsoft.com/office/drawing/2014/chart" uri="{C3380CC4-5D6E-409C-BE32-E72D297353CC}">
              <c16:uniqueId val="{00000004-3823-4F9F-BF6F-9B68E520E5ED}"/>
            </c:ext>
          </c:extLst>
        </c:ser>
        <c:gapWidth val="100"/>
        <c:shape val="cylinder"/>
        <c:axId val="188582528"/>
        <c:axId val="188588416"/>
        <c:axId val="188527488"/>
      </c:bar3DChart>
      <c:catAx>
        <c:axId val="188582528"/>
        <c:scaling>
          <c:orientation val="minMax"/>
        </c:scaling>
        <c:axPos val="b"/>
        <c:tickLblPos val="nextTo"/>
        <c:crossAx val="188588416"/>
        <c:crosses val="autoZero"/>
        <c:auto val="1"/>
        <c:lblAlgn val="ctr"/>
        <c:lblOffset val="100"/>
      </c:catAx>
      <c:valAx>
        <c:axId val="188588416"/>
        <c:scaling>
          <c:orientation val="minMax"/>
        </c:scaling>
        <c:axPos val="l"/>
        <c:majorGridlines/>
        <c:numFmt formatCode="#,##0.00" sourceLinked="1"/>
        <c:tickLblPos val="nextTo"/>
        <c:crossAx val="188582528"/>
        <c:crosses val="autoZero"/>
        <c:crossBetween val="between"/>
      </c:valAx>
      <c:serAx>
        <c:axId val="188527488"/>
        <c:scaling>
          <c:orientation val="minMax"/>
        </c:scaling>
        <c:axPos val="b"/>
        <c:tickLblPos val="nextTo"/>
        <c:crossAx val="188588416"/>
        <c:crosses val="autoZero"/>
      </c:serAx>
    </c:plotArea>
    <c:legend>
      <c:legendPos val="r"/>
      <c:layout/>
    </c:legend>
    <c:plotVisOnly val="1"/>
    <c:dispBlanksAs val="zero"/>
  </c:chart>
  <c:txPr>
    <a:bodyPr/>
    <a:lstStyle/>
    <a:p>
      <a:pPr>
        <a:defRPr sz="1800"/>
      </a:pPr>
      <a:endParaRPr lang="ru-RU"/>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14.03.2023</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14.03.2023</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pPr>
              <a:defRPr/>
            </a:pPr>
            <a:fld id="{42F291A6-B5BA-46A3-8379-87FFC55DC0E3}" type="datetimeFigureOut">
              <a:rPr lang="ru-RU" smtClean="0"/>
              <a:pPr>
                <a:defRPr/>
              </a:pPr>
              <a:t>14.03.2023</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pPr>
              <a:defRPr/>
            </a:pPr>
            <a:endParaRPr lang="ru-RU"/>
          </a:p>
        </p:txBody>
      </p:sp>
      <p:sp>
        <p:nvSpPr>
          <p:cNvPr id="29" name="Номер слайда 28"/>
          <p:cNvSpPr>
            <a:spLocks noGrp="1"/>
          </p:cNvSpPr>
          <p:nvPr>
            <p:ph type="sldNum" sz="quarter" idx="12"/>
          </p:nvPr>
        </p:nvSpPr>
        <p:spPr>
          <a:xfrm>
            <a:off x="1216152" y="6355080"/>
            <a:ext cx="1219200" cy="365760"/>
          </a:xfrm>
        </p:spPr>
        <p:txBody>
          <a:bodyPr/>
          <a:lstStyle/>
          <a:p>
            <a:pPr>
              <a:defRPr/>
            </a:pPr>
            <a:fld id="{139A3653-77B2-4EDF-9457-48A88D63CDB6}" type="slidenum">
              <a:rPr lang="ru-RU" smtClean="0"/>
              <a:pPr>
                <a:defRPr/>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A755F765-080D-4A38-82FC-0AE646C1E4E9}" type="datetimeFigureOut">
              <a:rPr lang="ru-RU" smtClean="0"/>
              <a:pPr>
                <a:defRPr/>
              </a:pPr>
              <a:t>14.03.2023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F583BFB-FF5A-4AFC-AD49-1D67FC1FCCEC}"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4FAED6C3-6D7B-4EFA-B23A-E9491D7E7429}" type="datetimeFigureOut">
              <a:rPr lang="ru-RU" smtClean="0"/>
              <a:pPr>
                <a:defRPr/>
              </a:pPr>
              <a:t>14.03.2023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D1881CC-E07D-492E-AA31-CFFD6118B349}" type="slidenum">
              <a:rPr lang="ru-RU" smtClean="0"/>
              <a:pPr>
                <a:defRPr/>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pPr>
              <a:defRPr/>
            </a:pPr>
            <a:fld id="{FC7D3212-87C7-4CB2-A175-26985089D53A}" type="datetimeFigureOut">
              <a:rPr lang="ru-RU" smtClean="0"/>
              <a:pPr>
                <a:defRPr/>
              </a:pPr>
              <a:t>14.03.2023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927DA52-8609-4CF3-976D-2D8A93914695}" type="slidenum">
              <a:rPr lang="ru-RU" smtClean="0"/>
              <a:pPr>
                <a:defRPr/>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pPr>
              <a:defRPr/>
            </a:pPr>
            <a:fld id="{8810B672-B7D0-449A-A620-6223B8627FA2}" type="datetimeFigureOut">
              <a:rPr lang="ru-RU" smtClean="0"/>
              <a:pPr>
                <a:defRPr/>
              </a:pPr>
              <a:t>14.03.2023</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pPr>
              <a:defRPr/>
            </a:pPr>
            <a:endParaRPr lang="ru-RU"/>
          </a:p>
        </p:txBody>
      </p:sp>
      <p:sp>
        <p:nvSpPr>
          <p:cNvPr id="6" name="Номер слайда 5"/>
          <p:cNvSpPr>
            <a:spLocks noGrp="1"/>
          </p:cNvSpPr>
          <p:nvPr>
            <p:ph type="sldNum" sz="quarter" idx="12"/>
          </p:nvPr>
        </p:nvSpPr>
        <p:spPr>
          <a:xfrm>
            <a:off x="1069848" y="6355080"/>
            <a:ext cx="1520952" cy="365760"/>
          </a:xfrm>
        </p:spPr>
        <p:txBody>
          <a:bodyPr/>
          <a:lstStyle/>
          <a:p>
            <a:pPr>
              <a:defRPr/>
            </a:pPr>
            <a:fld id="{2CFEBA0A-D762-42AD-B2DA-6523A769CE4D}" type="slidenum">
              <a:rPr lang="ru-RU" smtClean="0"/>
              <a:pPr>
                <a:defRPr/>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9E399DEB-E318-471B-8C06-C6D87A4EE682}" type="datetimeFigureOut">
              <a:rPr lang="ru-RU" smtClean="0"/>
              <a:pPr>
                <a:defRPr/>
              </a:pPr>
              <a:t>14.03.2023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A23BD4D-C30A-44AA-8BE7-73ACB87ECE3F}" type="slidenum">
              <a:rPr lang="ru-RU" smtClean="0"/>
              <a:pPr>
                <a:defRPr/>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pPr>
              <a:defRPr/>
            </a:pPr>
            <a:fld id="{9B6ACE37-B2D2-44B0-B6B9-6A193B83E61E}" type="datetimeFigureOut">
              <a:rPr lang="ru-RU" smtClean="0"/>
              <a:pPr>
                <a:defRPr/>
              </a:pPr>
              <a:t>14.03.2023</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225654C-C303-4D46-A01B-1B2D477CCE55}" type="slidenum">
              <a:rPr lang="ru-RU" smtClean="0"/>
              <a:pPr>
                <a:defRPr/>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F615D620-9C94-491D-B90D-749815CFEA4B}" type="datetimeFigureOut">
              <a:rPr lang="ru-RU" smtClean="0"/>
              <a:pPr>
                <a:defRPr/>
              </a:pPr>
              <a:t>14.03.2023</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E4446A4-AB0F-4175-B690-FC5DE0D1378D}" type="slidenum">
              <a:rPr lang="ru-RU" smtClean="0"/>
              <a:pPr>
                <a:defRPr/>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E0472137-01E8-45CC-A35B-B7BDB99A54F8}" type="datetimeFigureOut">
              <a:rPr lang="ru-RU" smtClean="0"/>
              <a:pPr>
                <a:defRPr/>
              </a:pPr>
              <a:t>14.03.2023</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AE50828-2CAB-4D14-8B19-D146112CD79D}" type="slidenum">
              <a:rPr lang="ru-RU" smtClean="0"/>
              <a:pPr>
                <a:defRPr/>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D5F3AE50-F3B8-4F45-890B-882A6546426C}" type="datetimeFigureOut">
              <a:rPr lang="ru-RU" smtClean="0"/>
              <a:pPr>
                <a:defRPr/>
              </a:pPr>
              <a:t>14.03.2023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29BCC13-983E-44E0-B0A1-EA3BE0DC6E1B}" type="slidenum">
              <a:rPr lang="ru-RU" smtClean="0"/>
              <a:pPr>
                <a:defRPr/>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11731E96-775B-4EB2-9C40-534E38A926FB}" type="datetimeFigureOut">
              <a:rPr lang="ru-RU" smtClean="0"/>
              <a:pPr>
                <a:defRPr/>
              </a:pPr>
              <a:t>14.03.2023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DD1326D-7C3E-4E1D-A9F6-B59B622EB43F}" type="slidenum">
              <a:rPr lang="ru-RU" smtClean="0"/>
              <a:pPr>
                <a:defRPr/>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fld id="{E56FBC7E-5C50-4362-8944-99741943EE2C}" type="datetimeFigureOut">
              <a:rPr lang="ru-RU" smtClean="0"/>
              <a:pPr>
                <a:defRPr/>
              </a:pPr>
              <a:t>14.03.2023</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7F993312-7490-4D28-911F-AE7DC2059D71}" type="slidenum">
              <a:rPr lang="ru-RU" smtClean="0"/>
              <a:pPr>
                <a:defRPr/>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5085184"/>
            <a:ext cx="7056784" cy="648072"/>
          </a:xfrm>
        </p:spPr>
        <p:txBody>
          <a:bodyPr>
            <a:normAutofit/>
          </a:bodyPr>
          <a:lstStyle/>
          <a:p>
            <a:pPr algn="ctr"/>
            <a:r>
              <a:rPr lang="ru-RU" sz="1400" dirty="0" smtClean="0">
                <a:solidFill>
                  <a:schemeClr val="accent1">
                    <a:lumMod val="50000"/>
                  </a:schemeClr>
                </a:solidFill>
                <a:effectLst/>
              </a:rPr>
              <a:t>МО </a:t>
            </a:r>
            <a:r>
              <a:rPr lang="ru-RU" sz="1400" dirty="0" err="1" smtClean="0">
                <a:solidFill>
                  <a:schemeClr val="accent1">
                    <a:lumMod val="50000"/>
                  </a:schemeClr>
                </a:solidFill>
                <a:effectLst/>
              </a:rPr>
              <a:t>Мгинское</a:t>
            </a:r>
            <a:r>
              <a:rPr lang="ru-RU" sz="1400" dirty="0" smtClean="0">
                <a:solidFill>
                  <a:schemeClr val="accent1">
                    <a:lumMod val="50000"/>
                  </a:schemeClr>
                </a:solidFill>
                <a:effectLst/>
              </a:rPr>
              <a:t> городское поселение Кировского муниципального района Ленинградской области на 2022 год и на плановый период2023 и 2024 годов</a:t>
            </a:r>
            <a:endParaRPr lang="ru-RU" sz="1400" dirty="0">
              <a:solidFill>
                <a:schemeClr val="accent1">
                  <a:lumMod val="50000"/>
                </a:schemeClr>
              </a:solidFill>
              <a:effectLst/>
            </a:endParaRPr>
          </a:p>
        </p:txBody>
      </p:sp>
      <p:sp>
        <p:nvSpPr>
          <p:cNvPr id="1028" name="Подзаголовок 2"/>
          <p:cNvSpPr>
            <a:spLocks noGrp="1"/>
          </p:cNvSpPr>
          <p:nvPr>
            <p:ph type="subTitle" idx="1"/>
          </p:nvPr>
        </p:nvSpPr>
        <p:spPr>
          <a:xfrm>
            <a:off x="1331640" y="3645024"/>
            <a:ext cx="6696397" cy="720080"/>
          </a:xfrm>
        </p:spPr>
        <p:txBody>
          <a:bodyPr>
            <a:normAutofit/>
          </a:bodyPr>
          <a:lstStyle/>
          <a:p>
            <a:pPr marL="136525" algn="ctr">
              <a:lnSpc>
                <a:spcPct val="80000"/>
              </a:lnSpc>
            </a:pPr>
            <a:endParaRPr lang="ru-RU" sz="1400" dirty="0" smtClean="0">
              <a:latin typeface="Times New Roman" panose="02020603050405020304" pitchFamily="18" charset="0"/>
              <a:cs typeface="Times New Roman" panose="02020603050405020304" pitchFamily="18" charset="0"/>
            </a:endParaRPr>
          </a:p>
          <a:p>
            <a:pPr marL="136525" algn="ctr">
              <a:lnSpc>
                <a:spcPct val="80000"/>
              </a:lnSpc>
            </a:pPr>
            <a:r>
              <a:rPr lang="ru-RU" sz="2500" dirty="0" smtClean="0">
                <a:solidFill>
                  <a:schemeClr val="accent1">
                    <a:lumMod val="50000"/>
                  </a:schemeClr>
                </a:solidFill>
                <a:latin typeface="+mj-lt"/>
                <a:ea typeface="+mj-ea"/>
                <a:cs typeface="+mj-cs"/>
              </a:rPr>
              <a:t>БЮДЖЕТ ДЛЯ  ГРАЖДАН</a:t>
            </a:r>
          </a:p>
        </p:txBody>
      </p:sp>
      <p:pic>
        <p:nvPicPr>
          <p:cNvPr id="1026" name="SapphireHiddenControl" hidden="1"/>
          <p:cNvPicPr preferRelativeResize="0">
            <a:picLocks noChangeArrowheads="1" noChangeShapeType="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 xmlns:a14="http://schemas.microsoft.com/office/drawing/2010/main" w="9525">
                <a:noFill/>
                <a:miter lim="800000"/>
                <a:headEnd/>
                <a:tailEnd/>
              </a14:hiddenLine>
            </a:ext>
          </a:extLst>
        </p:spPr>
      </p:pic>
      <p:pic>
        <p:nvPicPr>
          <p:cNvPr id="7" name="Рисунок 6" descr="https://images.vector-images.com/47/mga_pos_coa.gif"/>
          <p:cNvPicPr/>
          <p:nvPr/>
        </p:nvPicPr>
        <p:blipFill>
          <a:blip r:embed="rId4" cstate="print">
            <a:extLst>
              <a:ext uri="{28A0092B-C50C-407E-A947-70E740481C1C}">
                <a14:useLocalDpi xmlns="" xmlns:wpc="http://schemas.microsoft.com/office/word/2010/wordprocessingCanvas" xmlns:cx="http://schemas.microsoft.com/office/drawing/2014/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707904" y="548680"/>
            <a:ext cx="1944216" cy="2538214"/>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2801643" y="-140732"/>
            <a:ext cx="3540713"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1400" b="1" dirty="0" smtClean="0">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Земельные ресурсы поселения: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7kihLieq1vk (1)"/>
          <p:cNvPicPr/>
          <p:nvPr/>
        </p:nvPicPr>
        <p:blipFill>
          <a:blip r:embed="rId2" cstate="print">
            <a:lum bright="20000"/>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11560" y="692696"/>
            <a:ext cx="2755265" cy="2042795"/>
          </a:xfrm>
          <a:prstGeom prst="rect">
            <a:avLst/>
          </a:prstGeom>
          <a:noFill/>
          <a:ln>
            <a:noFill/>
          </a:ln>
        </p:spPr>
      </p:pic>
      <p:graphicFrame>
        <p:nvGraphicFramePr>
          <p:cNvPr id="4" name="Диаграмма 3"/>
          <p:cNvGraphicFramePr/>
          <p:nvPr/>
        </p:nvGraphicFramePr>
        <p:xfrm>
          <a:off x="3779912" y="1052737"/>
          <a:ext cx="45719" cy="1440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p:nvPr/>
        </p:nvGraphicFramePr>
        <p:xfrm>
          <a:off x="683568" y="3068960"/>
          <a:ext cx="2506345" cy="1743075"/>
        </p:xfrm>
        <a:graphic>
          <a:graphicData uri="http://schemas.openxmlformats.org/drawingml/2006/chart">
            <c:chart xmlns:c="http://schemas.openxmlformats.org/drawingml/2006/chart" xmlns:r="http://schemas.openxmlformats.org/officeDocument/2006/relationships" r:id="rId4"/>
          </a:graphicData>
        </a:graphic>
      </p:graphicFrame>
      <p:sp>
        <p:nvSpPr>
          <p:cNvPr id="39938" name="Rectangle 2"/>
          <p:cNvSpPr>
            <a:spLocks noChangeArrowheads="1"/>
          </p:cNvSpPr>
          <p:nvPr/>
        </p:nvSpPr>
        <p:spPr bwMode="auto">
          <a:xfrm>
            <a:off x="3563888" y="1516951"/>
            <a:ext cx="55801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общей площади земель поселения площадь земель населённых пунктов составляет 2,15 %  (1 616,3 Га).</a:t>
            </a:r>
            <a:r>
              <a:rPr kumimoji="0" lang="ru-RU" sz="6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Таблица 6"/>
          <p:cNvGraphicFramePr>
            <a:graphicFrameLocks noGrp="1"/>
          </p:cNvGraphicFramePr>
          <p:nvPr/>
        </p:nvGraphicFramePr>
        <p:xfrm>
          <a:off x="3563888" y="2492895"/>
          <a:ext cx="5400600" cy="3418485"/>
        </p:xfrm>
        <a:graphic>
          <a:graphicData uri="http://schemas.openxmlformats.org/drawingml/2006/table">
            <a:tbl>
              <a:tblPr/>
              <a:tblGrid>
                <a:gridCol w="2814398"/>
                <a:gridCol w="1503523"/>
                <a:gridCol w="1082679"/>
              </a:tblGrid>
              <a:tr h="453576">
                <a:tc>
                  <a:txBody>
                    <a:bodyPr/>
                    <a:lstStyle/>
                    <a:p>
                      <a:pPr indent="450215" algn="ctr" hangingPunct="0">
                        <a:spcAft>
                          <a:spcPts val="0"/>
                        </a:spcAft>
                      </a:pPr>
                      <a:r>
                        <a:rPr lang="ru-RU" sz="800" b="1" dirty="0">
                          <a:latin typeface="Times New Roman"/>
                          <a:ea typeface="Times New Roman"/>
                        </a:rPr>
                        <a:t>Назначение земель</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b="1">
                          <a:latin typeface="Times New Roman"/>
                          <a:ea typeface="Times New Roman"/>
                        </a:rPr>
                        <a:t>Площадь, Га</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ctr" hangingPunct="0">
                        <a:spcAft>
                          <a:spcPts val="0"/>
                        </a:spcAft>
                      </a:pPr>
                      <a:endParaRPr lang="ru-RU" sz="800">
                        <a:latin typeface="Times New Roman"/>
                        <a:ea typeface="Times New Roman"/>
                      </a:endParaRPr>
                    </a:p>
                    <a:p>
                      <a:pPr indent="21590" algn="ctr" hangingPunct="0">
                        <a:spcAft>
                          <a:spcPts val="0"/>
                        </a:spcAft>
                      </a:pPr>
                      <a:r>
                        <a:rPr lang="ru-RU" sz="800" b="1">
                          <a:solidFill>
                            <a:srgbClr val="000000"/>
                          </a:solidFill>
                          <a:latin typeface="Times New Roman"/>
                          <a:ea typeface="Times New Roman"/>
                        </a:rPr>
                        <a:t>% от общей площади земель поселения</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45">
                <a:tc>
                  <a:txBody>
                    <a:bodyPr/>
                    <a:lstStyle/>
                    <a:p>
                      <a:pPr indent="450215" algn="ctr" hangingPunct="0">
                        <a:spcAft>
                          <a:spcPts val="0"/>
                        </a:spcAft>
                      </a:pPr>
                      <a:r>
                        <a:rPr lang="ru-RU" sz="800" dirty="0">
                          <a:solidFill>
                            <a:srgbClr val="000000"/>
                          </a:solidFill>
                          <a:latin typeface="Times New Roman"/>
                          <a:ea typeface="Times New Roman"/>
                        </a:rPr>
                        <a:t>Лесного фонда</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60 286,71</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a:solidFill>
                            <a:srgbClr val="000000"/>
                          </a:solidFill>
                          <a:latin typeface="Times New Roman"/>
                          <a:ea typeface="Times New Roman"/>
                        </a:rPr>
                        <a:t>80,12%</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45">
                <a:tc>
                  <a:txBody>
                    <a:bodyPr/>
                    <a:lstStyle/>
                    <a:p>
                      <a:pPr indent="450215" algn="ctr" hangingPunct="0">
                        <a:spcAft>
                          <a:spcPts val="0"/>
                        </a:spcAft>
                      </a:pPr>
                      <a:r>
                        <a:rPr lang="ru-RU" sz="800" dirty="0">
                          <a:solidFill>
                            <a:srgbClr val="000000"/>
                          </a:solidFill>
                          <a:latin typeface="Times New Roman"/>
                          <a:ea typeface="Times New Roman"/>
                        </a:rPr>
                        <a:t>Специального назначения и запаса</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7 181,9</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a:solidFill>
                            <a:srgbClr val="000000"/>
                          </a:solidFill>
                          <a:latin typeface="Times New Roman"/>
                          <a:ea typeface="Times New Roman"/>
                        </a:rPr>
                        <a:t>9,54%</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45">
                <a:tc>
                  <a:txBody>
                    <a:bodyPr/>
                    <a:lstStyle/>
                    <a:p>
                      <a:pPr indent="450215" algn="ctr" hangingPunct="0">
                        <a:spcAft>
                          <a:spcPts val="0"/>
                        </a:spcAft>
                      </a:pPr>
                      <a:r>
                        <a:rPr lang="ru-RU" sz="800" dirty="0">
                          <a:solidFill>
                            <a:srgbClr val="000000"/>
                          </a:solidFill>
                          <a:latin typeface="Times New Roman"/>
                          <a:ea typeface="Times New Roman"/>
                        </a:rPr>
                        <a:t>Сельскохозяйственного назначения </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4 852,0</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a:solidFill>
                            <a:srgbClr val="000000"/>
                          </a:solidFill>
                          <a:latin typeface="Times New Roman"/>
                          <a:ea typeface="Times New Roman"/>
                        </a:rPr>
                        <a:t>6,45%</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45">
                <a:tc>
                  <a:txBody>
                    <a:bodyPr/>
                    <a:lstStyle/>
                    <a:p>
                      <a:pPr indent="450215" algn="ctr" hangingPunct="0">
                        <a:spcAft>
                          <a:spcPts val="0"/>
                        </a:spcAft>
                      </a:pPr>
                      <a:r>
                        <a:rPr lang="ru-RU" sz="800" dirty="0">
                          <a:solidFill>
                            <a:srgbClr val="000000"/>
                          </a:solidFill>
                          <a:latin typeface="Times New Roman"/>
                          <a:ea typeface="Times New Roman"/>
                        </a:rPr>
                        <a:t>Жилого назначения</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1 102,4</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1,46%</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45">
                <a:tc>
                  <a:txBody>
                    <a:bodyPr/>
                    <a:lstStyle/>
                    <a:p>
                      <a:pPr indent="450215" algn="ctr" hangingPunct="0">
                        <a:spcAft>
                          <a:spcPts val="0"/>
                        </a:spcAft>
                      </a:pPr>
                      <a:r>
                        <a:rPr lang="ru-RU" sz="800" dirty="0">
                          <a:solidFill>
                            <a:srgbClr val="000000"/>
                          </a:solidFill>
                          <a:latin typeface="Times New Roman"/>
                          <a:ea typeface="Times New Roman"/>
                        </a:rPr>
                        <a:t>Инженерной и транспортной инфраструктуры</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802,8</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1,07%</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45">
                <a:tc>
                  <a:txBody>
                    <a:bodyPr/>
                    <a:lstStyle/>
                    <a:p>
                      <a:pPr indent="450215" algn="ctr" hangingPunct="0">
                        <a:spcAft>
                          <a:spcPts val="0"/>
                        </a:spcAft>
                      </a:pPr>
                      <a:r>
                        <a:rPr lang="ru-RU" sz="800">
                          <a:solidFill>
                            <a:srgbClr val="000000"/>
                          </a:solidFill>
                          <a:latin typeface="Times New Roman"/>
                          <a:ea typeface="Times New Roman"/>
                        </a:rPr>
                        <a:t>Водных объектов</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509,2</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0,68%</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45">
                <a:tc>
                  <a:txBody>
                    <a:bodyPr/>
                    <a:lstStyle/>
                    <a:p>
                      <a:pPr indent="450215" algn="ctr" hangingPunct="0">
                        <a:spcAft>
                          <a:spcPts val="0"/>
                        </a:spcAft>
                      </a:pPr>
                      <a:r>
                        <a:rPr lang="ru-RU" sz="800">
                          <a:solidFill>
                            <a:srgbClr val="000000"/>
                          </a:solidFill>
                          <a:latin typeface="Times New Roman"/>
                          <a:ea typeface="Times New Roman"/>
                        </a:rPr>
                        <a:t>Рекреационного назначения</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385,0 </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0,51%</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45">
                <a:tc>
                  <a:txBody>
                    <a:bodyPr/>
                    <a:lstStyle/>
                    <a:p>
                      <a:pPr indent="450215" algn="ctr" hangingPunct="0">
                        <a:spcAft>
                          <a:spcPts val="0"/>
                        </a:spcAft>
                      </a:pPr>
                      <a:r>
                        <a:rPr lang="ru-RU" sz="800">
                          <a:solidFill>
                            <a:srgbClr val="000000"/>
                          </a:solidFill>
                          <a:latin typeface="Times New Roman"/>
                          <a:ea typeface="Times New Roman"/>
                        </a:rPr>
                        <a:t>Промышленности</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86,36</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0,11%</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45">
                <a:tc>
                  <a:txBody>
                    <a:bodyPr/>
                    <a:lstStyle/>
                    <a:p>
                      <a:pPr indent="450215" algn="ctr" hangingPunct="0">
                        <a:spcAft>
                          <a:spcPts val="0"/>
                        </a:spcAft>
                      </a:pPr>
                      <a:r>
                        <a:rPr lang="ru-RU" sz="800" dirty="0">
                          <a:solidFill>
                            <a:srgbClr val="000000"/>
                          </a:solidFill>
                          <a:latin typeface="Times New Roman"/>
                          <a:ea typeface="Times New Roman"/>
                        </a:rPr>
                        <a:t>Общественно-делового назначения</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a:solidFill>
                            <a:srgbClr val="000000"/>
                          </a:solidFill>
                          <a:latin typeface="Times New Roman"/>
                          <a:ea typeface="Times New Roman"/>
                        </a:rPr>
                        <a:t>42,71</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0,06%</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93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В общую площадь земель поселения входят территории: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кругленный прямоугольник 1"/>
          <p:cNvPicPr>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1150" y="116632"/>
            <a:ext cx="8832850" cy="85407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2123728" y="404664"/>
            <a:ext cx="4642783" cy="369332"/>
          </a:xfrm>
          <a:prstGeom prst="rect">
            <a:avLst/>
          </a:prstGeom>
        </p:spPr>
        <p:txBody>
          <a:bodyPr wrap="square">
            <a:spAutoFit/>
          </a:bodyPr>
          <a:lstStyle/>
          <a:p>
            <a:pPr hangingPunct="0"/>
            <a:r>
              <a:rPr lang="ru-RU" b="1" dirty="0" smtClean="0"/>
              <a:t>Административное деление и население</a:t>
            </a:r>
            <a:endParaRPr lang="ru-RU" dirty="0"/>
          </a:p>
        </p:txBody>
      </p:sp>
      <p:sp>
        <p:nvSpPr>
          <p:cNvPr id="40962" name="Rectangle 2"/>
          <p:cNvSpPr>
            <a:spLocks noChangeArrowheads="1"/>
          </p:cNvSpPr>
          <p:nvPr/>
        </p:nvSpPr>
        <p:spPr bwMode="auto">
          <a:xfrm>
            <a:off x="395536" y="1020842"/>
            <a:ext cx="874846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муниципальное образование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Мгинское</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городское поселение входят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19 населенных пунктов:</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5" name="Rectangle 5"/>
          <p:cNvSpPr>
            <a:spLocks noChangeArrowheads="1"/>
          </p:cNvSpPr>
          <p:nvPr/>
        </p:nvSpPr>
        <p:spPr bwMode="auto">
          <a:xfrm>
            <a:off x="0" y="1872865"/>
            <a:ext cx="284380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посёлки</a:t>
            </a:r>
            <a:r>
              <a:rPr kumimoji="0" lang="ru-RU"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6" name="Rectangle 6"/>
          <p:cNvSpPr>
            <a:spLocks noChangeArrowheads="1"/>
          </p:cNvSpPr>
          <p:nvPr/>
        </p:nvSpPr>
        <p:spPr bwMode="auto">
          <a:xfrm>
            <a:off x="1115616" y="2276872"/>
            <a:ext cx="2088232" cy="158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Мга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Апраксин</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Михайловский</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Старая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Малукса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Новая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Малукса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Погостье</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Сологубовка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7" name="Rectangle 7"/>
          <p:cNvSpPr>
            <a:spLocks noChangeArrowheads="1"/>
          </p:cNvSpPr>
          <p:nvPr/>
        </p:nvSpPr>
        <p:spPr bwMode="auto">
          <a:xfrm>
            <a:off x="5796136" y="1911072"/>
            <a:ext cx="288032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деревни: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8" name="Rectangle 8"/>
          <p:cNvSpPr>
            <a:spLocks noChangeArrowheads="1"/>
          </p:cNvSpPr>
          <p:nvPr/>
        </p:nvSpPr>
        <p:spPr bwMode="auto">
          <a:xfrm>
            <a:off x="6732240" y="2348881"/>
            <a:ext cx="2411760" cy="27363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Берёзовка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Войтолово</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Иваново</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Келколово</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Кирсино</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Лезье</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Муя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Петрово</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Пухолово</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Славянка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Сологубовка</a:t>
            </a: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Турышкино</a:t>
            </a:r>
            <a:r>
              <a:rPr kumimoji="0" lang="ru-RU" sz="6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9" name="Rectangle 9"/>
          <p:cNvSpPr>
            <a:spLocks noChangeArrowheads="1"/>
          </p:cNvSpPr>
          <p:nvPr/>
        </p:nvSpPr>
        <p:spPr bwMode="auto">
          <a:xfrm>
            <a:off x="683568" y="4000618"/>
            <a:ext cx="4752528"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Численность населения всего муниципального образования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Мгинское</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городское поселение согласно переписи населения 2020-2021 по состоянию на 1 октября 2021 года составила </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13 911</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человек.</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Прямоугольник 12"/>
          <p:cNvSpPr/>
          <p:nvPr/>
        </p:nvSpPr>
        <p:spPr>
          <a:xfrm>
            <a:off x="827584" y="5301208"/>
            <a:ext cx="6030416" cy="646331"/>
          </a:xfrm>
          <a:prstGeom prst="rect">
            <a:avLst/>
          </a:prstGeom>
        </p:spPr>
        <p:txBody>
          <a:bodyPr wrap="square">
            <a:spAutoFit/>
          </a:bodyPr>
          <a:lstStyle/>
          <a:p>
            <a:r>
              <a:rPr lang="ru-RU" dirty="0" smtClean="0"/>
              <a:t>Центром поселения является городской поселок Мга с численностью населения 11 150 человек</a:t>
            </a:r>
            <a:endParaRPr lang="ru-RU" dirty="0"/>
          </a:p>
        </p:txBody>
      </p:sp>
      <p:pic>
        <p:nvPicPr>
          <p:cNvPr id="14" name="Рисунок 13" descr="IMG_0388"/>
          <p:cNvPicPr/>
          <p:nvPr/>
        </p:nvPicPr>
        <p:blipFill>
          <a:blip r:embed="rId3" cstate="print">
            <a:lum bright="20000" contrast="20000"/>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l="2826" r="1740"/>
          <a:stretch>
            <a:fillRect/>
          </a:stretch>
        </p:blipFill>
        <p:spPr bwMode="auto">
          <a:xfrm>
            <a:off x="3203847" y="1844825"/>
            <a:ext cx="3096345" cy="21602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66675"/>
            <a:ext cx="8832850" cy="854075"/>
            <a:chOff x="73" y="42"/>
            <a:chExt cx="5564" cy="538"/>
          </a:xfrm>
        </p:grpSpPr>
        <p:pic>
          <p:nvPicPr>
            <p:cNvPr id="2055" name="Скругленный прямоугольник 1"/>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2056" name="Text Box 8"/>
            <p:cNvSpPr txBox="1">
              <a:spLocks noChangeArrowheads="1"/>
            </p:cNvSpPr>
            <p:nvPr/>
          </p:nvSpPr>
          <p:spPr bwMode="auto">
            <a:xfrm>
              <a:off x="839" y="139"/>
              <a:ext cx="4743"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200" dirty="0"/>
                <a:t>Основные характеристики бюджета</a:t>
              </a:r>
            </a:p>
          </p:txBody>
        </p:sp>
      </p:grpSp>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dirty="0" err="1"/>
              <a:t>тыс.руб</a:t>
            </a:r>
            <a:r>
              <a:rPr lang="ru-RU" dirty="0"/>
              <a:t>.</a:t>
            </a:r>
          </a:p>
        </p:txBody>
      </p:sp>
      <p:graphicFrame>
        <p:nvGraphicFramePr>
          <p:cNvPr id="7" name="Диаграмма 6"/>
          <p:cNvGraphicFramePr/>
          <p:nvPr/>
        </p:nvGraphicFramePr>
        <p:xfrm>
          <a:off x="1619672" y="1340768"/>
          <a:ext cx="7128792" cy="46805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 xmlns:p14="http://schemas.microsoft.com/office/powerpoint/2010/main" val="963539636"/>
              </p:ext>
            </p:extLst>
          </p:nvPr>
        </p:nvGraphicFramePr>
        <p:xfrm>
          <a:off x="1043608" y="764703"/>
          <a:ext cx="7849691" cy="5693935"/>
        </p:xfrm>
        <a:graphic>
          <a:graphicData uri="http://schemas.openxmlformats.org/drawingml/2006/table">
            <a:tbl>
              <a:tblPr/>
              <a:tblGrid>
                <a:gridCol w="1800201">
                  <a:extLst>
                    <a:ext uri="{9D8B030D-6E8A-4147-A177-3AD203B41FA5}">
                      <a16:colId xmlns="" xmlns:a16="http://schemas.microsoft.com/office/drawing/2014/main" val="20000"/>
                    </a:ext>
                  </a:extLst>
                </a:gridCol>
                <a:gridCol w="864095">
                  <a:extLst>
                    <a:ext uri="{9D8B030D-6E8A-4147-A177-3AD203B41FA5}">
                      <a16:colId xmlns="" xmlns:a16="http://schemas.microsoft.com/office/drawing/2014/main" val="20001"/>
                    </a:ext>
                  </a:extLst>
                </a:gridCol>
                <a:gridCol w="648073">
                  <a:extLst>
                    <a:ext uri="{9D8B030D-6E8A-4147-A177-3AD203B41FA5}">
                      <a16:colId xmlns="" xmlns:a16="http://schemas.microsoft.com/office/drawing/2014/main" val="20002"/>
                    </a:ext>
                  </a:extLst>
                </a:gridCol>
                <a:gridCol w="936104">
                  <a:extLst>
                    <a:ext uri="{9D8B030D-6E8A-4147-A177-3AD203B41FA5}">
                      <a16:colId xmlns="" xmlns:a16="http://schemas.microsoft.com/office/drawing/2014/main" val="20003"/>
                    </a:ext>
                  </a:extLst>
                </a:gridCol>
                <a:gridCol w="864096">
                  <a:extLst>
                    <a:ext uri="{9D8B030D-6E8A-4147-A177-3AD203B41FA5}">
                      <a16:colId xmlns="" xmlns:a16="http://schemas.microsoft.com/office/drawing/2014/main" val="20004"/>
                    </a:ext>
                  </a:extLst>
                </a:gridCol>
                <a:gridCol w="2737122">
                  <a:extLst>
                    <a:ext uri="{9D8B030D-6E8A-4147-A177-3AD203B41FA5}">
                      <a16:colId xmlns="" xmlns:a16="http://schemas.microsoft.com/office/drawing/2014/main" val="20005"/>
                    </a:ext>
                  </a:extLst>
                </a:gridCol>
              </a:tblGrid>
              <a:tr h="31467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146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52 982,1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54 968,3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55 142,1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146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37 654,2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29,4%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50 618,4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53216,1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2"/>
                  </a:ext>
                </a:extLst>
              </a:tr>
              <a:tr h="5244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37 389,5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29,2 %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25075,2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35 299,0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3"/>
                  </a:ext>
                </a:extLst>
              </a:tr>
              <a:tr h="547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128025,8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130661,9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143657,2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extLst>
                  <a:ext uri="{0D108BD9-81ED-4DB2-BD59-A6C34878D82A}">
                    <a16:rowId xmlns="" xmlns:a16="http://schemas.microsoft.com/office/drawing/2014/main" val="10004"/>
                  </a:ext>
                </a:extLst>
              </a:tr>
              <a:tr h="5040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defRPr/>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52982,1</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54968,3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55142,1</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244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17398,3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32,8%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18616,3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18616,3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6"/>
                  </a:ext>
                </a:extLst>
              </a:tr>
              <a:tr h="8740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Акцизы по подакцизным товарам (продукции), производимым на территории РФ</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4177,8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7,9%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4345,0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4518,8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5667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3436,0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6,5%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3573,0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3573,0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7"/>
                  </a:ext>
                </a:extLst>
              </a:tr>
              <a:tr h="5474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27950,0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52,8%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28414,0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28414,0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8"/>
                  </a:ext>
                </a:extLst>
              </a:tr>
              <a:tr h="5248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9"/>
                  </a:ext>
                </a:extLst>
              </a:tr>
            </a:tbl>
          </a:graphicData>
        </a:graphic>
      </p:graphicFrame>
      <p:graphicFrame>
        <p:nvGraphicFramePr>
          <p:cNvPr id="12" name="Диаграмма 11"/>
          <p:cNvGraphicFramePr/>
          <p:nvPr>
            <p:extLst>
              <p:ext uri="{D42A27DB-BD31-4B8C-83A1-F6EECF244321}">
                <p14:modId xmlns="" xmlns:p14="http://schemas.microsoft.com/office/powerpoint/2010/main" val="3363335150"/>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 xmlns:p14="http://schemas.microsoft.com/office/powerpoint/2010/main" val="1056173216"/>
              </p:ext>
            </p:extLst>
          </p:nvPr>
        </p:nvGraphicFramePr>
        <p:xfrm>
          <a:off x="6156176" y="3573016"/>
          <a:ext cx="2662104" cy="328498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 xmlns:p14="http://schemas.microsoft.com/office/powerpoint/2010/main" val="2560644915"/>
              </p:ext>
            </p:extLst>
          </p:nvPr>
        </p:nvGraphicFramePr>
        <p:xfrm>
          <a:off x="1043608" y="764707"/>
          <a:ext cx="7992888" cy="6001813"/>
        </p:xfrm>
        <a:graphic>
          <a:graphicData uri="http://schemas.openxmlformats.org/drawingml/2006/table">
            <a:tbl>
              <a:tblPr/>
              <a:tblGrid>
                <a:gridCol w="2433637">
                  <a:extLst>
                    <a:ext uri="{9D8B030D-6E8A-4147-A177-3AD203B41FA5}">
                      <a16:colId xmlns="" xmlns:a16="http://schemas.microsoft.com/office/drawing/2014/main" val="20000"/>
                    </a:ext>
                  </a:extLst>
                </a:gridCol>
                <a:gridCol w="923925">
                  <a:extLst>
                    <a:ext uri="{9D8B030D-6E8A-4147-A177-3AD203B41FA5}">
                      <a16:colId xmlns="" xmlns:a16="http://schemas.microsoft.com/office/drawing/2014/main" val="20001"/>
                    </a:ext>
                  </a:extLst>
                </a:gridCol>
                <a:gridCol w="782638">
                  <a:extLst>
                    <a:ext uri="{9D8B030D-6E8A-4147-A177-3AD203B41FA5}">
                      <a16:colId xmlns="" xmlns:a16="http://schemas.microsoft.com/office/drawing/2014/main" val="20002"/>
                    </a:ext>
                  </a:extLst>
                </a:gridCol>
                <a:gridCol w="854075">
                  <a:extLst>
                    <a:ext uri="{9D8B030D-6E8A-4147-A177-3AD203B41FA5}">
                      <a16:colId xmlns="" xmlns:a16="http://schemas.microsoft.com/office/drawing/2014/main" val="20003"/>
                    </a:ext>
                  </a:extLst>
                </a:gridCol>
                <a:gridCol w="923925">
                  <a:extLst>
                    <a:ext uri="{9D8B030D-6E8A-4147-A177-3AD203B41FA5}">
                      <a16:colId xmlns="" xmlns:a16="http://schemas.microsoft.com/office/drawing/2014/main" val="20004"/>
                    </a:ext>
                  </a:extLst>
                </a:gridCol>
                <a:gridCol w="2074688">
                  <a:extLst>
                    <a:ext uri="{9D8B030D-6E8A-4147-A177-3AD203B41FA5}">
                      <a16:colId xmlns="" xmlns:a16="http://schemas.microsoft.com/office/drawing/2014/main" val="20005"/>
                    </a:ext>
                  </a:extLst>
                </a:gridCol>
              </a:tblGrid>
              <a:tr h="2729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72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37654,2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50618,4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53216,1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8188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13925,5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13925,5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13925,5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2"/>
                  </a:ext>
                </a:extLst>
              </a:tr>
              <a:tr h="6368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4525,5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a:ln>
                            <a:noFill/>
                          </a:ln>
                          <a:solidFill>
                            <a:schemeClr val="tx1"/>
                          </a:solidFill>
                          <a:effectLst/>
                          <a:latin typeface="Times New Roman" pitchFamily="18" charset="0"/>
                          <a:ea typeface="+mn-ea"/>
                          <a:cs typeface="Times New Roman" pitchFamily="18" charset="0"/>
                        </a:rPr>
                        <a:t>4 </a:t>
                      </a: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090,7</a:t>
                      </a:r>
                      <a:endParaRPr kumimoji="0" lang="ru-RU" sz="12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a:ln>
                            <a:noFill/>
                          </a:ln>
                          <a:solidFill>
                            <a:schemeClr val="tx1"/>
                          </a:solidFill>
                          <a:effectLst/>
                          <a:latin typeface="Times New Roman" pitchFamily="18" charset="0"/>
                          <a:ea typeface="+mn-ea"/>
                          <a:cs typeface="Times New Roman" pitchFamily="18" charset="0"/>
                        </a:rPr>
                        <a:t>4 </a:t>
                      </a: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409,7</a:t>
                      </a:r>
                      <a:endParaRPr kumimoji="0" lang="ru-RU" sz="12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3"/>
                  </a:ext>
                </a:extLst>
              </a:tr>
              <a:tr h="6368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19153,2</a:t>
                      </a:r>
                      <a:endParaRPr kumimoji="0" lang="ru-RU" sz="12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50,9%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32552,2</a:t>
                      </a:r>
                      <a:endParaRPr kumimoji="0" lang="ru-RU" sz="12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34830,9</a:t>
                      </a:r>
                      <a:endParaRPr kumimoji="0" lang="ru-RU" sz="12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4"/>
                  </a:ext>
                </a:extLst>
              </a:tr>
              <a:tr h="454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Штрафы, санкции, возмещение ущерба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0,05%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5"/>
                  </a:ext>
                </a:extLst>
              </a:tr>
              <a:tr h="454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Прочие неналоговые доходы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0,05%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2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37389,5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25075,2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35299,0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454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20492,0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latin typeface="Times New Roman"/>
                        </a:rPr>
                        <a:t>21424,4</a:t>
                      </a:r>
                      <a:endParaRPr lang="ru-RU" sz="1200" b="0" i="0" u="none" strike="noStrike" dirty="0">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latin typeface="Times New Roman"/>
                        </a:rPr>
                        <a:t>22399,0</a:t>
                      </a:r>
                      <a:endParaRPr lang="ru-RU" sz="1200" b="0" i="0" u="none" strike="noStrike" dirty="0">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7"/>
                  </a:ext>
                </a:extLst>
              </a:tr>
              <a:tr h="27294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Субсидии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13246,7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35,4%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9843,9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3687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Субвенции бюджетам субъектов Российской Федерации и муниципальных образований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601,7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601,7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7,1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8"/>
                  </a:ext>
                </a:extLst>
              </a:tr>
              <a:tr h="33253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Иные межбюджетные трансферты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3019,1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8,0%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3019,1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3019,1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9"/>
                  </a:ext>
                </a:extLst>
              </a:tr>
              <a:tr h="45490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Прочие безвозмездные поступления</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2" name="Диаграмма 11"/>
          <p:cNvGraphicFramePr/>
          <p:nvPr>
            <p:extLst>
              <p:ext uri="{D42A27DB-BD31-4B8C-83A1-F6EECF244321}">
                <p14:modId xmlns="" xmlns:p14="http://schemas.microsoft.com/office/powerpoint/2010/main" val="3585719603"/>
              </p:ext>
            </p:extLst>
          </p:nvPr>
        </p:nvGraphicFramePr>
        <p:xfrm>
          <a:off x="7020272" y="1340768"/>
          <a:ext cx="1944216" cy="28803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 xmlns:p14="http://schemas.microsoft.com/office/powerpoint/2010/main" val="567677979"/>
              </p:ext>
            </p:extLst>
          </p:nvPr>
        </p:nvGraphicFramePr>
        <p:xfrm>
          <a:off x="7020272" y="4941168"/>
          <a:ext cx="1991966" cy="152158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041400" y="152400"/>
            <a:ext cx="7907338" cy="768350"/>
            <a:chOff x="73" y="96"/>
            <a:chExt cx="5564" cy="484"/>
          </a:xfrm>
        </p:grpSpPr>
        <p:pic>
          <p:nvPicPr>
            <p:cNvPr id="26625" name="Скругленный прямоугольник 1"/>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2">
                <a:lumMod val="20000"/>
                <a:lumOff val="8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по программному принципу</a:t>
              </a:r>
            </a:p>
          </p:txBody>
        </p:sp>
      </p:grpSp>
      <p:sp>
        <p:nvSpPr>
          <p:cNvPr id="26630" name="AutoShape 6"/>
          <p:cNvSpPr>
            <a:spLocks noChangeArrowheads="1"/>
          </p:cNvSpPr>
          <p:nvPr/>
        </p:nvSpPr>
        <p:spPr bwMode="auto">
          <a:xfrm rot="5400000">
            <a:off x="4794641" y="-1467408"/>
            <a:ext cx="432271" cy="5472113"/>
          </a:xfrm>
          <a:prstGeom prst="flowChartAlternateProcess">
            <a:avLst/>
          </a:prstGeom>
          <a:solidFill>
            <a:schemeClr val="accent2">
              <a:lumMod val="60000"/>
              <a:lumOff val="40000"/>
            </a:schemeClr>
          </a:soli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4581223" y="-324789"/>
            <a:ext cx="720229" cy="5059158"/>
          </a:xfrm>
          <a:prstGeom prst="flowChartAlternateProcess">
            <a:avLst/>
          </a:prstGeom>
          <a:solidFill>
            <a:schemeClr val="accent2">
              <a:lumMod val="75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798192" y="2458392"/>
            <a:ext cx="1224133" cy="2445270"/>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i="1" dirty="0">
                <a:latin typeface="Arial" charset="0"/>
              </a:rPr>
              <a:t>Муниципальные </a:t>
            </a:r>
          </a:p>
          <a:p>
            <a:pPr algn="ctr"/>
            <a:r>
              <a:rPr lang="ru-RU" sz="1600" i="1" dirty="0">
                <a:latin typeface="Arial" charset="0"/>
              </a:rPr>
              <a:t>программы </a:t>
            </a:r>
            <a:r>
              <a:rPr lang="ru-RU" sz="1600" dirty="0">
                <a:latin typeface="Arial" charset="0"/>
              </a:rPr>
              <a:t>(тыс. руб.)</a:t>
            </a:r>
          </a:p>
          <a:p>
            <a:pPr algn="ctr"/>
            <a:r>
              <a:rPr lang="ru-RU" sz="1600" dirty="0" smtClean="0">
                <a:latin typeface="Arial" charset="0"/>
              </a:rPr>
              <a:t>2022 год – 94086,7</a:t>
            </a:r>
            <a:endParaRPr lang="ru-RU" sz="1600" dirty="0">
              <a:latin typeface="Arial" charset="0"/>
            </a:endParaRPr>
          </a:p>
          <a:p>
            <a:pPr algn="ctr"/>
            <a:r>
              <a:rPr lang="ru-RU" sz="1600" dirty="0" smtClean="0">
                <a:latin typeface="Arial" charset="0"/>
              </a:rPr>
              <a:t>2023 год – 93611,1</a:t>
            </a:r>
            <a:endParaRPr lang="ru-RU" sz="1600" dirty="0">
              <a:latin typeface="Arial" charset="0"/>
            </a:endParaRPr>
          </a:p>
          <a:p>
            <a:pPr algn="ctr"/>
            <a:r>
              <a:rPr lang="ru-RU" sz="1600" dirty="0" smtClean="0">
                <a:latin typeface="Arial" charset="0"/>
              </a:rPr>
              <a:t>2024 </a:t>
            </a:r>
            <a:r>
              <a:rPr lang="ru-RU" sz="1600" dirty="0">
                <a:latin typeface="Arial" charset="0"/>
              </a:rPr>
              <a:t>год </a:t>
            </a:r>
            <a:r>
              <a:rPr lang="ru-RU" sz="1600" dirty="0" smtClean="0">
                <a:latin typeface="Arial" charset="0"/>
              </a:rPr>
              <a:t>– 105071,5</a:t>
            </a:r>
            <a:endParaRPr lang="ru-RU" sz="1600" dirty="0">
              <a:latin typeface="Arial" charset="0"/>
            </a:endParaRPr>
          </a:p>
        </p:txBody>
      </p:sp>
      <p:sp>
        <p:nvSpPr>
          <p:cNvPr id="26633" name="AutoShape 9"/>
          <p:cNvSpPr>
            <a:spLocks noChangeArrowheads="1"/>
          </p:cNvSpPr>
          <p:nvPr/>
        </p:nvSpPr>
        <p:spPr bwMode="auto">
          <a:xfrm rot="5400000">
            <a:off x="7416314" y="2240868"/>
            <a:ext cx="1152130" cy="1944217"/>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err="1" smtClean="0">
                <a:latin typeface="Arial" charset="0"/>
              </a:rPr>
              <a:t>Непрограммные</a:t>
            </a:r>
            <a:r>
              <a:rPr lang="ru-RU" sz="1600" dirty="0" smtClean="0">
                <a:latin typeface="Arial" charset="0"/>
              </a:rPr>
              <a:t> </a:t>
            </a:r>
            <a:endParaRPr lang="ru-RU" sz="1600" dirty="0">
              <a:latin typeface="Arial" charset="0"/>
            </a:endParaRPr>
          </a:p>
          <a:p>
            <a:pPr algn="ctr"/>
            <a:r>
              <a:rPr lang="ru-RU" sz="1600" dirty="0">
                <a:latin typeface="Arial" charset="0"/>
              </a:rPr>
              <a:t>расходы (тыс. руб.)</a:t>
            </a:r>
          </a:p>
          <a:p>
            <a:pPr algn="ctr"/>
            <a:r>
              <a:rPr lang="ru-RU" sz="1600" dirty="0" smtClean="0">
                <a:latin typeface="Arial" charset="0"/>
              </a:rPr>
              <a:t>2022 </a:t>
            </a:r>
            <a:r>
              <a:rPr lang="ru-RU" sz="1600" dirty="0">
                <a:latin typeface="Arial" charset="0"/>
              </a:rPr>
              <a:t>год </a:t>
            </a:r>
            <a:r>
              <a:rPr lang="ru-RU" sz="1600" dirty="0" smtClean="0">
                <a:latin typeface="Arial" charset="0"/>
              </a:rPr>
              <a:t>– 37439,1</a:t>
            </a:r>
            <a:endParaRPr lang="ru-RU" sz="1600" dirty="0">
              <a:latin typeface="Arial" charset="0"/>
            </a:endParaRPr>
          </a:p>
          <a:p>
            <a:pPr algn="ctr"/>
            <a:r>
              <a:rPr lang="ru-RU" sz="1600" dirty="0" smtClean="0">
                <a:latin typeface="Arial" charset="0"/>
              </a:rPr>
              <a:t>2023 год – 32578,3</a:t>
            </a:r>
            <a:endParaRPr lang="ru-RU" sz="1600" dirty="0">
              <a:latin typeface="Arial" charset="0"/>
            </a:endParaRPr>
          </a:p>
          <a:p>
            <a:pPr algn="ctr"/>
            <a:r>
              <a:rPr lang="ru-RU" sz="1600" dirty="0" smtClean="0">
                <a:latin typeface="Arial" charset="0"/>
              </a:rPr>
              <a:t>2024 </a:t>
            </a:r>
            <a:r>
              <a:rPr lang="ru-RU" sz="1600" dirty="0">
                <a:latin typeface="Arial" charset="0"/>
              </a:rPr>
              <a:t>год </a:t>
            </a:r>
            <a:r>
              <a:rPr lang="ru-RU" sz="1600" dirty="0" smtClean="0">
                <a:latin typeface="Arial" charset="0"/>
              </a:rPr>
              <a:t>– 30413,2</a:t>
            </a:r>
            <a:endParaRPr lang="ru-RU" sz="1600" dirty="0">
              <a:latin typeface="Arial" charset="0"/>
            </a:endParaRPr>
          </a:p>
        </p:txBody>
      </p:sp>
      <p:sp>
        <p:nvSpPr>
          <p:cNvPr id="26638" name="Line 14"/>
          <p:cNvSpPr>
            <a:spLocks noChangeShapeType="1"/>
          </p:cNvSpPr>
          <p:nvPr/>
        </p:nvSpPr>
        <p:spPr bwMode="auto">
          <a:xfrm>
            <a:off x="4734862" y="1556792"/>
            <a:ext cx="0" cy="287337"/>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470917" y="2418556"/>
            <a:ext cx="989515" cy="218356"/>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835696" y="2276872"/>
            <a:ext cx="507430" cy="7920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47664" y="426836"/>
            <a:ext cx="7596336"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Таблица 5"/>
          <p:cNvGraphicFramePr>
            <a:graphicFrameLocks noGrp="1"/>
          </p:cNvGraphicFramePr>
          <p:nvPr/>
        </p:nvGraphicFramePr>
        <p:xfrm>
          <a:off x="1115616" y="6069672"/>
          <a:ext cx="254000" cy="167640"/>
        </p:xfrm>
        <a:graphic>
          <a:graphicData uri="http://schemas.openxmlformats.org/drawingml/2006/table">
            <a:tbl>
              <a:tblPr/>
              <a:tblGrid>
                <a:gridCol w="254000"/>
              </a:tblGrid>
              <a:tr h="45720">
                <a:tc>
                  <a:txBody>
                    <a:bodyPr/>
                    <a:lstStyle/>
                    <a:p>
                      <a:pPr marL="15240" algn="just">
                        <a:spcAft>
                          <a:spcPts val="0"/>
                        </a:spcAft>
                      </a:pPr>
                      <a:endParaRPr lang="ru-RU" sz="1100" dirty="0">
                        <a:latin typeface="Times New Roman" pitchFamily="18" charset="0"/>
                        <a:ea typeface="Times New Roman"/>
                        <a:cs typeface="Times New Roman" pitchFamily="18" charset="0"/>
                      </a:endParaRPr>
                    </a:p>
                  </a:txBody>
                  <a:tcPr marL="114300" marR="114300" marT="0" marB="0">
                    <a:lnL>
                      <a:noFill/>
                    </a:lnL>
                    <a:lnR>
                      <a:noFill/>
                    </a:lnR>
                    <a:lnT>
                      <a:noFill/>
                    </a:lnT>
                    <a:lnB>
                      <a:noFill/>
                    </a:lnB>
                  </a:tcPr>
                </a:tc>
              </a:tr>
            </a:tbl>
          </a:graphicData>
        </a:graphic>
      </p:graphicFrame>
      <p:graphicFrame>
        <p:nvGraphicFramePr>
          <p:cNvPr id="9" name="Таблица 8"/>
          <p:cNvGraphicFramePr>
            <a:graphicFrameLocks noGrp="1"/>
          </p:cNvGraphicFramePr>
          <p:nvPr/>
        </p:nvGraphicFramePr>
        <p:xfrm>
          <a:off x="179513" y="-224924"/>
          <a:ext cx="8856982" cy="6219244"/>
        </p:xfrm>
        <a:graphic>
          <a:graphicData uri="http://schemas.openxmlformats.org/drawingml/2006/table">
            <a:tbl>
              <a:tblPr firstRow="1" bandRow="1">
                <a:tableStyleId>{5C22544A-7EE6-4342-B048-85BDC9FD1C3A}</a:tableStyleId>
              </a:tblPr>
              <a:tblGrid>
                <a:gridCol w="6264695"/>
                <a:gridCol w="1063184"/>
                <a:gridCol w="711444"/>
                <a:gridCol w="817659"/>
              </a:tblGrid>
              <a:tr h="1133644">
                <a:tc>
                  <a:txBody>
                    <a:bodyPr/>
                    <a:lstStyle/>
                    <a:p>
                      <a:r>
                        <a:rPr lang="ru-RU" sz="1050" dirty="0" smtClean="0"/>
                        <a:t>Наименование программы</a:t>
                      </a:r>
                      <a:endParaRPr lang="ru-RU" sz="1050" dirty="0"/>
                    </a:p>
                  </a:txBody>
                  <a:tcPr/>
                </a:tc>
                <a:tc>
                  <a:txBody>
                    <a:bodyPr/>
                    <a:lstStyle/>
                    <a:p>
                      <a:r>
                        <a:rPr lang="ru-RU" sz="1050" dirty="0" smtClean="0"/>
                        <a:t>Объем финансирования на  2022 год в тыс. руб.</a:t>
                      </a:r>
                      <a:endParaRPr lang="ru-RU"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smtClean="0"/>
                        <a:t>Объем финансирования на  2023 год в тыс. руб.</a:t>
                      </a:r>
                    </a:p>
                    <a:p>
                      <a:endParaRPr lang="ru-RU"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smtClean="0"/>
                        <a:t>Объем финансирования на  2024 год в тыс. руб.</a:t>
                      </a:r>
                    </a:p>
                    <a:p>
                      <a:endParaRPr lang="ru-RU" sz="1050" dirty="0"/>
                    </a:p>
                  </a:txBody>
                  <a:tcPr/>
                </a:tc>
              </a:tr>
              <a:tr h="426120">
                <a:tc>
                  <a:txBody>
                    <a:bodyPr/>
                    <a:lstStyle/>
                    <a:p>
                      <a:r>
                        <a:rPr kumimoji="0" lang="ru-RU" sz="1050" b="0" kern="1200" dirty="0" smtClean="0">
                          <a:solidFill>
                            <a:schemeClr val="dk1"/>
                          </a:solidFill>
                          <a:latin typeface="+mn-lt"/>
                          <a:ea typeface="+mn-ea"/>
                          <a:cs typeface="+mn-cs"/>
                        </a:rPr>
                        <a:t>1. МП</a:t>
                      </a:r>
                      <a:r>
                        <a:rPr kumimoji="0" lang="ru-RU" sz="1050" b="0" kern="1200" baseline="0" dirty="0" smtClean="0">
                          <a:solidFill>
                            <a:schemeClr val="dk1"/>
                          </a:solidFill>
                          <a:latin typeface="+mn-lt"/>
                          <a:ea typeface="+mn-ea"/>
                          <a:cs typeface="+mn-cs"/>
                        </a:rPr>
                        <a:t> </a:t>
                      </a:r>
                      <a:r>
                        <a:rPr kumimoji="0" lang="ru-RU" sz="1050" b="0" kern="1200" dirty="0" smtClean="0">
                          <a:solidFill>
                            <a:schemeClr val="dk1"/>
                          </a:solidFill>
                          <a:latin typeface="+mn-lt"/>
                          <a:ea typeface="+mn-ea"/>
                          <a:cs typeface="+mn-cs"/>
                        </a:rPr>
                        <a:t>«Обеспечение безопасности жизнедеятельности населения на территории МО </a:t>
                      </a:r>
                      <a:r>
                        <a:rPr kumimoji="0" lang="ru-RU" sz="1050" b="0" kern="1200" dirty="0" err="1" smtClean="0">
                          <a:solidFill>
                            <a:schemeClr val="dk1"/>
                          </a:solidFill>
                          <a:latin typeface="+mn-lt"/>
                          <a:ea typeface="+mn-ea"/>
                          <a:cs typeface="+mn-cs"/>
                        </a:rPr>
                        <a:t>Мгинское</a:t>
                      </a:r>
                      <a:r>
                        <a:rPr kumimoji="0" lang="ru-RU" sz="105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algn="ctr"/>
                      <a:endParaRPr kumimoji="0" lang="ru-RU" sz="1050" b="0" kern="1200" dirty="0" smtClean="0">
                        <a:solidFill>
                          <a:schemeClr val="dk1"/>
                        </a:solidFill>
                        <a:latin typeface="+mn-lt"/>
                        <a:ea typeface="+mn-ea"/>
                        <a:cs typeface="+mn-cs"/>
                      </a:endParaRPr>
                    </a:p>
                    <a:p>
                      <a:pPr algn="ctr"/>
                      <a:endParaRPr kumimoji="0" lang="ru-RU" sz="1050" b="0" kern="1200" dirty="0" smtClean="0">
                        <a:solidFill>
                          <a:schemeClr val="dk1"/>
                        </a:solidFill>
                        <a:latin typeface="+mn-lt"/>
                        <a:ea typeface="+mn-ea"/>
                        <a:cs typeface="+mn-cs"/>
                      </a:endParaRPr>
                    </a:p>
                    <a:p>
                      <a:pPr algn="ctr"/>
                      <a:r>
                        <a:rPr kumimoji="0" lang="ru-RU" sz="1050" b="0" kern="1200" dirty="0" smtClean="0">
                          <a:solidFill>
                            <a:schemeClr val="dk1"/>
                          </a:solidFill>
                          <a:latin typeface="+mn-lt"/>
                          <a:ea typeface="+mn-ea"/>
                          <a:cs typeface="+mn-cs"/>
                        </a:rPr>
                        <a:t>838,4</a:t>
                      </a:r>
                    </a:p>
                  </a:txBody>
                  <a:tcPr/>
                </a:tc>
                <a:tc>
                  <a:txBody>
                    <a:bodyPr/>
                    <a:lstStyle/>
                    <a:p>
                      <a:pPr algn="ctr"/>
                      <a:endParaRPr kumimoji="0" lang="ru-RU" sz="1050" b="0" kern="1200" dirty="0" smtClean="0">
                        <a:solidFill>
                          <a:schemeClr val="dk1"/>
                        </a:solidFill>
                        <a:latin typeface="+mn-lt"/>
                        <a:ea typeface="+mn-ea"/>
                        <a:cs typeface="+mn-cs"/>
                      </a:endParaRPr>
                    </a:p>
                    <a:p>
                      <a:pPr algn="ctr"/>
                      <a:endParaRPr kumimoji="0" lang="ru-RU" sz="1050" b="0" kern="1200" dirty="0" smtClean="0">
                        <a:solidFill>
                          <a:schemeClr val="dk1"/>
                        </a:solidFill>
                        <a:latin typeface="+mn-lt"/>
                        <a:ea typeface="+mn-ea"/>
                        <a:cs typeface="+mn-cs"/>
                      </a:endParaRPr>
                    </a:p>
                    <a:p>
                      <a:pPr algn="ctr"/>
                      <a:r>
                        <a:rPr kumimoji="0" lang="ru-RU" sz="1050" b="0" kern="1200" dirty="0" smtClean="0">
                          <a:solidFill>
                            <a:schemeClr val="dk1"/>
                          </a:solidFill>
                          <a:latin typeface="+mn-lt"/>
                          <a:ea typeface="+mn-ea"/>
                          <a:cs typeface="+mn-cs"/>
                        </a:rPr>
                        <a:t>3845,2</a:t>
                      </a:r>
                    </a:p>
                  </a:txBody>
                  <a:tcPr/>
                </a:tc>
                <a:tc>
                  <a:txBody>
                    <a:bodyPr/>
                    <a:lstStyle/>
                    <a:p>
                      <a:pPr algn="ctr"/>
                      <a:endParaRPr kumimoji="0" lang="ru-RU" sz="1050" b="0" kern="1200" dirty="0" smtClean="0">
                        <a:solidFill>
                          <a:schemeClr val="dk1"/>
                        </a:solidFill>
                        <a:latin typeface="+mn-lt"/>
                        <a:ea typeface="+mn-ea"/>
                        <a:cs typeface="+mn-cs"/>
                      </a:endParaRPr>
                    </a:p>
                    <a:p>
                      <a:pPr algn="ctr"/>
                      <a:r>
                        <a:rPr kumimoji="0" lang="ru-RU" sz="1050" b="0" kern="1200" dirty="0" smtClean="0">
                          <a:solidFill>
                            <a:schemeClr val="dk1"/>
                          </a:solidFill>
                          <a:latin typeface="+mn-lt"/>
                          <a:ea typeface="+mn-ea"/>
                          <a:cs typeface="+mn-cs"/>
                        </a:rPr>
                        <a:t>10454,1</a:t>
                      </a:r>
                    </a:p>
                  </a:txBody>
                  <a:tcPr/>
                </a:tc>
              </a:tr>
              <a:tr h="538266">
                <a:tc>
                  <a:txBody>
                    <a:bodyPr/>
                    <a:lstStyle/>
                    <a:p>
                      <a:pPr marL="0" algn="l" rtl="0" eaLnBrk="1" latinLnBrk="0" hangingPunct="1"/>
                      <a:r>
                        <a:rPr kumimoji="0" lang="ru-RU" sz="1000" b="0" kern="1200" dirty="0" smtClean="0">
                          <a:solidFill>
                            <a:schemeClr val="dk1"/>
                          </a:solidFill>
                          <a:latin typeface="+mn-lt"/>
                          <a:ea typeface="+mn-ea"/>
                          <a:cs typeface="+mn-cs"/>
                        </a:rPr>
                        <a:t>2. МП"Содержание и развитие автомобильных дорог общего пользования местного значения в границах населенных пунктов муниципального образования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13300,6</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15149,8</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14874,4</a:t>
                      </a:r>
                    </a:p>
                  </a:txBody>
                  <a:tcPr/>
                </a:tc>
              </a:tr>
              <a:tr h="393127">
                <a:tc>
                  <a:txBody>
                    <a:bodyPr/>
                    <a:lstStyle/>
                    <a:p>
                      <a:r>
                        <a:rPr kumimoji="0" lang="ru-RU" sz="1000" b="0" kern="1200" dirty="0" smtClean="0">
                          <a:solidFill>
                            <a:schemeClr val="dk1"/>
                          </a:solidFill>
                          <a:latin typeface="+mn-lt"/>
                          <a:ea typeface="+mn-ea"/>
                          <a:cs typeface="+mn-cs"/>
                        </a:rPr>
                        <a:t>3. МП"Развитие субъектов малого и среднего предпринимательства муниципального образования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100,0</a:t>
                      </a:r>
                    </a:p>
                  </a:txBody>
                  <a:tcPr/>
                </a:tc>
                <a:tc>
                  <a:txBody>
                    <a:bodyPr/>
                    <a:lstStyle/>
                    <a:p>
                      <a:pPr marL="0" algn="ctr" rtl="0" eaLnBrk="1" latinLnBrk="0" hangingPunct="1"/>
                      <a:r>
                        <a:rPr kumimoji="0" lang="ru-RU" sz="1000" b="0" kern="1200" smtClean="0">
                          <a:solidFill>
                            <a:schemeClr val="dk1"/>
                          </a:solidFill>
                          <a:latin typeface="+mn-lt"/>
                          <a:ea typeface="+mn-ea"/>
                          <a:cs typeface="+mn-cs"/>
                        </a:rPr>
                        <a:t>100,0</a:t>
                      </a:r>
                      <a:endParaRPr kumimoji="0" lang="ru-RU" sz="1000" b="0" kern="1200" dirty="0">
                        <a:solidFill>
                          <a:schemeClr val="dk1"/>
                        </a:solidFill>
                        <a:latin typeface="+mn-lt"/>
                        <a:ea typeface="+mn-ea"/>
                        <a:cs typeface="+mn-cs"/>
                      </a:endParaRP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100,0</a:t>
                      </a:r>
                      <a:endParaRPr kumimoji="0" lang="ru-RU" sz="1000" b="0" kern="1200" dirty="0">
                        <a:solidFill>
                          <a:schemeClr val="dk1"/>
                        </a:solidFill>
                        <a:latin typeface="+mn-lt"/>
                        <a:ea typeface="+mn-ea"/>
                        <a:cs typeface="+mn-cs"/>
                      </a:endParaRPr>
                    </a:p>
                  </a:txBody>
                  <a:tcPr/>
                </a:tc>
              </a:tr>
              <a:tr h="538266">
                <a:tc>
                  <a:txBody>
                    <a:bodyPr/>
                    <a:lstStyle/>
                    <a:p>
                      <a:r>
                        <a:rPr kumimoji="0" lang="ru-RU" sz="1000" b="0" kern="1200" dirty="0" smtClean="0">
                          <a:solidFill>
                            <a:schemeClr val="dk1"/>
                          </a:solidFill>
                          <a:latin typeface="+mn-lt"/>
                          <a:ea typeface="+mn-ea"/>
                          <a:cs typeface="+mn-cs"/>
                        </a:rPr>
                        <a:t>4. МП"Содействие развитию части территории г.п. Мга, являющегося административным центром муниципального образования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2348,3</a:t>
                      </a:r>
                    </a:p>
                  </a:txBody>
                  <a:tcPr/>
                </a:tc>
                <a:tc>
                  <a:txBody>
                    <a:bodyPr/>
                    <a:lstStyle/>
                    <a:p>
                      <a:pPr marL="0" algn="ctr" rtl="0" eaLnBrk="1" latinLnBrk="0" hangingPunct="1"/>
                      <a:endParaRPr kumimoji="0" lang="ru-RU" sz="1000" b="0" kern="1200" dirty="0" smtClean="0">
                        <a:solidFill>
                          <a:schemeClr val="dk1"/>
                        </a:solidFill>
                        <a:latin typeface="+mn-lt"/>
                        <a:ea typeface="+mn-ea"/>
                        <a:cs typeface="+mn-cs"/>
                      </a:endParaRPr>
                    </a:p>
                  </a:txBody>
                  <a:tcPr/>
                </a:tc>
                <a:tc>
                  <a:txBody>
                    <a:bodyPr/>
                    <a:lstStyle/>
                    <a:p>
                      <a:endParaRPr lang="ru-RU" sz="1000"/>
                    </a:p>
                  </a:txBody>
                  <a:tcPr/>
                </a:tc>
              </a:tr>
              <a:tr h="538266">
                <a:tc>
                  <a:txBody>
                    <a:bodyPr/>
                    <a:lstStyle/>
                    <a:p>
                      <a:r>
                        <a:rPr kumimoji="0" lang="ru-RU" sz="1000" b="0" kern="1200" dirty="0" smtClean="0">
                          <a:solidFill>
                            <a:schemeClr val="dk1"/>
                          </a:solidFill>
                          <a:latin typeface="+mn-lt"/>
                          <a:ea typeface="+mn-ea"/>
                          <a:cs typeface="+mn-cs"/>
                        </a:rPr>
                        <a:t>5. МП"Содействие участию населения в осуществлении местного самоуправления в иных формах на территории муниципального образования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algn="ctr"/>
                      <a:r>
                        <a:rPr kumimoji="0" lang="ru-RU" sz="1000" b="0" kern="1200" dirty="0" smtClean="0">
                          <a:solidFill>
                            <a:schemeClr val="dk1"/>
                          </a:solidFill>
                          <a:latin typeface="+mn-lt"/>
                          <a:ea typeface="+mn-ea"/>
                          <a:cs typeface="+mn-cs"/>
                        </a:rPr>
                        <a:t>2747,2</a:t>
                      </a:r>
                    </a:p>
                  </a:txBody>
                  <a:tcPr/>
                </a:tc>
                <a:tc>
                  <a:txBody>
                    <a:bodyPr/>
                    <a:lstStyle/>
                    <a:p>
                      <a:endParaRPr lang="ru-RU" sz="1000" dirty="0"/>
                    </a:p>
                  </a:txBody>
                  <a:tcPr/>
                </a:tc>
                <a:tc>
                  <a:txBody>
                    <a:bodyPr/>
                    <a:lstStyle/>
                    <a:p>
                      <a:endParaRPr lang="ru-RU" sz="1000"/>
                    </a:p>
                  </a:txBody>
                  <a:tcPr/>
                </a:tc>
              </a:tr>
              <a:tr h="388748">
                <a:tc>
                  <a:txBody>
                    <a:bodyPr/>
                    <a:lstStyle/>
                    <a:p>
                      <a:r>
                        <a:rPr kumimoji="0" lang="ru-RU" sz="1000" b="0" kern="1200" dirty="0" smtClean="0">
                          <a:solidFill>
                            <a:schemeClr val="dk1"/>
                          </a:solidFill>
                          <a:latin typeface="+mn-lt"/>
                          <a:ea typeface="+mn-ea"/>
                          <a:cs typeface="+mn-cs"/>
                        </a:rPr>
                        <a:t>6. МП"Газоснабжение и газификация муниципального образования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2026,3</a:t>
                      </a:r>
                      <a:endParaRPr kumimoji="0" lang="ru-RU" sz="1000" b="0" kern="1200" dirty="0">
                        <a:solidFill>
                          <a:schemeClr val="dk1"/>
                        </a:solidFill>
                        <a:latin typeface="+mn-lt"/>
                        <a:ea typeface="+mn-ea"/>
                        <a:cs typeface="+mn-cs"/>
                      </a:endParaRPr>
                    </a:p>
                  </a:txBody>
                  <a:tcPr/>
                </a:tc>
                <a:tc>
                  <a:txBody>
                    <a:bodyPr/>
                    <a:lstStyle/>
                    <a:p>
                      <a:pPr marL="0" algn="ctr" rtl="0" eaLnBrk="1" latinLnBrk="0" hangingPunct="1"/>
                      <a:r>
                        <a:rPr kumimoji="0" lang="ru-RU" sz="1000" b="0" kern="1200" dirty="0" smtClean="0">
                          <a:solidFill>
                            <a:schemeClr val="dk1"/>
                          </a:solidFill>
                          <a:latin typeface="+mn-lt"/>
                          <a:ea typeface="+mn-ea"/>
                          <a:cs typeface="+mn-cs"/>
                        </a:rPr>
                        <a:t>6726,2</a:t>
                      </a:r>
                      <a:endParaRPr kumimoji="0" lang="ru-RU" sz="1000" b="0" kern="1200" dirty="0">
                        <a:solidFill>
                          <a:schemeClr val="dk1"/>
                        </a:solidFill>
                        <a:latin typeface="+mn-lt"/>
                        <a:ea typeface="+mn-ea"/>
                        <a:cs typeface="+mn-cs"/>
                      </a:endParaRPr>
                    </a:p>
                  </a:txBody>
                  <a:tcPr/>
                </a:tc>
                <a:tc>
                  <a:txBody>
                    <a:bodyPr/>
                    <a:lstStyle/>
                    <a:p>
                      <a:pPr marL="0" algn="ctr" rtl="0" eaLnBrk="1" latinLnBrk="0" hangingPunct="1"/>
                      <a:r>
                        <a:rPr kumimoji="0" lang="ru-RU" sz="1000" b="0" kern="1200" dirty="0" smtClean="0">
                          <a:solidFill>
                            <a:schemeClr val="dk1"/>
                          </a:solidFill>
                          <a:latin typeface="+mn-lt"/>
                          <a:ea typeface="+mn-ea"/>
                          <a:cs typeface="+mn-cs"/>
                        </a:rPr>
                        <a:t>550,0</a:t>
                      </a:r>
                      <a:endParaRPr kumimoji="0" lang="ru-RU" sz="1000" b="0" kern="1200" dirty="0">
                        <a:solidFill>
                          <a:schemeClr val="dk1"/>
                        </a:solidFill>
                        <a:latin typeface="+mn-lt"/>
                        <a:ea typeface="+mn-ea"/>
                        <a:cs typeface="+mn-cs"/>
                      </a:endParaRPr>
                    </a:p>
                  </a:txBody>
                  <a:tcPr/>
                </a:tc>
              </a:tr>
              <a:tr h="412804">
                <a:tc>
                  <a:txBody>
                    <a:bodyPr/>
                    <a:lstStyle/>
                    <a:p>
                      <a:r>
                        <a:rPr kumimoji="0" lang="ru-RU" sz="1000" b="0" kern="1200" dirty="0" smtClean="0">
                          <a:solidFill>
                            <a:schemeClr val="dk1"/>
                          </a:solidFill>
                          <a:latin typeface="+mn-lt"/>
                          <a:ea typeface="+mn-ea"/>
                          <a:cs typeface="+mn-cs"/>
                        </a:rPr>
                        <a:t>7.МП"Развитие объектов коммунальной инфраструктуры в муниципальном образовании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algn="ctr"/>
                      <a:r>
                        <a:rPr lang="ru-RU" sz="1000" dirty="0" smtClean="0"/>
                        <a:t>500,0</a:t>
                      </a:r>
                      <a:endParaRPr lang="ru-RU" sz="1000" dirty="0"/>
                    </a:p>
                  </a:txBody>
                  <a:tcPr/>
                </a:tc>
                <a:tc>
                  <a:txBody>
                    <a:bodyPr/>
                    <a:lstStyle/>
                    <a:p>
                      <a:pPr algn="ctr"/>
                      <a:r>
                        <a:rPr lang="ru-RU" sz="1000" dirty="0" smtClean="0"/>
                        <a:t>1300,0</a:t>
                      </a:r>
                      <a:endParaRPr lang="ru-RU" sz="1000" dirty="0"/>
                    </a:p>
                  </a:txBody>
                  <a:tcPr/>
                </a:tc>
                <a:tc>
                  <a:txBody>
                    <a:bodyPr/>
                    <a:lstStyle/>
                    <a:p>
                      <a:pPr algn="ctr"/>
                      <a:r>
                        <a:rPr lang="ru-RU" sz="1000" dirty="0" smtClean="0"/>
                        <a:t>2000,0</a:t>
                      </a:r>
                      <a:endParaRPr lang="ru-RU" sz="1000" dirty="0"/>
                    </a:p>
                  </a:txBody>
                  <a:tcPr/>
                </a:tc>
              </a:tr>
              <a:tr h="388748">
                <a:tc>
                  <a:txBody>
                    <a:bodyPr/>
                    <a:lstStyle/>
                    <a:p>
                      <a:r>
                        <a:rPr kumimoji="0" lang="ru-RU" sz="1000" b="0" kern="1200" dirty="0" smtClean="0">
                          <a:solidFill>
                            <a:schemeClr val="dk1"/>
                          </a:solidFill>
                          <a:latin typeface="+mn-lt"/>
                          <a:ea typeface="+mn-ea"/>
                          <a:cs typeface="+mn-cs"/>
                        </a:rPr>
                        <a:t>8.МП "Формирование комфортной городской среды муниципального образования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 "</a:t>
                      </a:r>
                    </a:p>
                  </a:txBody>
                  <a:tcPr/>
                </a:tc>
                <a:tc>
                  <a:txBody>
                    <a:bodyPr/>
                    <a:lstStyle/>
                    <a:p>
                      <a:pPr algn="ctr"/>
                      <a:r>
                        <a:rPr kumimoji="0" lang="ru-RU" sz="1000" b="0" kern="1200" dirty="0" smtClean="0">
                          <a:solidFill>
                            <a:schemeClr val="dk1"/>
                          </a:solidFill>
                          <a:latin typeface="+mn-lt"/>
                          <a:ea typeface="+mn-ea"/>
                          <a:cs typeface="+mn-cs"/>
                        </a:rPr>
                        <a:t>0</a:t>
                      </a:r>
                    </a:p>
                  </a:txBody>
                  <a:tcPr/>
                </a:tc>
                <a:tc>
                  <a:txBody>
                    <a:bodyPr/>
                    <a:lstStyle/>
                    <a:p>
                      <a:pPr algn="ctr"/>
                      <a:r>
                        <a:rPr kumimoji="0" lang="ru-RU" sz="1000" b="0" kern="1200" dirty="0" smtClean="0">
                          <a:solidFill>
                            <a:schemeClr val="dk1"/>
                          </a:solidFill>
                          <a:latin typeface="+mn-lt"/>
                          <a:ea typeface="+mn-ea"/>
                          <a:cs typeface="+mn-cs"/>
                        </a:rPr>
                        <a:t>1150,0</a:t>
                      </a:r>
                    </a:p>
                  </a:txBody>
                  <a:tcPr/>
                </a:tc>
                <a:tc>
                  <a:txBody>
                    <a:bodyPr/>
                    <a:lstStyle/>
                    <a:p>
                      <a:pPr algn="ctr"/>
                      <a:r>
                        <a:rPr kumimoji="0" lang="ru-RU" sz="1000" b="0" kern="1200" dirty="0" smtClean="0">
                          <a:solidFill>
                            <a:schemeClr val="dk1"/>
                          </a:solidFill>
                          <a:latin typeface="+mn-lt"/>
                          <a:ea typeface="+mn-ea"/>
                          <a:cs typeface="+mn-cs"/>
                        </a:rPr>
                        <a:t>2250,0</a:t>
                      </a:r>
                    </a:p>
                  </a:txBody>
                  <a:tcPr/>
                </a:tc>
              </a:tr>
              <a:tr h="388748">
                <a:tc>
                  <a:txBody>
                    <a:bodyPr/>
                    <a:lstStyle/>
                    <a:p>
                      <a:r>
                        <a:rPr kumimoji="0" lang="ru-RU" sz="1000" b="0" kern="1200" dirty="0" smtClean="0">
                          <a:solidFill>
                            <a:schemeClr val="dk1"/>
                          </a:solidFill>
                          <a:latin typeface="+mn-lt"/>
                          <a:ea typeface="+mn-ea"/>
                          <a:cs typeface="+mn-cs"/>
                        </a:rPr>
                        <a:t>9.МП "Благоустройство и содержание территории и объектов муниципального образования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17072,9</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18794,4</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17794,4</a:t>
                      </a:r>
                    </a:p>
                  </a:txBody>
                  <a:tcPr/>
                </a:tc>
              </a:tr>
              <a:tr h="388748">
                <a:tc>
                  <a:txBody>
                    <a:bodyPr/>
                    <a:lstStyle/>
                    <a:p>
                      <a:r>
                        <a:rPr kumimoji="0" lang="ru-RU" sz="1000" b="0" kern="1200" dirty="0" smtClean="0">
                          <a:solidFill>
                            <a:schemeClr val="dk1"/>
                          </a:solidFill>
                          <a:latin typeface="+mn-lt"/>
                          <a:ea typeface="+mn-ea"/>
                          <a:cs typeface="+mn-cs"/>
                        </a:rPr>
                        <a:t>10.МП"Жилищно-коммунальное хозяйство и техническое обеспечение на территории  муниципального образования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13878,4</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13878,4</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13878,4</a:t>
                      </a:r>
                    </a:p>
                  </a:txBody>
                  <a:tcPr/>
                </a:tc>
              </a:tr>
              <a:tr h="171315">
                <a:tc>
                  <a:txBody>
                    <a:bodyPr/>
                    <a:lstStyle/>
                    <a:p>
                      <a:r>
                        <a:rPr kumimoji="0" lang="ru-RU" sz="1000" b="0" kern="1200" dirty="0" smtClean="0">
                          <a:solidFill>
                            <a:schemeClr val="dk1"/>
                          </a:solidFill>
                          <a:latin typeface="+mn-lt"/>
                          <a:ea typeface="+mn-ea"/>
                          <a:cs typeface="+mn-cs"/>
                        </a:rPr>
                        <a:t>11.МП"Развитие культуры, физической культуры и массового спорта в муниципальном образовании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41274,6</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32667,1</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43170,2</a:t>
                      </a:r>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кругленный прямоугольник 1"/>
          <p:cNvPicPr>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19672" y="0"/>
            <a:ext cx="7200801" cy="40466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1907704" y="0"/>
            <a:ext cx="6552728" cy="369332"/>
          </a:xfrm>
          <a:prstGeom prst="rect">
            <a:avLst/>
          </a:prstGeom>
        </p:spPr>
        <p:txBody>
          <a:bodyPr wrap="square">
            <a:spAutoFit/>
          </a:bodyPr>
          <a:lstStyle/>
          <a:p>
            <a:pPr algn="ctr"/>
            <a:r>
              <a:rPr lang="ru-RU" dirty="0" smtClean="0"/>
              <a:t>АДРЕСНАЯ ИНВЕСТИЦИОННАЯ ПРОГРАММА</a:t>
            </a:r>
            <a:endParaRPr lang="ru-RU" dirty="0"/>
          </a:p>
        </p:txBody>
      </p:sp>
      <p:graphicFrame>
        <p:nvGraphicFramePr>
          <p:cNvPr id="5" name="Таблица 4"/>
          <p:cNvGraphicFramePr>
            <a:graphicFrameLocks noGrp="1"/>
          </p:cNvGraphicFramePr>
          <p:nvPr/>
        </p:nvGraphicFramePr>
        <p:xfrm>
          <a:off x="395536" y="764703"/>
          <a:ext cx="8352929" cy="6120681"/>
        </p:xfrm>
        <a:graphic>
          <a:graphicData uri="http://schemas.openxmlformats.org/drawingml/2006/table">
            <a:tbl>
              <a:tblPr/>
              <a:tblGrid>
                <a:gridCol w="2079247"/>
                <a:gridCol w="1977640"/>
                <a:gridCol w="409148"/>
                <a:gridCol w="349716"/>
                <a:gridCol w="581205"/>
                <a:gridCol w="490391"/>
                <a:gridCol w="576664"/>
                <a:gridCol w="496446"/>
                <a:gridCol w="642369"/>
                <a:gridCol w="373844"/>
                <a:gridCol w="376259"/>
              </a:tblGrid>
              <a:tr h="248114">
                <a:tc rowSpan="5">
                  <a:txBody>
                    <a:bodyPr/>
                    <a:lstStyle/>
                    <a:p>
                      <a:pPr algn="ctr" fontAlgn="ctr"/>
                      <a:r>
                        <a:rPr lang="ru-RU" sz="800" b="1" i="0" u="none" strike="noStrike" dirty="0">
                          <a:latin typeface="Times New Roman"/>
                        </a:rPr>
                        <a:t>Наименование муниципальной программы, структурного элемента</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ru-RU" sz="800" b="1" i="0" u="none" strike="noStrike" dirty="0">
                          <a:latin typeface="Times New Roman"/>
                        </a:rPr>
                        <a:t>Наименование объектов, видов работ</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9">
                  <a:txBody>
                    <a:bodyPr/>
                    <a:lstStyle/>
                    <a:p>
                      <a:pPr marL="0" algn="ctr" rtl="0" eaLnBrk="1" fontAlgn="ctr" latinLnBrk="0" hangingPunct="1"/>
                      <a:r>
                        <a:rPr kumimoji="0" lang="ru-RU" sz="800" b="1" i="0" u="none" strike="noStrike" kern="1200" dirty="0">
                          <a:solidFill>
                            <a:schemeClr val="tx1"/>
                          </a:solidFill>
                          <a:latin typeface="Times New Roman"/>
                          <a:ea typeface="+mn-ea"/>
                          <a:cs typeface="+mn-cs"/>
                        </a:rPr>
                        <a:t>Сумма</a:t>
                      </a:r>
                      <a:br>
                        <a:rPr kumimoji="0" lang="ru-RU" sz="800" b="1" i="0" u="none" strike="noStrike" kern="1200" dirty="0">
                          <a:solidFill>
                            <a:schemeClr val="tx1"/>
                          </a:solidFill>
                          <a:latin typeface="Times New Roman"/>
                          <a:ea typeface="+mn-ea"/>
                          <a:cs typeface="+mn-cs"/>
                        </a:rPr>
                      </a:br>
                      <a:r>
                        <a:rPr kumimoji="0" lang="ru-RU" sz="800" b="1" i="0" u="none" strike="noStrike" kern="1200" dirty="0">
                          <a:solidFill>
                            <a:schemeClr val="tx1"/>
                          </a:solidFill>
                          <a:latin typeface="Times New Roman"/>
                          <a:ea typeface="+mn-ea"/>
                          <a:cs typeface="+mn-cs"/>
                        </a:rPr>
                        <a:t>(тысяч рублей)</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0360">
                <a:tc vMerge="1">
                  <a:txBody>
                    <a:bodyPr/>
                    <a:lstStyle/>
                    <a:p>
                      <a:endParaRPr lang="ru-RU"/>
                    </a:p>
                  </a:txBody>
                  <a:tcPr/>
                </a:tc>
                <a:tc vMerge="1">
                  <a:txBody>
                    <a:bodyPr/>
                    <a:lstStyle/>
                    <a:p>
                      <a:endParaRPr lang="ru-RU"/>
                    </a:p>
                  </a:txBody>
                  <a:tcPr/>
                </a:tc>
                <a:tc gridSpan="3">
                  <a:txBody>
                    <a:bodyPr/>
                    <a:lstStyle/>
                    <a:p>
                      <a:pPr algn="ctr" fontAlgn="ctr"/>
                      <a:r>
                        <a:rPr lang="ru-RU" sz="900" b="1" i="0" u="none" strike="noStrike" dirty="0">
                          <a:latin typeface="Times New Roman"/>
                        </a:rPr>
                        <a:t>2022 год</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fontAlgn="ctr"/>
                      <a:r>
                        <a:rPr lang="ru-RU" sz="900" b="1" i="0" u="none" strike="noStrike">
                          <a:latin typeface="Times New Roman"/>
                        </a:rPr>
                        <a:t>2023 год</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fontAlgn="ctr"/>
                      <a:r>
                        <a:rPr lang="ru-RU" sz="900" b="1" i="0" u="none" strike="noStrike" dirty="0">
                          <a:latin typeface="Times New Roman"/>
                        </a:rPr>
                        <a:t>2024 год</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r>
              <a:tr h="124967">
                <a:tc vMerge="1">
                  <a:txBody>
                    <a:bodyPr/>
                    <a:lstStyle/>
                    <a:p>
                      <a:endParaRPr lang="ru-RU"/>
                    </a:p>
                  </a:txBody>
                  <a:tcPr/>
                </a:tc>
                <a:tc vMerge="1">
                  <a:txBody>
                    <a:bodyPr/>
                    <a:lstStyle/>
                    <a:p>
                      <a:endParaRPr lang="ru-RU"/>
                    </a:p>
                  </a:txBody>
                  <a:tcPr/>
                </a:tc>
                <a:tc rowSpan="3">
                  <a:txBody>
                    <a:bodyPr/>
                    <a:lstStyle/>
                    <a:p>
                      <a:pPr algn="ctr" fontAlgn="ctr"/>
                      <a:r>
                        <a:rPr lang="ru-RU" sz="800" b="1" i="0" u="none" strike="noStrike" dirty="0">
                          <a:latin typeface="Times New Roman"/>
                        </a:rPr>
                        <a:t>Всего</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ru-RU" sz="800" b="0" i="0" u="none" strike="noStrike">
                          <a:latin typeface="Times New Roman"/>
                        </a:rPr>
                        <a:t>в том числе:</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ru-RU"/>
                    </a:p>
                  </a:txBody>
                  <a:tcPr/>
                </a:tc>
                <a:tc rowSpan="3">
                  <a:txBody>
                    <a:bodyPr/>
                    <a:lstStyle/>
                    <a:p>
                      <a:pPr algn="ctr" fontAlgn="ctr"/>
                      <a:r>
                        <a:rPr lang="ru-RU" sz="800" b="1" i="0" u="none" strike="noStrike" dirty="0">
                          <a:latin typeface="Times New Roman"/>
                        </a:rPr>
                        <a:t>Всего</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ru-RU" sz="800" b="0" i="0" u="none" strike="noStrike" dirty="0">
                          <a:latin typeface="Times New Roman"/>
                        </a:rPr>
                        <a:t>в том числе:</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ru-RU"/>
                    </a:p>
                  </a:txBody>
                  <a:tcPr/>
                </a:tc>
                <a:tc rowSpan="3">
                  <a:txBody>
                    <a:bodyPr/>
                    <a:lstStyle/>
                    <a:p>
                      <a:pPr algn="ctr" fontAlgn="ctr"/>
                      <a:r>
                        <a:rPr lang="ru-RU" sz="800" b="1" i="0" u="none" strike="noStrike">
                          <a:latin typeface="Times New Roman"/>
                        </a:rPr>
                        <a:t>Всего</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ru-RU" sz="800" b="0" i="0" u="none" strike="noStrike">
                          <a:latin typeface="Times New Roman"/>
                        </a:rPr>
                        <a:t>в том числе:</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r>
              <a:tr h="38457">
                <a:tc vMerge="1">
                  <a:txBody>
                    <a:bodyPr/>
                    <a:lstStyle/>
                    <a:p>
                      <a:endParaRPr lang="ru-RU"/>
                    </a:p>
                  </a:txBody>
                  <a:tcPr/>
                </a:tc>
                <a:tc vMerge="1">
                  <a:txBody>
                    <a:bodyPr/>
                    <a:lstStyle/>
                    <a:p>
                      <a:endParaRPr lang="ru-RU"/>
                    </a:p>
                  </a:txBody>
                  <a:tcPr/>
                </a:tc>
                <a:tc vMerge="1">
                  <a:txBody>
                    <a:bodyPr/>
                    <a:lstStyle/>
                    <a:p>
                      <a:endParaRPr lang="ru-RU"/>
                    </a:p>
                  </a:txBody>
                  <a:tcPr/>
                </a:tc>
                <a:tc gridSpan="2" vMerge="1">
                  <a:txBody>
                    <a:bodyPr/>
                    <a:lstStyle/>
                    <a:p>
                      <a:pPr algn="ctr" fontAlgn="ctr"/>
                      <a:endParaRPr lang="ru-RU" sz="800" b="0" i="0" u="none" strike="noStrike">
                        <a:latin typeface="Times New Roman"/>
                      </a:endParaRP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pPr algn="ctr" fontAlgn="ctr"/>
                      <a:endParaRPr lang="ru-RU" sz="800" b="0" i="0" u="none" strike="noStrike">
                        <a:latin typeface="Times New Roman"/>
                      </a:endParaRP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gridSpan="2" vMerge="1">
                  <a:txBody>
                    <a:bodyPr/>
                    <a:lstStyle/>
                    <a:p>
                      <a:pPr algn="ctr" fontAlgn="ctr"/>
                      <a:endParaRPr lang="ru-RU" sz="800" b="0" i="0" u="none" strike="noStrike">
                        <a:latin typeface="Times New Roman"/>
                      </a:endParaRP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pPr algn="ctr" fontAlgn="ctr"/>
                      <a:endParaRPr lang="ru-RU" sz="800" b="0" i="0" u="none" strike="noStrike">
                        <a:latin typeface="Times New Roman"/>
                      </a:endParaRP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rowSpan="2">
                  <a:txBody>
                    <a:bodyPr/>
                    <a:lstStyle/>
                    <a:p>
                      <a:pPr algn="ctr" fontAlgn="ctr"/>
                      <a:r>
                        <a:rPr lang="ru-RU" sz="800" b="0" i="0" u="none" strike="noStrike">
                          <a:latin typeface="Times New Roman"/>
                        </a:rPr>
                        <a:t>средства областного бюджета</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800" b="0" i="0" u="none" strike="noStrike">
                          <a:latin typeface="Times New Roman"/>
                        </a:rPr>
                        <a:t>средства местного бюджета</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4070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0" i="0" u="none" strike="noStrike" dirty="0">
                          <a:latin typeface="Times New Roman"/>
                        </a:rPr>
                        <a:t>средства областного бюджета</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средства местного бюджета</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ctr"/>
                      <a:r>
                        <a:rPr lang="ru-RU" sz="800" b="0" i="0" u="none" strike="noStrike">
                          <a:latin typeface="Times New Roman"/>
                        </a:rPr>
                        <a:t>средства областного бюджета</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средства местного бюджета</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r h="124967">
                <a:tc>
                  <a:txBody>
                    <a:bodyPr/>
                    <a:lstStyle/>
                    <a:p>
                      <a:pPr algn="ctr" fontAlgn="ctr"/>
                      <a:r>
                        <a:rPr lang="ru-RU" sz="800" b="0" i="1" u="none" strike="noStrike" dirty="0">
                          <a:latin typeface="Times New Roman"/>
                        </a:rPr>
                        <a:t>1</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1" u="none" strike="noStrike">
                          <a:latin typeface="Times New Roman"/>
                        </a:rPr>
                        <a:t>2</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1" u="none" strike="noStrike">
                          <a:latin typeface="Times New Roman"/>
                        </a:rPr>
                        <a:t>3</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4</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5</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6</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7</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8</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9</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1" u="none" strike="noStrike">
                          <a:latin typeface="Times New Roman"/>
                        </a:rPr>
                        <a:t>10</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1" u="none" strike="noStrike">
                          <a:latin typeface="Times New Roman"/>
                        </a:rPr>
                        <a:t>11</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4967">
                <a:tc>
                  <a:txBody>
                    <a:bodyPr/>
                    <a:lstStyle/>
                    <a:p>
                      <a:pPr algn="l" fontAlgn="ctr"/>
                      <a:r>
                        <a:rPr lang="ru-RU" sz="800" b="1" i="0" u="none" strike="noStrike" dirty="0">
                          <a:latin typeface="Times New Roman"/>
                        </a:rPr>
                        <a:t>Всего по программам</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latin typeface="Times New Roman"/>
                        </a:rPr>
                        <a:t>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2 106,3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2 106,3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7 217,5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7 217,5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1 200,0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latin typeface="Times New Roman"/>
                        </a:rPr>
                        <a:t>1 200,0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17704">
                <a:tc>
                  <a:txBody>
                    <a:bodyPr/>
                    <a:lstStyle/>
                    <a:p>
                      <a:pPr algn="l" fontAlgn="ctr"/>
                      <a:r>
                        <a:rPr lang="ru-RU" sz="700" b="1" i="0" u="none" strike="noStrike" dirty="0">
                          <a:solidFill>
                            <a:srgbClr val="000000"/>
                          </a:solidFill>
                          <a:latin typeface="Times New Roman"/>
                        </a:rPr>
                        <a:t>Муниципальная программа "Газоснабжение и газификация муниципального образования </a:t>
                      </a:r>
                      <a:r>
                        <a:rPr lang="ru-RU" sz="700" b="1" i="0" u="none" strike="noStrike" dirty="0" err="1">
                          <a:solidFill>
                            <a:srgbClr val="000000"/>
                          </a:solidFill>
                          <a:latin typeface="Times New Roman"/>
                        </a:rPr>
                        <a:t>Мгинское</a:t>
                      </a:r>
                      <a:r>
                        <a:rPr lang="ru-RU" sz="700" b="1" i="0" u="none" strike="noStrike" dirty="0">
                          <a:solidFill>
                            <a:srgbClr val="000000"/>
                          </a:solidFill>
                          <a:latin typeface="Times New Roman"/>
                        </a:rPr>
                        <a:t> городское поселение Кировского муниципального района Ленинградской области"</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dirty="0">
                          <a:latin typeface="Times New Roman"/>
                        </a:rPr>
                        <a:t>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rgbClr val="000000"/>
                          </a:solidFill>
                          <a:latin typeface="Times New Roman"/>
                        </a:rPr>
                        <a:t>1 906,3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a:solidFill>
                            <a:srgbClr val="000000"/>
                          </a:solidFill>
                          <a:latin typeface="Times New Roman"/>
                        </a:rPr>
                        <a:t>1 906,3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a:solidFill>
                            <a:srgbClr val="000000"/>
                          </a:solidFill>
                          <a:latin typeface="Times New Roman"/>
                        </a:rPr>
                        <a:t>6 176,2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a:solidFill>
                            <a:srgbClr val="000000"/>
                          </a:solidFill>
                          <a:latin typeface="Times New Roman"/>
                        </a:rPr>
                        <a:t>6 176,2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04056">
                <a:tc>
                  <a:txBody>
                    <a:bodyPr/>
                    <a:lstStyle/>
                    <a:p>
                      <a:pPr algn="l" fontAlgn="ctr"/>
                      <a:r>
                        <a:rPr lang="ru-RU" sz="700" b="0" i="0" u="none" strike="noStrike" dirty="0">
                          <a:solidFill>
                            <a:srgbClr val="000000"/>
                          </a:solidFill>
                          <a:latin typeface="Times New Roman"/>
                        </a:rPr>
                        <a:t>Мероприятия, направленные на достижение цели федерального проекта "Содействие развитию инфраструктуры субъектов Российской Федерации (муниципальных образований)"</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dirty="0">
                          <a:latin typeface="Times New Roman"/>
                        </a:rPr>
                        <a:t>Распределительный газопровод в д. </a:t>
                      </a:r>
                      <a:r>
                        <a:rPr lang="ru-RU" sz="700" b="0" i="0" u="none" strike="noStrike" dirty="0" err="1">
                          <a:latin typeface="Times New Roman"/>
                        </a:rPr>
                        <a:t>Пухолово</a:t>
                      </a:r>
                      <a:r>
                        <a:rPr lang="ru-RU" sz="700" b="0" i="0" u="none" strike="noStrike" dirty="0">
                          <a:latin typeface="Times New Roman"/>
                        </a:rPr>
                        <a:t> Кировского района Ленинградской области (в том числе проектно-изыскательские работы)</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dirty="0">
                          <a:solidFill>
                            <a:srgbClr val="000000"/>
                          </a:solidFill>
                          <a:latin typeface="Times New Roman"/>
                        </a:rPr>
                        <a:t>232,8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latin typeface="Times New Roman"/>
                        </a:rPr>
                        <a:t>232,8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329,2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latin typeface="Times New Roman"/>
                        </a:rPr>
                        <a:t>329,2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32048">
                <a:tc>
                  <a:txBody>
                    <a:bodyPr/>
                    <a:lstStyle/>
                    <a:p>
                      <a:pPr algn="l" fontAlgn="ctr"/>
                      <a:r>
                        <a:rPr lang="ru-RU" sz="700" b="0" i="0" u="none" strike="noStrike">
                          <a:solidFill>
                            <a:srgbClr val="000000"/>
                          </a:solidFill>
                          <a:latin typeface="Times New Roman"/>
                        </a:rPr>
                        <a:t>Мероприятия, направленные на достижение цели федерального проекта "Содействие развитию инфраструктуры субъектов Российской Федерации (муниципальных образований)"</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dirty="0">
                          <a:latin typeface="Times New Roman"/>
                        </a:rPr>
                        <a:t>Распределительный газопровод  п. Старая </a:t>
                      </a:r>
                      <a:r>
                        <a:rPr lang="ru-RU" sz="700" b="0" i="0" u="none" strike="noStrike" dirty="0" err="1">
                          <a:latin typeface="Times New Roman"/>
                        </a:rPr>
                        <a:t>Малукса</a:t>
                      </a:r>
                      <a:r>
                        <a:rPr lang="ru-RU" sz="700" b="0" i="0" u="none" strike="noStrike" dirty="0">
                          <a:latin typeface="Times New Roman"/>
                        </a:rPr>
                        <a:t> Кировского района Ленинградской области  (в том числе проектно-изыскательские работы)</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272,8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latin typeface="Times New Roman"/>
                        </a:rPr>
                        <a:t>272,8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1 370,0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latin typeface="Times New Roman"/>
                        </a:rPr>
                        <a:t>1 370,0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l" fontAlgn="ctr"/>
                      <a:r>
                        <a:rPr lang="ru-RU" sz="700" b="0" i="0" u="none" strike="noStrike">
                          <a:solidFill>
                            <a:srgbClr val="000000"/>
                          </a:solidFill>
                          <a:latin typeface="Times New Roman"/>
                        </a:rPr>
                        <a:t>Мероприятия, направленные на достижение цели федерального проекта "Содействие развитию инфраструктуры субъектов Российской Федерации (муниципальных образований)"</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dirty="0">
                          <a:latin typeface="Times New Roman"/>
                        </a:rPr>
                        <a:t>Распределительный газопровод п. Новая </a:t>
                      </a:r>
                      <a:r>
                        <a:rPr lang="ru-RU" sz="700" b="0" i="0" u="none" strike="noStrike" dirty="0" err="1">
                          <a:latin typeface="Times New Roman"/>
                        </a:rPr>
                        <a:t>Малукса</a:t>
                      </a:r>
                      <a:r>
                        <a:rPr lang="ru-RU" sz="700" b="0" i="0" u="none" strike="noStrike" dirty="0">
                          <a:latin typeface="Times New Roman"/>
                        </a:rPr>
                        <a:t> Кировского района Ленинградской области (в том числе проектно-изыскательские работы)</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280,0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latin typeface="Times New Roman"/>
                        </a:rPr>
                        <a:t>280,0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962,0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latin typeface="Times New Roman"/>
                        </a:rPr>
                        <a:t>962,0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4571">
                <a:tc>
                  <a:txBody>
                    <a:bodyPr/>
                    <a:lstStyle/>
                    <a:p>
                      <a:pPr algn="l" fontAlgn="ctr"/>
                      <a:r>
                        <a:rPr lang="ru-RU" sz="700" b="0" i="0" u="none" strike="noStrike">
                          <a:solidFill>
                            <a:srgbClr val="000000"/>
                          </a:solidFill>
                          <a:latin typeface="Times New Roman"/>
                        </a:rPr>
                        <a:t>Мероприятия, направленные на достижение цели федерального проекта "Содействие развитию инфраструктуры субъектов Российской Федерации (муниципальных образований)"</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dirty="0">
                          <a:latin typeface="Times New Roman"/>
                        </a:rPr>
                        <a:t>Распределительный газопровод </a:t>
                      </a:r>
                      <a:r>
                        <a:rPr lang="ru-RU" sz="700" b="0" i="0" u="none" strike="noStrike" dirty="0" err="1">
                          <a:latin typeface="Times New Roman"/>
                        </a:rPr>
                        <a:t>д.Турышкино</a:t>
                      </a:r>
                      <a:r>
                        <a:rPr lang="ru-RU" sz="700" b="0" i="0" u="none" strike="noStrike" dirty="0">
                          <a:latin typeface="Times New Roman"/>
                        </a:rPr>
                        <a:t> Кировского района Ленинградской области (в том числе проектно-изыскательские работы)</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solidFill>
                            <a:srgbClr val="000000"/>
                          </a:solidFill>
                          <a:latin typeface="Times New Roman"/>
                        </a:rPr>
                        <a:t>283,3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latin typeface="Times New Roman"/>
                        </a:rPr>
                        <a:t>283,3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solidFill>
                            <a:srgbClr val="000000"/>
                          </a:solidFill>
                          <a:latin typeface="Times New Roman"/>
                        </a:rPr>
                        <a:t>891,0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latin typeface="Times New Roman"/>
                        </a:rPr>
                        <a:t>891,0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078">
                <a:tc>
                  <a:txBody>
                    <a:bodyPr/>
                    <a:lstStyle/>
                    <a:p>
                      <a:pPr algn="l" fontAlgn="ctr"/>
                      <a:r>
                        <a:rPr lang="ru-RU" sz="700" b="0" i="0" u="none" strike="noStrike">
                          <a:solidFill>
                            <a:srgbClr val="000000"/>
                          </a:solidFill>
                          <a:latin typeface="Times New Roman"/>
                        </a:rPr>
                        <a:t>Мероприятия, направленные на достижение цели федерального проекта "Содействие развитию инфраструктуры субъектов Российской Федерации (муниципальных образований)"</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700" b="0" i="0" u="none" strike="noStrike" dirty="0">
                          <a:solidFill>
                            <a:srgbClr val="000000"/>
                          </a:solidFill>
                          <a:latin typeface="Times New Roman"/>
                        </a:rPr>
                        <a:t>Распределительный газопровод д.Петрово Кировского района Ленинградской области (в том числе проектно-изыскательские работы)</a:t>
                      </a:r>
                    </a:p>
                  </a:txBody>
                  <a:tcPr marL="1801" marR="1801" marT="1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104,7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latin typeface="Times New Roman"/>
                        </a:rPr>
                        <a:t>104,7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267,0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latin typeface="Times New Roman"/>
                        </a:rPr>
                        <a:t>267,0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593">
                <a:tc>
                  <a:txBody>
                    <a:bodyPr/>
                    <a:lstStyle/>
                    <a:p>
                      <a:pPr algn="l" fontAlgn="ctr"/>
                      <a:r>
                        <a:rPr lang="ru-RU" sz="700" b="0" i="0" u="none" strike="noStrike">
                          <a:solidFill>
                            <a:srgbClr val="000000"/>
                          </a:solidFill>
                          <a:latin typeface="Times New Roman"/>
                        </a:rPr>
                        <a:t>Мероприятия, направленные на достижение цели федерального проекта "Содействие развитию инфраструктуры субъектов Российской Федерации (муниципальных образований)"</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700" b="0" i="0" u="none" strike="noStrike" dirty="0">
                          <a:solidFill>
                            <a:srgbClr val="000000"/>
                          </a:solidFill>
                          <a:latin typeface="Times New Roman"/>
                        </a:rPr>
                        <a:t>Распределительный газопровод </a:t>
                      </a:r>
                      <a:r>
                        <a:rPr lang="ru-RU" sz="700" b="0" i="0" u="none" strike="noStrike" dirty="0" err="1">
                          <a:solidFill>
                            <a:srgbClr val="000000"/>
                          </a:solidFill>
                          <a:latin typeface="Times New Roman"/>
                        </a:rPr>
                        <a:t>д.Муя</a:t>
                      </a:r>
                      <a:r>
                        <a:rPr lang="ru-RU" sz="700" b="0" i="0" u="none" strike="noStrike" dirty="0">
                          <a:solidFill>
                            <a:srgbClr val="000000"/>
                          </a:solidFill>
                          <a:latin typeface="Times New Roman"/>
                        </a:rPr>
                        <a:t> Кировского района Ленинградской области (в том числе проектно-изыскательские работы)</a:t>
                      </a:r>
                    </a:p>
                  </a:txBody>
                  <a:tcPr marL="1801" marR="1801" marT="1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solidFill>
                            <a:srgbClr val="000000"/>
                          </a:solidFill>
                          <a:latin typeface="Times New Roman"/>
                        </a:rPr>
                        <a:t>253,6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latin typeface="Times New Roman"/>
                        </a:rPr>
                        <a:t>253,6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960,0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latin typeface="Times New Roman"/>
                        </a:rPr>
                        <a:t>960,0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092">
                <a:tc>
                  <a:txBody>
                    <a:bodyPr/>
                    <a:lstStyle/>
                    <a:p>
                      <a:pPr algn="l" fontAlgn="ctr"/>
                      <a:r>
                        <a:rPr lang="ru-RU" sz="700" b="0" i="0" u="none" strike="noStrike">
                          <a:solidFill>
                            <a:srgbClr val="000000"/>
                          </a:solidFill>
                          <a:latin typeface="Times New Roman"/>
                        </a:rPr>
                        <a:t>Мероприятия, направленные на достижение цели федерального проекта "Содействие развитию инфраструктуры субъектов Российской Федерации (муниципальных образований)"</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700" b="0" i="0" u="none" strike="noStrike" dirty="0">
                          <a:solidFill>
                            <a:srgbClr val="000000"/>
                          </a:solidFill>
                          <a:latin typeface="Times New Roman"/>
                        </a:rPr>
                        <a:t>Распределительный газопровод д. </a:t>
                      </a:r>
                      <a:r>
                        <a:rPr lang="ru-RU" sz="700" b="0" i="0" u="none" strike="noStrike" dirty="0" err="1">
                          <a:solidFill>
                            <a:srgbClr val="000000"/>
                          </a:solidFill>
                          <a:latin typeface="Times New Roman"/>
                        </a:rPr>
                        <a:t>Лезье</a:t>
                      </a:r>
                      <a:r>
                        <a:rPr lang="ru-RU" sz="700" b="0" i="0" u="none" strike="noStrike" dirty="0">
                          <a:solidFill>
                            <a:srgbClr val="000000"/>
                          </a:solidFill>
                          <a:latin typeface="Times New Roman"/>
                        </a:rPr>
                        <a:t> Кировского района Ленинградской области (в том числе проектно-изыскательские работы)</a:t>
                      </a:r>
                    </a:p>
                  </a:txBody>
                  <a:tcPr marL="1801" marR="1801" marT="1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199,0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latin typeface="Times New Roman"/>
                        </a:rPr>
                        <a:t>199,0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solidFill>
                            <a:srgbClr val="000000"/>
                          </a:solidFill>
                          <a:latin typeface="Times New Roman"/>
                        </a:rPr>
                        <a:t>528,0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latin typeface="Times New Roman"/>
                        </a:rPr>
                        <a:t>528,0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0517">
                <a:tc>
                  <a:txBody>
                    <a:bodyPr/>
                    <a:lstStyle/>
                    <a:p>
                      <a:pPr algn="l" fontAlgn="ctr"/>
                      <a:r>
                        <a:rPr lang="ru-RU" sz="700" b="0" i="0" u="none" strike="noStrike">
                          <a:solidFill>
                            <a:srgbClr val="000000"/>
                          </a:solidFill>
                          <a:latin typeface="Times New Roman"/>
                        </a:rPr>
                        <a:t>Мероприятия, направленные на достижение цели федерального проекта "Содействие развитию инфраструктуры субъектов Российской Федерации (муниципальных образований)"</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700" b="0" i="0" u="none" strike="noStrike" dirty="0">
                          <a:solidFill>
                            <a:srgbClr val="000000"/>
                          </a:solidFill>
                          <a:latin typeface="Times New Roman"/>
                        </a:rPr>
                        <a:t>Распределительный газопровод д. </a:t>
                      </a:r>
                      <a:r>
                        <a:rPr lang="ru-RU" sz="700" b="0" i="0" u="none" strike="noStrike" dirty="0" err="1">
                          <a:solidFill>
                            <a:srgbClr val="000000"/>
                          </a:solidFill>
                          <a:latin typeface="Times New Roman"/>
                        </a:rPr>
                        <a:t>Сологубовка</a:t>
                      </a:r>
                      <a:r>
                        <a:rPr lang="ru-RU" sz="700" b="0" i="0" u="none" strike="noStrike" dirty="0">
                          <a:solidFill>
                            <a:srgbClr val="000000"/>
                          </a:solidFill>
                          <a:latin typeface="Times New Roman"/>
                        </a:rPr>
                        <a:t> Кировского района Ленинградской области (в том числе проектно-изыскательские работы)</a:t>
                      </a:r>
                    </a:p>
                  </a:txBody>
                  <a:tcPr marL="1801" marR="1801" marT="1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280,1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latin typeface="Times New Roman"/>
                        </a:rPr>
                        <a:t>280,1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869,0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latin typeface="Times New Roman"/>
                        </a:rPr>
                        <a:t>869,0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529" y="548680"/>
          <a:ext cx="8424938" cy="3900309"/>
        </p:xfrm>
        <a:graphic>
          <a:graphicData uri="http://schemas.openxmlformats.org/drawingml/2006/table">
            <a:tbl>
              <a:tblPr/>
              <a:tblGrid>
                <a:gridCol w="2097172"/>
                <a:gridCol w="1994691"/>
                <a:gridCol w="412674"/>
                <a:gridCol w="352732"/>
                <a:gridCol w="586214"/>
                <a:gridCol w="494619"/>
                <a:gridCol w="581636"/>
                <a:gridCol w="500725"/>
                <a:gridCol w="647907"/>
                <a:gridCol w="280267"/>
                <a:gridCol w="476301"/>
              </a:tblGrid>
              <a:tr h="648072">
                <a:tc>
                  <a:txBody>
                    <a:bodyPr/>
                    <a:lstStyle/>
                    <a:p>
                      <a:pPr algn="l" fontAlgn="ctr"/>
                      <a:r>
                        <a:rPr lang="ru-RU" sz="700" b="1" i="0" u="none" strike="noStrike" dirty="0">
                          <a:latin typeface="Times New Roman"/>
                        </a:rPr>
                        <a:t>Муниципальная программа "Развитие объектов коммунальной инфраструктуры в муниципальном образовании </a:t>
                      </a:r>
                      <a:r>
                        <a:rPr lang="ru-RU" sz="700" b="1" i="0" u="none" strike="noStrike" dirty="0" err="1">
                          <a:latin typeface="Times New Roman"/>
                        </a:rPr>
                        <a:t>Мгинское</a:t>
                      </a:r>
                      <a:r>
                        <a:rPr lang="ru-RU" sz="700" b="1" i="0" u="none" strike="noStrike" dirty="0">
                          <a:latin typeface="Times New Roman"/>
                        </a:rPr>
                        <a:t> городское поселение Кировского муниципального района Ленинградской области"</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latin typeface="Times New Roman"/>
                        </a:rPr>
                        <a:t>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dirty="0">
                          <a:solidFill>
                            <a:srgbClr val="000000"/>
                          </a:solidFill>
                          <a:latin typeface="Times New Roman"/>
                        </a:rPr>
                        <a:t>200,0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dirty="0">
                          <a:solidFill>
                            <a:srgbClr val="000000"/>
                          </a:solidFill>
                          <a:latin typeface="Times New Roman"/>
                        </a:rPr>
                        <a:t>200,0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a:solidFill>
                            <a:srgbClr val="000000"/>
                          </a:solidFill>
                          <a:latin typeface="Times New Roman"/>
                        </a:rPr>
                        <a:t>500,0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a:solidFill>
                            <a:srgbClr val="000000"/>
                          </a:solidFill>
                          <a:latin typeface="Times New Roman"/>
                        </a:rPr>
                        <a:t>500,0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dirty="0">
                          <a:solidFill>
                            <a:srgbClr val="000000"/>
                          </a:solidFill>
                          <a:latin typeface="Times New Roman"/>
                        </a:rPr>
                        <a:t>1 200,0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dirty="0">
                          <a:solidFill>
                            <a:srgbClr val="000000"/>
                          </a:solidFill>
                          <a:latin typeface="Times New Roman"/>
                        </a:rPr>
                        <a:t>1 200,0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4438">
                <a:tc>
                  <a:txBody>
                    <a:bodyPr/>
                    <a:lstStyle/>
                    <a:p>
                      <a:pPr algn="l" fontAlgn="ctr"/>
                      <a:r>
                        <a:rPr lang="ru-RU" sz="700" b="0" i="0" u="none" strike="noStrike" dirty="0">
                          <a:latin typeface="Times New Roman"/>
                        </a:rPr>
                        <a:t>Мероприятия, направленные на достижение цели федерального проекта "Содействие развитию инфраструктуры субъектов Российской Федерации (муниципальных образований)"</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700" b="0" i="0" u="none" strike="noStrike" dirty="0">
                          <a:solidFill>
                            <a:srgbClr val="000000"/>
                          </a:solidFill>
                          <a:latin typeface="Times New Roman"/>
                        </a:rPr>
                        <a:t>Строительство котельной по адресу: Ленинградская область, Кировский район, г.п. Мга, пр. Красного Октября, 63, в том числе проектно-изыскательские работы</a:t>
                      </a:r>
                    </a:p>
                  </a:txBody>
                  <a:tcPr marL="1801" marR="1801" marT="1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200,0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latin typeface="Times New Roman"/>
                        </a:rPr>
                        <a:t>200,0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500,0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latin typeface="Times New Roman"/>
                        </a:rPr>
                        <a:t>500,0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1 200,0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dirty="0">
                          <a:latin typeface="Times New Roman"/>
                        </a:rPr>
                        <a:t>1 200,0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51599">
                <a:tc>
                  <a:txBody>
                    <a:bodyPr/>
                    <a:lstStyle/>
                    <a:p>
                      <a:pPr algn="l" fontAlgn="ctr"/>
                      <a:r>
                        <a:rPr lang="ru-RU" sz="700" b="1" i="0" u="none" strike="noStrike" dirty="0">
                          <a:solidFill>
                            <a:srgbClr val="000000"/>
                          </a:solidFill>
                          <a:latin typeface="Times New Roman"/>
                        </a:rPr>
                        <a:t>Муниципальная программа "Переселение граждан из аварийного жилищного фонда на территории муниципального образования </a:t>
                      </a:r>
                      <a:r>
                        <a:rPr lang="ru-RU" sz="700" b="1" i="0" u="none" strike="noStrike" dirty="0" err="1">
                          <a:solidFill>
                            <a:srgbClr val="000000"/>
                          </a:solidFill>
                          <a:latin typeface="Times New Roman"/>
                        </a:rPr>
                        <a:t>Мгинское</a:t>
                      </a:r>
                      <a:r>
                        <a:rPr lang="ru-RU" sz="700" b="1" i="0" u="none" strike="noStrike" dirty="0">
                          <a:solidFill>
                            <a:srgbClr val="000000"/>
                          </a:solidFill>
                          <a:latin typeface="Times New Roman"/>
                        </a:rPr>
                        <a:t> городское поселение Кировского муниципального района Ленинградской области"</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700" b="0" i="0" u="none" strike="noStrike" dirty="0">
                          <a:solidFill>
                            <a:srgbClr val="000000"/>
                          </a:solidFill>
                          <a:latin typeface="Times New Roman"/>
                        </a:rPr>
                        <a:t> </a:t>
                      </a:r>
                    </a:p>
                  </a:txBody>
                  <a:tcPr marL="1801" marR="1801" marT="1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a:solidFill>
                            <a:srgbClr val="000000"/>
                          </a:solidFill>
                          <a:latin typeface="Times New Roman"/>
                        </a:rPr>
                        <a:t>160,5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dirty="0">
                          <a:solidFill>
                            <a:srgbClr val="000000"/>
                          </a:solidFill>
                          <a:latin typeface="Times New Roman"/>
                        </a:rPr>
                        <a:t>160,5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6064">
                <a:tc>
                  <a:txBody>
                    <a:bodyPr/>
                    <a:lstStyle/>
                    <a:p>
                      <a:pPr algn="l" fontAlgn="ctr"/>
                      <a:r>
                        <a:rPr lang="ru-RU" sz="700" b="0" i="0" u="none" strike="noStrike">
                          <a:solidFill>
                            <a:srgbClr val="000000"/>
                          </a:solidFill>
                          <a:latin typeface="Times New Roman"/>
                        </a:rPr>
                        <a:t>Федеральный проект "Обеспечение устойчивого сокращения непригодного для проживания жилищного фонда"</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700" b="0" i="0" u="none" strike="noStrike" dirty="0">
                          <a:solidFill>
                            <a:srgbClr val="000000"/>
                          </a:solidFill>
                          <a:latin typeface="Times New Roman"/>
                        </a:rPr>
                        <a:t>Обеспечение устойчивого сокращения непригодного для проживания жилого фонда</a:t>
                      </a:r>
                    </a:p>
                  </a:txBody>
                  <a:tcPr marL="1801" marR="1801" marT="1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160,5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solidFill>
                            <a:srgbClr val="000000"/>
                          </a:solidFill>
                          <a:latin typeface="Times New Roman"/>
                        </a:rPr>
                        <a:t>160,5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6064">
                <a:tc>
                  <a:txBody>
                    <a:bodyPr/>
                    <a:lstStyle/>
                    <a:p>
                      <a:pPr algn="l" fontAlgn="b"/>
                      <a:r>
                        <a:rPr lang="ru-RU" sz="700" b="1" i="0" u="none" strike="noStrike" dirty="0">
                          <a:latin typeface="Times New Roman"/>
                        </a:rPr>
                        <a:t>Муниципальная программа "Содержание и развитие автомобильных дорог общего пользования местного значения в границах населенных пунктов муниципального образования </a:t>
                      </a:r>
                      <a:r>
                        <a:rPr lang="ru-RU" sz="700" b="1" i="0" u="none" strike="noStrike" dirty="0" err="1">
                          <a:latin typeface="Times New Roman"/>
                        </a:rPr>
                        <a:t>Мгинское</a:t>
                      </a:r>
                      <a:r>
                        <a:rPr lang="ru-RU" sz="700" b="1" i="0" u="none" strike="noStrike" dirty="0">
                          <a:latin typeface="Times New Roman"/>
                        </a:rPr>
                        <a:t> городское поселение Кировского муниципального района Ленинградской области" </a:t>
                      </a:r>
                    </a:p>
                  </a:txBody>
                  <a:tcPr marL="1801" marR="1801" marT="1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700" b="0" i="0" u="none" strike="noStrike" dirty="0">
                          <a:solidFill>
                            <a:srgbClr val="000000"/>
                          </a:solidFill>
                          <a:latin typeface="Times New Roman"/>
                        </a:rPr>
                        <a:t> </a:t>
                      </a:r>
                    </a:p>
                  </a:txBody>
                  <a:tcPr marL="1801" marR="1801" marT="1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dirty="0">
                          <a:solidFill>
                            <a:srgbClr val="000000"/>
                          </a:solidFill>
                          <a:latin typeface="Times New Roman"/>
                        </a:rPr>
                        <a:t>513,3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dirty="0">
                          <a:solidFill>
                            <a:srgbClr val="000000"/>
                          </a:solidFill>
                          <a:latin typeface="Times New Roman"/>
                        </a:rPr>
                        <a:t>513,3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1"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0247">
                <a:tc>
                  <a:txBody>
                    <a:bodyPr/>
                    <a:lstStyle/>
                    <a:p>
                      <a:pPr algn="l" fontAlgn="ctr"/>
                      <a:r>
                        <a:rPr lang="ru-RU" sz="700" b="0" i="0" u="none" strike="noStrike" dirty="0">
                          <a:solidFill>
                            <a:srgbClr val="000000"/>
                          </a:solidFill>
                          <a:latin typeface="Times New Roman"/>
                        </a:rPr>
                        <a:t>Комплекс процессных мероприятий "Улучшение жилищных условий отдельных категорий граждан и выполнение государственных обязательств по обеспечению жильем отдельных категорий граждан"</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700" b="0" i="0" u="none" strike="noStrike" dirty="0">
                          <a:solidFill>
                            <a:srgbClr val="000000"/>
                          </a:solidFill>
                          <a:latin typeface="Times New Roman"/>
                        </a:rPr>
                        <a:t>Проектирование и строительство объектов инженерной и транспортной инфраструктуры на земельных участках, предоставленных бесплатно гражданам</a:t>
                      </a:r>
                    </a:p>
                  </a:txBody>
                  <a:tcPr marL="1801" marR="1801" marT="18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solidFill>
                            <a:srgbClr val="000000"/>
                          </a:solidFill>
                          <a:latin typeface="Times New Roman"/>
                        </a:rPr>
                        <a:t>513,3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a:solidFill>
                            <a:srgbClr val="000000"/>
                          </a:solidFill>
                          <a:latin typeface="Times New Roman"/>
                        </a:rPr>
                        <a:t>513,3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00" b="0" i="0" u="none" strike="noStrike" dirty="0">
                          <a:solidFill>
                            <a:srgbClr val="000000"/>
                          </a:solidFill>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3925">
                <a:tc>
                  <a:txBody>
                    <a:bodyPr/>
                    <a:lstStyle/>
                    <a:p>
                      <a:pPr algn="l" fontAlgn="ctr"/>
                      <a:r>
                        <a:rPr lang="ru-RU" sz="700" b="1" i="0" u="none" strike="noStrike" dirty="0">
                          <a:latin typeface="Times New Roman"/>
                        </a:rPr>
                        <a:t>Всего по адресной инвестиционной программе</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dirty="0">
                          <a:latin typeface="Times New Roman"/>
                        </a:rPr>
                        <a:t>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latin typeface="Times New Roman"/>
                        </a:rPr>
                        <a:t>2 106,3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latin typeface="Times New Roman"/>
                        </a:rPr>
                        <a:t>2 106,3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latin typeface="Times New Roman"/>
                        </a:rPr>
                        <a:t>7 217,5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dirty="0">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latin typeface="Times New Roman"/>
                        </a:rPr>
                        <a:t>7 217,5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latin typeface="Times New Roman"/>
                        </a:rPr>
                        <a:t>1 200,0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latin typeface="Times New Roman"/>
                        </a:rPr>
                        <a:t>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dirty="0">
                          <a:latin typeface="Times New Roman"/>
                        </a:rPr>
                        <a:t>1 200,0  </a:t>
                      </a:r>
                    </a:p>
                  </a:txBody>
                  <a:tcPr marL="1801" marR="1801" marT="18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475655" y="263187"/>
            <a:ext cx="7477051" cy="768350"/>
            <a:chOff x="73" y="142"/>
            <a:chExt cx="5564" cy="484"/>
          </a:xfrm>
        </p:grpSpPr>
        <p:pic>
          <p:nvPicPr>
            <p:cNvPr id="21510" name="Скругленный прямоугольник 1"/>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000" dirty="0"/>
                <a:t>Структура расходов бюджета по отраслям в </a:t>
              </a:r>
              <a:r>
                <a:rPr lang="ru-RU" sz="2000" dirty="0" smtClean="0"/>
                <a:t>2022 </a:t>
              </a:r>
              <a:r>
                <a:rPr lang="ru-RU" sz="2000" dirty="0"/>
                <a:t>году</a:t>
              </a:r>
            </a:p>
          </p:txBody>
        </p:sp>
      </p:grpSp>
      <p:graphicFrame>
        <p:nvGraphicFramePr>
          <p:cNvPr id="3" name="Object 18"/>
          <p:cNvGraphicFramePr>
            <a:graphicFrameLocks noChangeAspect="1"/>
          </p:cNvGraphicFramePr>
          <p:nvPr>
            <p:extLst>
              <p:ext uri="{D42A27DB-BD31-4B8C-83A1-F6EECF244321}">
                <p14:modId xmlns="" xmlns:p14="http://schemas.microsoft.com/office/powerpoint/2010/main" val="1704832664"/>
              </p:ext>
            </p:extLst>
          </p:nvPr>
        </p:nvGraphicFramePr>
        <p:xfrm>
          <a:off x="1048720" y="1196752"/>
          <a:ext cx="7812706" cy="5126937"/>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1170573" y="1297025"/>
            <a:ext cx="102711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smtClean="0">
                <a:latin typeface="Arial" charset="0"/>
              </a:rPr>
              <a:t>%</a:t>
            </a:r>
            <a:endParaRPr lang="ru-RU" sz="1600" dirty="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Прямоугольник 8"/>
          <p:cNvSpPr>
            <a:spLocks noChangeArrowheads="1"/>
          </p:cNvSpPr>
          <p:nvPr/>
        </p:nvSpPr>
        <p:spPr bwMode="auto">
          <a:xfrm>
            <a:off x="1187625" y="260648"/>
            <a:ext cx="756084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1F497D"/>
                </a:solidFill>
              </a:rPr>
              <a:t>ОСНОВНЫЕ ПОНЯТИЯ</a:t>
            </a:r>
          </a:p>
        </p:txBody>
      </p:sp>
      <p:sp>
        <p:nvSpPr>
          <p:cNvPr id="10246" name="Прямоугольник 9"/>
          <p:cNvSpPr>
            <a:spLocks noChangeArrowheads="1"/>
          </p:cNvSpPr>
          <p:nvPr/>
        </p:nvSpPr>
        <p:spPr bwMode="auto">
          <a:xfrm>
            <a:off x="3995936" y="870051"/>
            <a:ext cx="5072062" cy="67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Бюджет</a:t>
            </a:r>
            <a:r>
              <a:rPr lang="ru-RU" altLang="ru-RU" b="1" dirty="0" smtClean="0">
                <a:solidFill>
                  <a:srgbClr val="1F497D"/>
                </a:solidFill>
                <a:latin typeface="Times New Roman" pitchFamily="18" charset="0"/>
                <a:cs typeface="Times New Roman" pitchFamily="18" charset="0"/>
              </a:rPr>
              <a:t> – это план доходов и расходов на определенный период. </a:t>
            </a:r>
            <a:endParaRPr lang="ru-RU" altLang="ru-RU" dirty="0" smtClean="0">
              <a:solidFill>
                <a:srgbClr val="1F497D"/>
              </a:solidFill>
              <a:latin typeface="Times New Roman" pitchFamily="18" charset="0"/>
              <a:cs typeface="Times New Roman" pitchFamily="18" charset="0"/>
            </a:endParaRPr>
          </a:p>
        </p:txBody>
      </p:sp>
      <p:sp>
        <p:nvSpPr>
          <p:cNvPr id="10247" name="Прямоугольник 9"/>
          <p:cNvSpPr>
            <a:spLocks noChangeArrowheads="1"/>
          </p:cNvSpPr>
          <p:nvPr/>
        </p:nvSpPr>
        <p:spPr bwMode="auto">
          <a:xfrm>
            <a:off x="1115616" y="3429000"/>
            <a:ext cx="4599384" cy="67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Доходы бюджета</a:t>
            </a:r>
            <a:r>
              <a:rPr lang="ru-RU" altLang="ru-RU" b="1" dirty="0" smtClean="0">
                <a:solidFill>
                  <a:srgbClr val="1F497D"/>
                </a:solidFill>
                <a:latin typeface="Times New Roman" pitchFamily="18" charset="0"/>
                <a:cs typeface="Times New Roman" pitchFamily="18" charset="0"/>
              </a:rPr>
              <a:t> – это поступающие </a:t>
            </a:r>
          </a:p>
          <a:p>
            <a:pPr algn="just" eaLnBrk="1" hangingPunct="1"/>
            <a:r>
              <a:rPr lang="ru-RU" altLang="ru-RU" b="1" dirty="0" smtClean="0">
                <a:solidFill>
                  <a:srgbClr val="1F497D"/>
                </a:solidFill>
                <a:latin typeface="Times New Roman" pitchFamily="18" charset="0"/>
                <a:cs typeface="Times New Roman" pitchFamily="18" charset="0"/>
              </a:rPr>
              <a:t>в бюджет денежные средства</a:t>
            </a:r>
            <a:endParaRPr lang="ru-RU" altLang="ru-RU" dirty="0" smtClean="0">
              <a:solidFill>
                <a:srgbClr val="1F497D"/>
              </a:solidFill>
              <a:latin typeface="Times New Roman" pitchFamily="18" charset="0"/>
              <a:cs typeface="Times New Roman" pitchFamily="18" charset="0"/>
            </a:endParaRPr>
          </a:p>
        </p:txBody>
      </p:sp>
      <p:sp>
        <p:nvSpPr>
          <p:cNvPr id="10248" name="Прямоугольник 9"/>
          <p:cNvSpPr>
            <a:spLocks noChangeArrowheads="1"/>
          </p:cNvSpPr>
          <p:nvPr/>
        </p:nvSpPr>
        <p:spPr bwMode="auto">
          <a:xfrm>
            <a:off x="4572000" y="5000625"/>
            <a:ext cx="428625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smtClean="0">
                <a:solidFill>
                  <a:srgbClr val="1F497D"/>
                </a:solidFill>
                <a:latin typeface="Times New Roman" pitchFamily="18" charset="0"/>
                <a:cs typeface="Times New Roman" pitchFamily="18" charset="0"/>
              </a:rPr>
              <a:t>Расходы бюджета</a:t>
            </a:r>
            <a:r>
              <a:rPr lang="ru-RU" altLang="ru-RU" b="1" smtClean="0">
                <a:solidFill>
                  <a:srgbClr val="1F497D"/>
                </a:solidFill>
                <a:latin typeface="Times New Roman" pitchFamily="18" charset="0"/>
                <a:cs typeface="Times New Roman" pitchFamily="18" charset="0"/>
              </a:rPr>
              <a:t> – это выплачиваемые из бюджета денежные средства</a:t>
            </a:r>
            <a:endParaRPr lang="ru-RU" altLang="ru-RU" smtClean="0">
              <a:solidFill>
                <a:srgbClr val="1F497D"/>
              </a:solidFill>
              <a:latin typeface="Times New Roman" pitchFamily="18" charset="0"/>
              <a:cs typeface="Times New Roman" pitchFamily="18" charset="0"/>
            </a:endParaRPr>
          </a:p>
        </p:txBody>
      </p:sp>
      <p:sp>
        <p:nvSpPr>
          <p:cNvPr id="10249" name="AutoShape 12"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sp>
        <p:nvSpPr>
          <p:cNvPr id="10250" name="AutoShape 14"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1" name="Picture 16" descr="http://makovka777.ru/wp-content/uploads/2012/04/ehkonomim-byudzhe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5" y="646442"/>
            <a:ext cx="2786063" cy="232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52" name="AutoShape 18" descr="data:image/jpeg;base64,/9j/4AAQSkZJRgABAQAAAQABAAD/2wCEAAkGBxQTEhQUExIWFhUXFxQYFxcYGBgdGBgcFxQXFxgYFxcYHCggGBolHBQUITEhJSkrLi4uFx8zODMsNygtLisBCgoKDg0OGxAQGiwkHCQsLCwsLSwsLCwsLCwsLCwsLCwsLCwsLCwsLCwsLCwsLCwsLCwsLCwsLCwsLCwsLCwsLP/AABEIAMABAAMBIgACEQEDEQH/xAAcAAABBQEBAQAAAAAAAAAAAAAGAAIDBAUHAQj/xAA9EAABAwIEAwYDBgUEAgMAAAABAAIDBBEFEiExBkFREyJhcYGRMkKhFFKxwdHhByNikvAzQ3KCFfEWU7L/xAAaAQACAwEBAAAAAAAAAAAAAAAAAQIEBQMG/8QAJxEAAgIBBAEEAgMBAAAAAAAAAAECEQMEEiExBRMiQVFhoTLh8JH/2gAMAwEAAhEDEQA/AO4pJJIASSSSAEkkkgBJJJIASSSV0AJJJeF1kAeqKW+4TpJLalePfppqgBkEt9FOoYXAi4ClBQB6kkkgBJJJIASSSSAEkkkgBJJJIAS8XqoY3V9lDI8bhpt58km6VjSt0CHE+K9tKYm/BGdT9536BZDxYJlEwga7p879Fj5Jucm2el02FY4pAtjzXRHtGbfMPzVSHFA4XWpiZuCDsgKObs3uZ0Oigo2uCxKbg+T6ySWc/Eug9/0VeXEHdfyW3Z5KjXLwNyon1bRzQ9NiAFtSb7WTWTE7iw6kosKN+OvaTbZWSULipbewN/LWyvQ1Ru0E7aXSsdGy99t0nvsLqnVVcVrF491CcWYABYnloE7DazQimzC6bHKcxB8x5LIgxRxvkhd/25+KcyWpfrlazTVFj2mjPmDgR7L2pc22rgFkzYZM/UzuaOjVHHwpFfvl7/8Ak4/gjkdR+WXJ8cp2DvytvzAN/wAFSZxK22WKKSTpYW+pWhTYFCz4Y2j0V+OEDb6I5C4IwG1Fa++WFkYPNxv9Ar+FUs7XEzTB9+QbYBall6ihOV/B6kkkmQEkkkgBJJJIASSSSAEkkkgBIb40m7jWfeNz5BEaC+Jpc0pv8osFw1EtsGWtHj35UYZcs2smU9XLZZMj7lZNnp4Ror1L7oLx2if2oLGk33sF0mlpGgXdqVI2UA6AKeNuLsrZ5qXCCvC8UZPG2SM3afoeYPin1T2uGUtLvBYeAYDDQtdaRxzb5jpp4cl7iXFUEQ1d9VrnmWbjQ61hZg9yvZGMGrz/AHLmmJfxJvpE0u8tvdDlRj9XMfiyD1JTCzsFVj8MY3H4BMpcfDnWc0AHnf8Ay64vJAf915J8Tda2BY/kPZSG7dg7p5oVCs7lRZOYBB2K0HVULObdL7boBwXGMtmuN2nY9P2Rjh1U1vIFp59EdMZYixVjj3GyO8mkD6qQ1Ep+GD+51vwU1I8BxZc9Rfa3griYmZPa1GcNcY2AjSwLvqbKcUL7gmZ5trYWAPmFZqWEjumxGylZtrumIrl5GriAOnNSkXUc7Be+XNdKJx+YWPRBIla5ekKM6eXNMq6kRtzOBPLQXPsECLAFk5Zja97vggd5uICko3TkkyhgbyDSSR5koEX0kkkAJJJJACSSSQAkkkkARVEmVpd0F1znE6m5JPMo5x+oayB5cbC1vU7LmmIEk5Wi5Wdrp00jY8VBO5MqTXebDf8ABIUrY9SczuvIeSvCn7GPX4nHUrLrJtFUhH5Zo581ukezVeirmo2WdLNey9DlMrmBU4zVT7uyA9N/cqmaBt7yOufE3K04mOAubHyULoi1+YDM0/Rap5tsa1rAwlguRupqUHLnLhbooSSxxeW2adLKyKdgsfl38ECskcwHvAAqhVU5N3lot0V2igc6Q9m0lp30sPS63KXhl8mlyB0aNfUpqLHRkYHipjIY8kxu+F3TwPgujYLiJZYO1afosynwSCAAPcAfujvP9gteCJ27IhGNO/Ke96MUiatdhdTVmQXPw+PJa0UocLtdcHayBTG0XdM58mW1ydGi/MN5rfw+qygFli0i4A29EU0uRKSfCN7MvQVUhqM1re3NTlMkPeARZRx0rQbi9+Zul5lOHqgDx98wFhlsbm+t/JePgJFi4+ie1MmqGN+JwHqEBySsFglmusybHIW8yfIfmVhV3HUcbi1sZNv6hZK0iccUpdIMGOT1zuLjid7xkg7t9QA5xI6bbroEEmZoPUDQ7oTsU8codkiSSSZASSS8KAFdeEqCpq2M+JwH4rGrMcJBDBYbXKq5tZixcSfP18nXHgnk6QLcZYqaibso9WxnlsXc1NhlLlZmf8SZJPHHpp6J9TPp7LJxaj18jbNyGJ44KKMjiCTVgHj+Sw6i5BWljhJDT0v9VnDorM2LbRRdCpY4LKwAvCocj4BsUrR8R0HU6JYZGS5zQC5vIomhwUOGYtuOrtAtKjpWnRgMh6MHdH/ZbO1fJ5zaDbMGe/ul1h0AuVuUvDrI2gvs0Dm46+yI6TBpTu5sI00YLu/uKg4kp/ssBkhhMklxd7u84C+9jumq6Q2qV0Q0sTbfy4nSf1O7jP1Ks1Ebm/6z3BvNkYyt/uOrkJH+IcrxkZAHO2uT+2ib2FbWutLM2MfdFyT5BdNiX8mVXnnJeyIYYsexpe1oow4m1yLZrDc67oRP8QKggtbThzti5wOnncaK7SUNVTx5IHSFmrtRrode7y2KsZxiEEkId2UwAJIFw7xI6KKnt6R0nic6bdfhGFVSVtWQJJQ0GwDW67rdjhqaOHKJ+4x2lzcknlbl5IFqIa6kOUxl3Qi5af0TYW1sws6UQi/eYL39QlKTl2Tx4oY37Tr3DPEYqCWEZZWgHQ7ja46eSKY8Qygkgny5+647wnws5jzIyo1DC5zydtNNPE6LRpeI56V/852dh1ILgbeIcPwUDsGNdx6GEtFO64++bJsXFc81gyF4J3ytuB6kbLRpZGPyyhrXXAIJAOh5LepKtrtAA3wSV/Z13wriIOPoquTd5A8b6aqSn4WfmJdKbHp+yKgkU9pH1ZfBhf8AxaEjvjNpZWaXh2mj+GFvqL/itRIp0R9SX2VWsDdALW6ABTMelK3npf8ALmFX7UN1JAHiUNpK2KnIukpErHmxoDRozePJY1dizj8TrDoNFnZ/J4sfXLLOLR5JvqgjqsVjZzzHoFjVmMvOxDB9fdDdTi4GjR6qrBTz1B7jSR15e6x8vkNRne2H6/1mlj0OPH7p/sv1eKtH9R/zmsSvxo2OuUf5zRbhvBHOd9/6W/meat8U8PQ/Y5GMja3Y7a6Hqp4/F5ZLdkdIHrsMWowVnHa7iE7RsLz15e6OaGpE0TX/ADWGYIexCnbGLACyH3Ys+IksNvDkrOPFHHxFF2V9sN8QALSOqxXgjdYzeNT88Vz1BUw4lZLezCLC67tNnCTRfzlRulWOcdF9Gn3TH40baNSaZzs61Bw/He8hdIertvYaLVY1rRoAAPQBDWJcSyXywwOuRcOfpp94Da3isp/EM0sUlOXRmVwIY/dhvyPj0K1jCCqtx2KNpPefbQ5RoPM7BZmJVNQ8lpcyBhAIdfMDm2BeNt1y6i4xqaIuilYRpYscbbbEHYp7+Jq2tNoYHO2Gbcd3a+zdE0hWbmLOdIx1O17Q/N3Xlo75HI2/EIVOO1dKckkZzA6Xv9CBqET4B/D+pke2WecDvaBp572zch5BGFREQQJGbbXHTS4PNAkjntO7FKxoIPZMsQCSRcE3PiUV8J8CPgc2Y1GaQ3tyb66n6rKqq6ppHlzh2kTjo4fD5EfKQnjjgk2hiLnHbW/sANUBQYmoLXFso2Ot+SCeLOF52ymencZGu1y/MPI8x4KdmH11Y8CQ9kHHY2zH0/VE9JBJTxBgc57R8xBN/cbJUxnKnYjXXLWxlo2Li2393KykZw9NIbzTXJ2awdfHZdMxig+1wPjY7s5PAXBty8lzKrkqqMlskZ8DqWHyI2KAC6KGop4Q3tTG1vwtL++70H5op4T4n7Zwil0ltcEfMBvp1C4+yvrJ/giyj7xFvq79Fo4Rh0kMglfKXPBuAL29TuUUCZ9C02IkaO1H1WlHIHC4tZcXw7iuq7X/AO651ZbXf5bahdBp8Rc0Mdkc0uF8rrXHgQoTyxxxcpPhEowc3SCrMq9TWsZ8RQ/U4y8jcNHgsSoxIDxPX91kajzMFxjRfw+PnL+QS1OOE/ALeJWJV4kN3EkrHdUySGzQT4BXaTAnO1kdlHQan3WY8mp1b4t/pGhHBhwK5f2VanFHHQaKxRYDPNqRlHV35BEVBRMi/wBKIX+8dXe5WrSF4N3G/h+i0MHhl3mf/Ctl8i0qxqjOw3hKJmr/AOY7x29kQRxBosAAPBescCLhOWziwY8aqEUjKyZZ5HcnZ4sHi+qyxZebj9FvXQRxlKe1tya0W9d/wS1EtuNnbR49+ZIA+IZNLBA9YdSi/FySheriWZF8nopqlRjOarjH9nCXH5jYeidFRuc4NaLucQGjqSbBan8TsO+zzQUw/wBqCMOPVzu84+6tQW4zs0tvAMMnJKuRXVfDqe62xTWGyhNpOh44Nqy/jPH4kAYxpcLNAYAQ3ujQjNc38lHhfD+IVjmuydk3cXG3iG7uPnZbeF/ZqWR0LYsjmm2Zw73oTyRD/wCZjiLXmVvdIIGbp4BadowxPhje1rZmNkygAucBc23KH8RxSWjlsYwID8Bb8FvHSwOqWIcVtc4iFhc4k+lydhzWjgZlLXipaCxwFmHUg8z4ckmMibxxHGLtzXcLEaWPgb6FVTi1bWkCGIhuwJ28gTp7K3iWGQQRmaGDMQe8N8vja2ylw/iKOQXzhpHU/geSQFrCcPkp2vbJIJC61xa7WEdPFQYu17Y81LGzMDd4HxEdW/olWcasYHDPnLhYm99PLYeaxafEamcjsWZRe4cb28deaALVBxey15AWub0336cipKzjt8hc2FjnudoTbV3S9tStarw+nmIMsTc2l3DTX0WLFjDKeR0Ri7IX7tuY635oAnwagrXSiZ5LA03ytFzbmLDQBEgr2vP8xoynmOXms2PH447O7YADax2v0B2WHjPGjHuAijubACw3tzI5lNgP4uwirE7ZIGdrGQA0MHeaOhHMImwPgR72tfUnLe5Mbd/VyrcHY48QuEvdcDca62/Jar8ZMlmB9gL2A0uCue/mi09O1j3roIm0lLSN7jBfazN7+J3WVile97MzWAZDa1yTa2qHMV4wgpf5bnXfvlA39ULYnx52jdJA0cw3f1XPPiWaDg+mc8WT05KXyEz69rnta6QAuNhcrepcDaNZHX8BsuHTYuZXFkLC9x8Lldy4ZfMaaLt2hsga0EDXYWBPjZUsHicOPmXuf5LeXyOWfC4CekwpgGlgPBXIqZg2F/ILCiq+z72luh2RA2a4HeG2wWpFKKqPBRlKT7Y2eEkd0AEdTv4aKrG0nVgvc/EfAaX8dx6eKvNPRpPmoKuoLRe4HLrY8ifBNkeSeBhbfYA208easBYRqSHd9wPLL6LQpJvkJ1tdviPJCFRccEL8YUBeBI0XIuD+qKLqKUXUMkFKLR0w5HjmpI4fiESwp6ck2AJJ2A3PkF3Gs4ZppTctIP8ASbKfDMBp4DeOMB33jqfdUlpXf4NWXkYtcLkFv4e8D9gRUVA/m/Iz7l+Z6uKFP4yYSftYltpIwWPi3QrtBesDjPBBVwZR8bO8zztqPVWfTShSM71pSybpHCMIwknUBbstLZuy1sAh/kuaRZ8biHDn6qOuaLFUJo3MFNKjaxHDaavYxwIzlt2kHvj0QnX8KRwOa6eYuBNg3a/qqH2WWMNm1Zr3CTZx/wCI3IRvhdXFiNOWSgZ2/EOY/qaeV1rUebKtFSxsbaJoAI3G/qVr43i8HeL22+442aW6DS3zDdCGIcN1kV2wvzt5HNlIHj1VSj4TLjeomLnc2Nvp5uP5IsKJqjikNdlhYZHdOovrpyHmtOs4Up5yHMcYnuAJaNr9LbLQwigp4gW5C29rObbTxdfVyVbF2Z1cCBrmB0I5HwQAPYfR0cMro7ZnsNi5/XwB280W005bbXKLgkjp59EOT09PXvLA/LUNbdrx8w21HNZs/Cld8LpWhg3dmNreSQBRxHjdO173B9ySTYAfh+qycKqo68ujkivGBdsn3T0BUeG8LQMAdI7tneOjfbn6ohbLGGO1LSLZWtaMvqeSABXFuEIIWPmfO4saNG2Htca2WRS10Qb/AC2Adbbn1RlPUgA5rZSNQdj4WQpWcE9s3t6CQAEm8Z2B6A8kAMxLiJjWEQwnMRqSe60+mrvMkIPgxueOVshlN2uBA/K3jsiWn4FrZP8AVkaweZcfYWRBgvAkMTgXDORzd+iTonGU6q+DcqqCHEadr3xkBwuLizmofov4YwB3ec5w6FdCiaAOgHssrE+JYYdL5ndB+iXIFjCcBhgb3GNaOZsPxXuJ8TwwC18xHsgPF+KZpeeRuvNDTJzI60YMhPPl+6LHQa/+fnrZmxRtIBcPa+t+i6/SuLWgaNAAHt4lc24Jw18IzSODSeQtf9UeUwB1DHOPInQe5/RCCjVbK08y7yUgJIsGADnfn7Ku3MBqWtH+cyvMzTzdJ7/hspCKM7shLe0bcAm9t2jy5hR0s4J7NpJdcWeRbK63Qa2PmtGohc9tgGstq07m/kNAoIHxhl3HLrYt2s7pYbpDNCkrA8HbM02cOh/QqXOsUVzX/wAyLdjddsr2X2BHMcloxy5gCL2Iv7pio9lNtV52yTnKhUks15fgovgdF/tEu2WZ9pS+0Jbh7QY44qGQTxPDbdqHCQ9Q0jKfPUrArW3C1/4lQl9M2Qf7ZJP/ABO/tZBmDYqHNLHnb4Seao6js1tHOlTBiL7XWOuxpA2zEn2zHU+QRdgeDSUPfLj2jxa5FgB/SN/dbdBUdlI1+UOA2HLa2nRRV1ZSx3eS8k65XEDU9SNXK25to64dBDFP3LcbeCY32n8uX4uTuvmh/F8JmpXl8V3xE3IOrmk7+YQ1/wCYc9+WnYXHlb8zyC6XRYkOzjbM7v5QHEfDfzUov7Kmu0q9S8S77OfVXFUpdljjBPqT7WUlPgNVUkGeTs2m1gdTr/Tew9Ub8Q07mRGSnY1x3NhqR4WQ9TYu2Vt81jzB/NdEzLao28L4ajpnuZC4duBY5r5nW1Ia4qpU1AlYYpLlrt+rehH1UEvF3ZgEyNc5o7rrAvb/ANkPR4jNUOy08ZNzq7l6lAh1THU0btf5sR2cNvXoVHHjksptDCSeup/JdE4Ywd0NO2OV+d2pPQX5BakNC1uwA8h+iBnO6Dg6onOaokLR90an35I/wrCo4IxHG0NaPr5lW5nsjF3uDR47+yGMX43jZ3YW5j1SAIpoWgXcQ0dShjFOJoIbhg7R30QfiuNyzXdJJYeeixY5zIcsLC89eSKJJs2cV4jmmvd2RvQFDf2/O7LC3tHdb6BE+GcDyTEOndcdLaeyLDwxDTsY7LlOYWytN3dW3G2iVjSAfC+C5pyHTvsOQtp7FH+B8KwxbBzz4An/APO26LcPwqMAFrQQRcG1/wAVqthAH+WToL+jHpaMt+GIN8yB+FytFlO47v8A7QB9TdTiRuwN/Aar0Ocdme5TENZTNHK56nU+5UrnW8FC+/zSAeDf8KaIxyYT4u/dAz37SPlufL9dlVnpi52Y5Wi2t9b22OlrEa+6tua7m4NHh+6iyt5Au8d/x0SApT1kUYuTmsLi9rDpYbcvol9vOjj8NyHDm030N/mChqadzT8Ldfg8Nb5L7dSPVQMkyuu5wdckZeoPI38rnzSJm8myMuLFU8Ply5WE91wvGfD7p8lpZUyL4BWva6J1jqDsVE2pRNXUbZGlrv8A0gitidC8sd6HkR1XGaa5OkakaMkgcCCAQdCDsQd7rmnEfCjoCXwgvi3LfmZ+oRy2oTZplBpSR0i3Fg3ifCdWwZIZA5m4zEhw/VZkXCYab1Epe77o0F/PmutzRgg30HVczxKjko3nNeWncTZw3Z5rrKNdFvR6rfLbkfAQ0eDRxMY5hYGEMcQRlDgT8IdzOiq4s+MyOzTlwF7RtbqOgve3qhXE+I2Wa0uLgwWYB0Oq8w+irKvSOPsoz8zrj2G5Ue+i+5Qw+6cuQv4Yx0Bwge4EuJy66jwVvG+D4piXNJjcdy3n6JcLcHx0x7QkyS/fd+Q5IsDNPDqukVRharJHJlco9MBcL/h9Aw3eXSH+rb2CMKPDmsADWgAcgNFUxTiCCAd52Z3Qbfug/FeOZZe7EMjfD9lMrB7W4hDALySAW5A6oRxTjw6tgZbxQJW14BvK+56XufRNgp6mo/0Y8g07zv8ANEh0W8SxV79ZpPcqlT9pKbQRk/1OGnsiHDOCGkF0jw490XF3kE7aDRdEw3Cg0WZA46bmzR56oJbTnuE/w+MhDqiQuP3eXoEfYHwpFCO4z7o/H9URUtJJcXaxo56km/hoFaZQG1nSE3BGlhuBsnQWVYKC3JWoqEB2bnr7FWoog0AA3t13T3A20TohZnNpWx6ZyBc2aPc25qYRN5MJ8T+6oYlljcJDK9zxYNZu2/MWaLi40uVpsdmAdnFiLi3Q+JQMQa7+lo8NUwtbzcXH/Oid3fF3uU8F3JoHmfyCAGNFvhZ76fuvHg/M63lp+Kc8fef+SjaW/K0u8f3KQxgDeTS4/wCdV6Q7waPf6p5LjzA8tSqj5mXtcvPQa/QaIGMqIWPBa67r9NSD1HJZ3Zm5uwZwdee4+PwByrWLpDo1oYOrtT/aP1VSupALPc+7m7A6Ajm3KEiSKkchsQ6xLra8mkc79NvZaeG1ZfdrxaRnxDkejh4FVqWivYtaRp8T9wPBo333K0oKUNJdu47uO+n4BCEyQhYfFscRi/mOyuHwHnfpbonY1xEyIWbZz/oP1K5/ieJPe7M92W/M/F5AbNRJqiWOLs9inKkc+6zYptVda5VC00HLAydokab7XamvgaRlyi3Tl7Ifjc+lfmY4OHO2ykquM4ebcp6WVwoW0TwcN0zH5mwRhx55Rf8AZapjDRdxAHj+iCsQ460tG3XqhfFselk1kkyjpfRFA5X2dCxXi6CG4b33IMxXiyefZ2VvQFB5xMONoml568lq4bw1U1Dh2gcG3FxsNUgXJTmr2A2uXu5gan1/dWKLCqypIDWiJnnd34aLo2B8DRRC5aNNyUYUdBGwDUDQbI5A55gH8NmtOZ73Emx0Gv8AcdSj+i4biAsWAi4NiL6jnbmteAAg5Gm42uLAqdrZCDYBugI52N9R7WUqCxtNSBgs1oA02FvJWmsVaWC9wZCNc2+oHTyupIpWi4BJsdfXkgVk+XxSsoDUOPwsProoy55+YDfQC6dioueiaXi9rhVHx6guLtSB0A6fVWGUzRy8UgoUlx8IF7bnb1sqGHxlndkDXPN3AtHd1PeADiS3U39VqObfwWLXwtZd0MbjM63eAJ2BtmPS1wgaNW7j0H1UUrwPif6Xsq9M5j2Ne6QkEXsTYDqLDopGSMHwMLvIfmUAeNlHyRud42t9XJzmyO5tb5Xcfc2CfeQ/K1vmbpfYyfje4+A0H0QMqzRRj/Udm8HG4P8A1Gn0TxMbWZGbePdb7b/RW2QNbsAFXqK6Nm7ggdjOwefifbwYLfU7+ydFSNbqBr1Orv7jqh7FON4ItM4v7n6IWruMpZtIY3u8bWCi5RRLazoNbi0cYJLroKx7jPlmyjX/ADxQ87DK6fU9wH1PuVNT8AOOrzc+Oqg8jfCJqK+TAruJS64jG/Pn/nqskzPcbuBPmV0iHgtjRr+Css4YjHyrk02dFJICqF5LQtemaTyRNFgzW7AKb7ABySUCbyF6dmlo4NDY9BqhLFOGHOzOIDTfQDb1XS30chBzSBtzyA090yTDY8uV5zX1N/orVFKzh9Rgrho1wGo13O9r2VnD+BBIBI8Okuba++x9B6rscVFE2xjhvrva3nqrUcMl/hYBpb8/y9kUFoB8F4TyAZYGt233RLT4O8DWQDyC1fspGrpbX5aAJARju3Lr2vufJOhORVjp4mhwc8vzWuN+fhtqVZY4X7sXkdgnRS6dyG2vgNP8Cnc15A1A3v8AlZMQxpkN7hrRbTrfxTCwfPIdbbH8PdemAX78hPgTZeXjBNmEkdAkB4xzBqGk3bfa+l9voFI17tLR2F+ZsnZ3EDK22puDy9k5jX/MR5AfqgCtTRSgkyFrr9LgDpud1bAPgFGKQcyT5lTtaBoEwGGIHfVSJJj5QNyAgQ9eWWXXcQwRfHI0eoWO/jHPpBBJJ5NNvc2Ci5JdklFsJ2UzBs0DW+y9kmaNyEK5sQm2YyEdXkk+wsns4Ue//Xqnu8GjKPpqlv8Aoe37NWs4hgjHeePcLEn4yLtIIXyeIabe5C1qPhemj1EQJ6u1P1WsyBo2AHkEXIftQEvOIz7NbED1Nz7BMHBD5NZ6h7vAaD2R3lXmVR2/Y9wL0XB1NHtGCep1WpHh7G7NA9FouamEJqKQWyoYh0TDGrZCY5qYWUnRqJ0auuaoXNSaGmUnMTCxXHMUbmJUSs//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3" name="Picture 20" descr="http://www.elcode.ru/f/Operdost/2014/2(1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906" y="4509120"/>
            <a:ext cx="3252675" cy="17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4" name="Picture 16" descr="Картинки по запросу фото поступление доходов"/>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27428" y="2276872"/>
            <a:ext cx="3221037" cy="2103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3100905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0" y="332657"/>
          <a:ext cx="9144000" cy="6542893"/>
        </p:xfrm>
        <a:graphic>
          <a:graphicData uri="http://schemas.openxmlformats.org/drawingml/2006/table">
            <a:tbl>
              <a:tblPr/>
              <a:tblGrid>
                <a:gridCol w="4580316"/>
                <a:gridCol w="678567"/>
                <a:gridCol w="665259"/>
                <a:gridCol w="1210774"/>
                <a:gridCol w="918058"/>
                <a:gridCol w="1091026"/>
              </a:tblGrid>
              <a:tr h="269698">
                <a:tc>
                  <a:txBody>
                    <a:bodyPr/>
                    <a:lstStyle/>
                    <a:p>
                      <a:pPr algn="ctr" fontAlgn="ctr"/>
                      <a:r>
                        <a:rPr lang="ru-RU" sz="900" b="0" i="0" u="none" strike="noStrike" dirty="0">
                          <a:latin typeface="Times New Roman"/>
                        </a:rPr>
                        <a:t>Наименование раздела и подраздела</a:t>
                      </a:r>
                    </a:p>
                  </a:txBody>
                  <a:tcPr marL="2918" marR="2918" marT="291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ru-RU" sz="900" b="0" i="0" u="none" strike="noStrike">
                          <a:latin typeface="Times New Roman"/>
                        </a:rPr>
                        <a:t>Код раздела</a:t>
                      </a:r>
                    </a:p>
                  </a:txBody>
                  <a:tcPr marL="2918" marR="2918" marT="291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ru-RU" sz="900" b="0" i="0" u="none" strike="noStrike">
                          <a:latin typeface="Times New Roman"/>
                        </a:rPr>
                        <a:t>Код подраздела</a:t>
                      </a:r>
                    </a:p>
                  </a:txBody>
                  <a:tcPr marL="2918" marR="2918" marT="291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ru-RU" sz="900" b="0" i="0" u="none" strike="noStrike">
                          <a:latin typeface="Times New Roman"/>
                        </a:rPr>
                        <a:t>2022 год сумма в (тысяч рублей)</a:t>
                      </a:r>
                    </a:p>
                  </a:txBody>
                  <a:tcPr marL="2918" marR="2918" marT="291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ru-RU" sz="900" b="0" i="0" u="none" strike="noStrike">
                          <a:latin typeface="Times New Roman"/>
                        </a:rPr>
                        <a:t>2023 год сумма в (тысяч рублей)</a:t>
                      </a:r>
                    </a:p>
                  </a:txBody>
                  <a:tcPr marL="2918" marR="2918" marT="291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ru-RU" sz="900" b="0" i="0" u="none" strike="noStrike">
                          <a:latin typeface="Times New Roman"/>
                        </a:rPr>
                        <a:t>2024 год сумма в (тысяч рублей)</a:t>
                      </a:r>
                    </a:p>
                  </a:txBody>
                  <a:tcPr marL="2918" marR="2918" marT="291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36268">
                <a:tc>
                  <a:txBody>
                    <a:bodyPr/>
                    <a:lstStyle/>
                    <a:p>
                      <a:pPr algn="l" fontAlgn="b"/>
                      <a:r>
                        <a:rPr lang="ru-RU" sz="900" b="1" i="0" u="none" strike="noStrike" dirty="0">
                          <a:latin typeface="Times New Roman"/>
                        </a:rPr>
                        <a:t>Общегосударственные вопросы</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0100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25 086,2</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22 923,3</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21 923,3</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69698">
                <a:tc>
                  <a:txBody>
                    <a:bodyPr/>
                    <a:lstStyle/>
                    <a:p>
                      <a:pPr algn="l" fontAlgn="b"/>
                      <a:r>
                        <a:rPr lang="ru-RU" sz="900" b="0" i="0" u="none" strike="noStrike" dirty="0">
                          <a:latin typeface="Times New Roman"/>
                        </a:rPr>
                        <a:t>Функционирование высшего должностного лица субъекта Российской Федерации и муниципального образования</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dirty="0">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0102</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2 060,6</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2 103,6</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2 103,6</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9698">
                <a:tc>
                  <a:txBody>
                    <a:bodyPr/>
                    <a:lstStyle/>
                    <a:p>
                      <a:pPr algn="l" fontAlgn="b"/>
                      <a:r>
                        <a:rPr lang="ru-RU" sz="900" b="0" i="0" u="none" strike="noStrike">
                          <a:latin typeface="Times New Roman"/>
                        </a:rPr>
                        <a:t>Функционирование законодательных (представительных) органов государственной власти и местного самоуправления</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dirty="0">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0103</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1 276,0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1 025,9</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1 025,9</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12396">
                <a:tc>
                  <a:txBody>
                    <a:bodyPr/>
                    <a:lstStyle/>
                    <a:p>
                      <a:pPr algn="l" fontAlgn="b"/>
                      <a:r>
                        <a:rPr lang="ru-RU" sz="900" b="0" i="0" u="none" strike="noStrike" dirty="0">
                          <a:latin typeface="Times New Roman"/>
                        </a:rPr>
                        <a:t>Функционирование Правительства Российской Федерации, высших органов исполнительной власти субъектов Российской Федерации, местных администраций</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dirty="0">
                          <a:latin typeface="Times New Roman"/>
                        </a:rPr>
                        <a:t>0104</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16 717,3</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16 237,7</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16 237,7</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9698">
                <a:tc>
                  <a:txBody>
                    <a:bodyPr/>
                    <a:lstStyle/>
                    <a:p>
                      <a:pPr algn="l" fontAlgn="b"/>
                      <a:r>
                        <a:rPr lang="ru-RU" sz="900" b="0" i="0" u="none" strike="noStrike">
                          <a:latin typeface="Times New Roman"/>
                        </a:rPr>
                        <a:t>Обеспечение деятельности финансовых, налоговых и таможенных органов и органов финансового (финансово-бюджетного) надзора</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0106</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dirty="0">
                          <a:latin typeface="Times New Roman"/>
                        </a:rPr>
                        <a:t>379,2</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dirty="0">
                          <a:latin typeface="Times New Roman"/>
                        </a:rPr>
                        <a:t>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6268">
                <a:tc>
                  <a:txBody>
                    <a:bodyPr/>
                    <a:lstStyle/>
                    <a:p>
                      <a:pPr algn="l" fontAlgn="b"/>
                      <a:r>
                        <a:rPr lang="ru-RU" sz="900" b="0" i="0" u="none" strike="noStrike" dirty="0">
                          <a:latin typeface="Times New Roman"/>
                        </a:rPr>
                        <a:t>Обеспечение проведения выборов и референдумов</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0107</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995,0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dirty="0">
                          <a:latin typeface="Times New Roman"/>
                        </a:rPr>
                        <a:t>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6268">
                <a:tc>
                  <a:txBody>
                    <a:bodyPr/>
                    <a:lstStyle/>
                    <a:p>
                      <a:pPr algn="l" fontAlgn="b"/>
                      <a:r>
                        <a:rPr lang="ru-RU" sz="900" b="0" i="0" u="none" strike="noStrike">
                          <a:latin typeface="Times New Roman"/>
                        </a:rPr>
                        <a:t>Резервные фонды</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0111</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1 000,0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dirty="0">
                          <a:latin typeface="Times New Roman"/>
                        </a:rPr>
                        <a:t>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6268">
                <a:tc>
                  <a:txBody>
                    <a:bodyPr/>
                    <a:lstStyle/>
                    <a:p>
                      <a:pPr algn="l" fontAlgn="b"/>
                      <a:r>
                        <a:rPr lang="ru-RU" sz="900" b="0" i="0" u="none" strike="noStrike">
                          <a:latin typeface="Times New Roman"/>
                        </a:rPr>
                        <a:t>Другие общегосударственные вопросы</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0113</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2 658,1</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3 556,1</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latin typeface="Times New Roman"/>
                        </a:rPr>
                        <a:t>2 556,1</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36268">
                <a:tc>
                  <a:txBody>
                    <a:bodyPr/>
                    <a:lstStyle/>
                    <a:p>
                      <a:pPr algn="l" fontAlgn="b"/>
                      <a:r>
                        <a:rPr lang="ru-RU" sz="900" b="1" i="0" u="none" strike="noStrike">
                          <a:latin typeface="Times New Roman"/>
                        </a:rPr>
                        <a:t>Национальная оборона</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0200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594,7</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594,7</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dirty="0">
                          <a:latin typeface="Times New Roman"/>
                        </a:rPr>
                        <a:t>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36268">
                <a:tc>
                  <a:txBody>
                    <a:bodyPr/>
                    <a:lstStyle/>
                    <a:p>
                      <a:pPr algn="l" fontAlgn="b"/>
                      <a:r>
                        <a:rPr lang="ru-RU" sz="900" b="0" i="0" u="none" strike="noStrike">
                          <a:latin typeface="Times New Roman"/>
                        </a:rPr>
                        <a:t>Мобилизационная и вневойсковая подготовка</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0203</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594,7</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594,7</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latin typeface="Times New Roman"/>
                        </a:rPr>
                        <a:t>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72404">
                <a:tc>
                  <a:txBody>
                    <a:bodyPr/>
                    <a:lstStyle/>
                    <a:p>
                      <a:pPr algn="l" fontAlgn="b"/>
                      <a:r>
                        <a:rPr lang="ru-RU" sz="900" b="1" i="0" u="none" strike="noStrike">
                          <a:latin typeface="Times New Roman"/>
                        </a:rPr>
                        <a:t>Национальная безопасность и правоохранительная деятельность</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0300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1 148,3</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4 255,2</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dirty="0">
                          <a:latin typeface="Times New Roman"/>
                        </a:rPr>
                        <a:t>10 454,1</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87646">
                <a:tc>
                  <a:txBody>
                    <a:bodyPr/>
                    <a:lstStyle/>
                    <a:p>
                      <a:pPr algn="l" fontAlgn="b"/>
                      <a:r>
                        <a:rPr lang="ru-RU" sz="900" b="0" i="0" u="none" strike="noStrike">
                          <a:latin typeface="Times New Roman"/>
                        </a:rPr>
                        <a:t>Гражданская оборона</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0309</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76,0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2 490,2</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dirty="0">
                          <a:latin typeface="Times New Roman"/>
                        </a:rPr>
                        <a:t>8 689,1</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9698">
                <a:tc>
                  <a:txBody>
                    <a:bodyPr/>
                    <a:lstStyle/>
                    <a:p>
                      <a:pPr algn="l" fontAlgn="b"/>
                      <a:r>
                        <a:rPr lang="ru-RU" sz="900" b="0" i="0" u="none" strike="noStrike">
                          <a:latin typeface="Times New Roman"/>
                        </a:rPr>
                        <a:t>Защита населения и территории от чрезвычайных ситуаций природного и техногенного характера, пожарная безопасность</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0310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822,3</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1 515,0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dirty="0">
                          <a:latin typeface="Times New Roman"/>
                        </a:rPr>
                        <a:t>1 515,0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6280">
                <a:tc>
                  <a:txBody>
                    <a:bodyPr/>
                    <a:lstStyle/>
                    <a:p>
                      <a:pPr algn="l" fontAlgn="b"/>
                      <a:r>
                        <a:rPr lang="ru-RU" sz="900" b="0" i="0" u="none" strike="noStrike">
                          <a:latin typeface="Times New Roman"/>
                        </a:rPr>
                        <a:t>Другие вопросы в области национальной безопасности и правоохранительной деятельности</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0314</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250,0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250,0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latin typeface="Times New Roman"/>
                        </a:rPr>
                        <a:t>250,0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36268">
                <a:tc>
                  <a:txBody>
                    <a:bodyPr/>
                    <a:lstStyle/>
                    <a:p>
                      <a:pPr algn="l" fontAlgn="b"/>
                      <a:r>
                        <a:rPr lang="ru-RU" sz="900" b="1" i="0" u="none" strike="noStrike">
                          <a:latin typeface="Times New Roman"/>
                        </a:rPr>
                        <a:t>Национальная экономика</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0400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18 534,1</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16 299,8</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dirty="0">
                          <a:latin typeface="Times New Roman"/>
                        </a:rPr>
                        <a:t>16 024,5</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36268">
                <a:tc>
                  <a:txBody>
                    <a:bodyPr/>
                    <a:lstStyle/>
                    <a:p>
                      <a:pPr algn="l" fontAlgn="b"/>
                      <a:r>
                        <a:rPr lang="ru-RU" sz="900" b="0" i="0" u="none" strike="noStrike">
                          <a:latin typeface="Times New Roman"/>
                        </a:rPr>
                        <a:t>Дорожное хозяйство (дорожные фонды)</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0409</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17 384,1</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15 149,8</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dirty="0">
                          <a:latin typeface="Times New Roman"/>
                        </a:rPr>
                        <a:t>14 874,5</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6268">
                <a:tc>
                  <a:txBody>
                    <a:bodyPr/>
                    <a:lstStyle/>
                    <a:p>
                      <a:pPr algn="l" fontAlgn="b"/>
                      <a:r>
                        <a:rPr lang="ru-RU" sz="900" b="0" i="0" u="none" strike="noStrike">
                          <a:latin typeface="Times New Roman"/>
                        </a:rPr>
                        <a:t>Другие вопросы в области национальной экономики</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0412</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1 150,0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1 150,0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latin typeface="Times New Roman"/>
                        </a:rPr>
                        <a:t>1 150,0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36268">
                <a:tc>
                  <a:txBody>
                    <a:bodyPr/>
                    <a:lstStyle/>
                    <a:p>
                      <a:pPr algn="l" fontAlgn="b"/>
                      <a:r>
                        <a:rPr lang="ru-RU" sz="900" b="1" i="0" u="none" strike="noStrike">
                          <a:latin typeface="Times New Roman"/>
                        </a:rPr>
                        <a:t>Жилищно-коммунальное хозяйство</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0500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41 073,6</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45 834,0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40 597,3</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68">
                <a:tc>
                  <a:txBody>
                    <a:bodyPr/>
                    <a:lstStyle/>
                    <a:p>
                      <a:pPr algn="l" fontAlgn="b"/>
                      <a:r>
                        <a:rPr lang="ru-RU" sz="900" b="0" i="0" u="none" strike="noStrike">
                          <a:latin typeface="Times New Roman"/>
                        </a:rPr>
                        <a:t>Жилищное хозяйство</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0501</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3 024,5</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3 185,0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dirty="0">
                          <a:latin typeface="Times New Roman"/>
                        </a:rPr>
                        <a:t>3 324,5</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36268">
                <a:tc>
                  <a:txBody>
                    <a:bodyPr/>
                    <a:lstStyle/>
                    <a:p>
                      <a:pPr algn="l" fontAlgn="b"/>
                      <a:r>
                        <a:rPr lang="ru-RU" sz="900" b="0" i="0" u="none" strike="noStrike">
                          <a:latin typeface="Times New Roman"/>
                        </a:rPr>
                        <a:t>Коммунальное хозяйство</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0502</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6 014,7</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8 526,2</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3 050,0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6268">
                <a:tc>
                  <a:txBody>
                    <a:bodyPr/>
                    <a:lstStyle/>
                    <a:p>
                      <a:pPr algn="l" fontAlgn="b"/>
                      <a:r>
                        <a:rPr lang="ru-RU" sz="900" b="0" i="0" u="none" strike="noStrike">
                          <a:latin typeface="Times New Roman"/>
                        </a:rPr>
                        <a:t>Благоустройство</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0503</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18 156,0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20 244,4</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20 344,4</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7922">
                <a:tc>
                  <a:txBody>
                    <a:bodyPr/>
                    <a:lstStyle/>
                    <a:p>
                      <a:pPr algn="l" fontAlgn="b"/>
                      <a:r>
                        <a:rPr lang="ru-RU" sz="900" b="0" i="0" u="none" strike="noStrike">
                          <a:latin typeface="Times New Roman"/>
                        </a:rPr>
                        <a:t>Другие вопросы в области жилищно-коммунального хозяйства</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0505</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13 878,4</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13 878,4</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13 878,4</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36268">
                <a:tc>
                  <a:txBody>
                    <a:bodyPr/>
                    <a:lstStyle/>
                    <a:p>
                      <a:pPr algn="l" fontAlgn="b"/>
                      <a:r>
                        <a:rPr lang="ru-RU" sz="900" b="1" i="0" u="none" strike="noStrike">
                          <a:latin typeface="Times New Roman"/>
                        </a:rPr>
                        <a:t>Охрана окружающей среды</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0600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229,0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36268">
                <a:tc>
                  <a:txBody>
                    <a:bodyPr/>
                    <a:lstStyle/>
                    <a:p>
                      <a:pPr algn="l" fontAlgn="b"/>
                      <a:r>
                        <a:rPr lang="ru-RU" sz="900" b="0" i="0" u="none" strike="noStrike">
                          <a:latin typeface="Times New Roman"/>
                        </a:rPr>
                        <a:t>Другие вопросы в области охраны окружающей среды</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0605</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229,0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36268">
                <a:tc>
                  <a:txBody>
                    <a:bodyPr/>
                    <a:lstStyle/>
                    <a:p>
                      <a:pPr algn="l" fontAlgn="b"/>
                      <a:r>
                        <a:rPr lang="ru-RU" sz="900" b="1" i="0" u="none" strike="noStrike">
                          <a:latin typeface="Times New Roman"/>
                        </a:rPr>
                        <a:t>Образование</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0700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219,4</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219,4</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219,4</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04">
                <a:tc>
                  <a:txBody>
                    <a:bodyPr/>
                    <a:lstStyle/>
                    <a:p>
                      <a:pPr algn="l" fontAlgn="b"/>
                      <a:r>
                        <a:rPr lang="ru-RU" sz="900" b="0" i="0" u="none" strike="noStrike">
                          <a:latin typeface="Times New Roman"/>
                        </a:rPr>
                        <a:t>Профессиональная подготовка, переподготовка и повышение квалификации</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1"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0705</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50,0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50,0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50,0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36268">
                <a:tc>
                  <a:txBody>
                    <a:bodyPr/>
                    <a:lstStyle/>
                    <a:p>
                      <a:pPr algn="l" fontAlgn="b"/>
                      <a:r>
                        <a:rPr lang="ru-RU" sz="900" b="0" i="0" u="none" strike="noStrike">
                          <a:latin typeface="Times New Roman"/>
                        </a:rPr>
                        <a:t>Молодежная политика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0707</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169,4</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169,4</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169,4</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36268">
                <a:tc>
                  <a:txBody>
                    <a:bodyPr/>
                    <a:lstStyle/>
                    <a:p>
                      <a:pPr algn="l" fontAlgn="b"/>
                      <a:r>
                        <a:rPr lang="ru-RU" sz="900" b="1" i="0" u="none" strike="noStrike">
                          <a:latin typeface="Times New Roman"/>
                        </a:rPr>
                        <a:t>Культура, кинематография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0800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40 924,6</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32 490,1</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42 684,2</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68">
                <a:tc>
                  <a:txBody>
                    <a:bodyPr/>
                    <a:lstStyle/>
                    <a:p>
                      <a:pPr algn="l" fontAlgn="b"/>
                      <a:r>
                        <a:rPr lang="ru-RU" sz="900" b="0" i="0" u="none" strike="noStrike">
                          <a:latin typeface="Times New Roman"/>
                        </a:rPr>
                        <a:t>Культура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0801</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38 797,9</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29 577,6</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900" b="0" i="0" u="none" strike="noStrike">
                          <a:latin typeface="Times New Roman"/>
                        </a:rPr>
                        <a:t>40 470,7</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36268">
                <a:tc>
                  <a:txBody>
                    <a:bodyPr/>
                    <a:lstStyle/>
                    <a:p>
                      <a:pPr algn="l" fontAlgn="b"/>
                      <a:r>
                        <a:rPr lang="ru-RU" sz="900" b="0" i="0" u="none" strike="noStrike">
                          <a:latin typeface="Times New Roman"/>
                        </a:rPr>
                        <a:t>Другие вопросы в области культуры, кинематографии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0804</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2 126,7</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2 912,5</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2 213,5</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36268">
                <a:tc>
                  <a:txBody>
                    <a:bodyPr/>
                    <a:lstStyle/>
                    <a:p>
                      <a:pPr algn="l" fontAlgn="b"/>
                      <a:r>
                        <a:rPr lang="ru-RU" sz="900" b="1" i="0" u="none" strike="noStrike">
                          <a:latin typeface="Times New Roman"/>
                        </a:rPr>
                        <a:t>Социальная политика</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1000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3 065,9</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3 065,9</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3 065,9</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68">
                <a:tc>
                  <a:txBody>
                    <a:bodyPr/>
                    <a:lstStyle/>
                    <a:p>
                      <a:pPr algn="l" fontAlgn="b"/>
                      <a:r>
                        <a:rPr lang="ru-RU" sz="900" b="0" i="0" u="none" strike="noStrike">
                          <a:latin typeface="Times New Roman"/>
                        </a:rPr>
                        <a:t>Пенсионное обеспечение</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1001</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3 065,9</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3 065,9</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3 065,9</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68">
                <a:tc>
                  <a:txBody>
                    <a:bodyPr/>
                    <a:lstStyle/>
                    <a:p>
                      <a:pPr algn="l" fontAlgn="b"/>
                      <a:r>
                        <a:rPr lang="ru-RU" sz="900" b="1" i="0" u="none" strike="noStrike">
                          <a:latin typeface="Times New Roman"/>
                        </a:rPr>
                        <a:t>Физическая культура и спорт</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1100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450,0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477,0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486,0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68">
                <a:tc>
                  <a:txBody>
                    <a:bodyPr/>
                    <a:lstStyle/>
                    <a:p>
                      <a:pPr algn="l" fontAlgn="b"/>
                      <a:r>
                        <a:rPr lang="ru-RU" sz="900" b="0" i="0" u="none" strike="noStrike">
                          <a:latin typeface="Times New Roman"/>
                        </a:rPr>
                        <a:t>Массовый  спорт</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ru-RU" sz="900" b="1"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ru-RU" sz="900" b="0" i="0" u="none" strike="noStrike">
                          <a:latin typeface="Times New Roman"/>
                        </a:rPr>
                        <a:t>1102</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ru-RU" sz="900" b="0" i="0" u="none" strike="noStrike">
                          <a:latin typeface="Times New Roman"/>
                        </a:rPr>
                        <a:t>450,0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ru-RU" sz="900" b="0" i="0" u="none" strike="noStrike">
                          <a:latin typeface="Times New Roman"/>
                        </a:rPr>
                        <a:t>477,0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ru-RU" sz="900" b="0" i="0" u="none" strike="noStrike">
                          <a:latin typeface="Times New Roman"/>
                        </a:rPr>
                        <a:t>486,0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7922">
                <a:tc>
                  <a:txBody>
                    <a:bodyPr/>
                    <a:lstStyle/>
                    <a:p>
                      <a:pPr algn="l" fontAlgn="b"/>
                      <a:r>
                        <a:rPr lang="ru-RU" sz="900" b="1" i="0" u="none" strike="noStrike">
                          <a:latin typeface="Times New Roman"/>
                        </a:rPr>
                        <a:t>Обслуживание государственного и муниципального долга</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1300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200,0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30,0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30,0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82059">
                <a:tc>
                  <a:txBody>
                    <a:bodyPr/>
                    <a:lstStyle/>
                    <a:p>
                      <a:pPr algn="l" fontAlgn="b"/>
                      <a:r>
                        <a:rPr lang="ru-RU" sz="900" b="0" i="0" u="none" strike="noStrike">
                          <a:latin typeface="Times New Roman"/>
                        </a:rPr>
                        <a:t>Обслуживание государственного внутреннего и муниципального долга</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900" b="1" i="0" u="none" strike="noStrike">
                          <a:latin typeface="Times New Roman"/>
                        </a:rPr>
                        <a:t> </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1301</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200,0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900" b="0" i="0" u="none" strike="noStrike">
                          <a:latin typeface="Times New Roman"/>
                        </a:rPr>
                        <a:t>30,0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latin typeface="Times New Roman"/>
                        </a:rPr>
                        <a:t>30,0</a:t>
                      </a:r>
                    </a:p>
                  </a:txBody>
                  <a:tcPr marL="2918" marR="2918" marT="2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745">
                <a:tc>
                  <a:txBody>
                    <a:bodyPr/>
                    <a:lstStyle/>
                    <a:p>
                      <a:pPr algn="l" fontAlgn="b"/>
                      <a:r>
                        <a:rPr lang="ru-RU" sz="1200" b="1" i="0" u="none" strike="noStrike">
                          <a:latin typeface="Times New Roman"/>
                        </a:rPr>
                        <a:t>Всего расходов</a:t>
                      </a:r>
                    </a:p>
                  </a:txBody>
                  <a:tcPr marL="2918" marR="2918" marT="2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1" i="0" u="none" strike="noStrike">
                          <a:latin typeface="Times New Roman"/>
                        </a:rPr>
                        <a:t> </a:t>
                      </a:r>
                    </a:p>
                  </a:txBody>
                  <a:tcPr marL="2918" marR="2918" marT="2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1" i="0" u="none" strike="noStrike">
                          <a:latin typeface="Times New Roman"/>
                        </a:rPr>
                        <a:t> </a:t>
                      </a:r>
                    </a:p>
                  </a:txBody>
                  <a:tcPr marL="2918" marR="2918" marT="2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1" i="0" u="none" strike="noStrike">
                          <a:latin typeface="Times New Roman"/>
                        </a:rPr>
                        <a:t>131 525,8</a:t>
                      </a:r>
                    </a:p>
                  </a:txBody>
                  <a:tcPr marL="2918" marR="2918" marT="2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1" i="0" u="none" strike="noStrike">
                          <a:latin typeface="Times New Roman"/>
                        </a:rPr>
                        <a:t>126 189,4</a:t>
                      </a:r>
                    </a:p>
                  </a:txBody>
                  <a:tcPr marL="2918" marR="2918" marT="2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latin typeface="Times New Roman"/>
                        </a:rPr>
                        <a:t>135 484,7</a:t>
                      </a:r>
                    </a:p>
                  </a:txBody>
                  <a:tcPr marL="2918" marR="2918" marT="2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0"/>
            <a:ext cx="8208912" cy="4339650"/>
          </a:xfrm>
          <a:prstGeom prst="rect">
            <a:avLst/>
          </a:prstGeom>
        </p:spPr>
        <p:txBody>
          <a:bodyPr wrap="square">
            <a:spAutoFit/>
          </a:bodyPr>
          <a:lstStyle/>
          <a:p>
            <a:r>
              <a:rPr lang="ru-RU" sz="1200" dirty="0" smtClean="0"/>
              <a:t>А      Администратор доходов бюджета 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осуществляющий(ее): - контроль за правильностью исчисления, - полнотой и своевременностью уплаты, - начисление, - учет, - взыскание, - принятие решений о возврате (зачете) излишне уплаченных (взысканных) платежей, пеней и штрафов по ним, являющихся доходами бюджетов бюджетной системы РФ.  </a:t>
            </a:r>
          </a:p>
          <a:p>
            <a:r>
              <a:rPr lang="ru-RU" sz="1200" dirty="0" smtClean="0"/>
              <a:t>         Администратор источников финансирования дефицита бюджета Орган государственной власти (местного самоуправления), орган управления государственным внебюджетным фондом, иная организация, имеющий(</a:t>
            </a:r>
            <a:r>
              <a:rPr lang="ru-RU" sz="1200" dirty="0" err="1" smtClean="0"/>
              <a:t>ая</a:t>
            </a:r>
            <a:r>
              <a:rPr lang="ru-RU" sz="1200" dirty="0" smtClean="0"/>
              <a:t>) право осуществлять операции с источниками финансирования дефицита бюджета. </a:t>
            </a:r>
          </a:p>
          <a:p>
            <a:r>
              <a:rPr lang="ru-RU" sz="1200" dirty="0" smtClean="0"/>
              <a:t>Б       Бюджет Фонд денежных средств, предназначенный для финансирования функций государства (федеральный и региональный уровень) и местного самоуправления (местный уровень). Представляет собой главный финансовый документ страны (региона, муниципалитета, поселения), утверждаемый органом законодательной власти соответствующего уровня управления.</a:t>
            </a:r>
          </a:p>
          <a:p>
            <a:r>
              <a:rPr lang="ru-RU" sz="1200" dirty="0" smtClean="0"/>
              <a:t>           Бюджет государственного внебюджетного фонда В состав бюджетов государственных внебюджетных фондов входят бюджеты государственных внебюджетных фондов Российской Федерации и бюджеты территориальных государственных внебюджетных фондов. Бюджетами государственных внебюджетных фондов Российской Федерации являются: - бюджет Пенсионного фонда Российской Федерации; - бюджет Фонда социального страхования Российской Федерации; - бюджет Федерального фонда обязательного медицинского страхования. Бюджетами территориальных государственных внебюджетных фондов являются бюджеты территориальных фондов обязательного медицинского страхования.</a:t>
            </a:r>
          </a:p>
          <a:p>
            <a:r>
              <a:rPr lang="ru-RU" sz="1200" dirty="0" smtClean="0"/>
              <a:t>         Бюджет консолидированный Свод бюджетов бюджетной системы Российской Федерации на соответствующей территории (за исключением бюджетов государственных внебюджетных фондов). Консолидированным может быть бюджет на местном уровне (свод бюджета муниципального образования и бюджетов входящих в него поселений), региональном (свод бюджета субъекта Российской Федерации и бюджетов входящих в него муниципальных образований), федеральном (свод всех бюджетов бюджетной системы Российской Федерации).</a:t>
            </a:r>
            <a:endParaRPr lang="ru-RU" sz="1200" dirty="0"/>
          </a:p>
        </p:txBody>
      </p:sp>
      <p:sp>
        <p:nvSpPr>
          <p:cNvPr id="3" name="Прямоугольник 2"/>
          <p:cNvSpPr/>
          <p:nvPr/>
        </p:nvSpPr>
        <p:spPr>
          <a:xfrm>
            <a:off x="3894730" y="116632"/>
            <a:ext cx="2549477" cy="369332"/>
          </a:xfrm>
          <a:prstGeom prst="rect">
            <a:avLst/>
          </a:prstGeom>
        </p:spPr>
        <p:txBody>
          <a:bodyPr wrap="square">
            <a:spAutoFit/>
          </a:bodyPr>
          <a:lstStyle/>
          <a:p>
            <a:r>
              <a:rPr lang="ru-RU" dirty="0" smtClean="0"/>
              <a:t>ГЛОССАРИЙ</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92696"/>
            <a:ext cx="7848872" cy="5632311"/>
          </a:xfrm>
          <a:prstGeom prst="rect">
            <a:avLst/>
          </a:prstGeom>
        </p:spPr>
        <p:txBody>
          <a:bodyPr wrap="square">
            <a:spAutoFit/>
          </a:bodyPr>
          <a:lstStyle/>
          <a:p>
            <a:r>
              <a:rPr lang="ru-RU" sz="1200" dirty="0" smtClean="0"/>
              <a:t>            Бюджет муниципального образования Фонд денежных средств, предназначенный для финансирования функций, отнесенных к ведению местного самоуправления. Основной финансовый документ муниципального образования, поселения на текущий год, принимаемый представительным органом местного самоуправления.   </a:t>
            </a:r>
          </a:p>
          <a:p>
            <a:r>
              <a:rPr lang="ru-RU" sz="1200" dirty="0" smtClean="0"/>
              <a:t>            Бюджетная классификация Группировка доходов и расходов бюджетов всех уровней бюджетной системы РФ, а также источников финансирования дефицитов этих бюджетов, используемая для составления и исполнения бюджетов. </a:t>
            </a:r>
          </a:p>
          <a:p>
            <a:r>
              <a:rPr lang="ru-RU" sz="1200" dirty="0" smtClean="0"/>
              <a:t>             Бюджетная роспись Документ, который составляется и ведется: - Главным распорядителем бюджетных средств - в целях исполнения бюджета в части расходов; - Главным администратором источников финансирования дефицита бюджета - в целях исполнения бюджета в части источников финансирования дефицита бюджета.     </a:t>
            </a:r>
          </a:p>
          <a:p>
            <a:r>
              <a:rPr lang="ru-RU" sz="1200" dirty="0" smtClean="0"/>
              <a:t>             Бюджетная система Российской Федерации Совокупность всех бюджетов в РФ: федерального, региональных, местных, государственных внебюджетных фондов. </a:t>
            </a:r>
          </a:p>
          <a:p>
            <a:r>
              <a:rPr lang="ru-RU" sz="1200" dirty="0" smtClean="0"/>
              <a:t>             Бюджетная смета Документ, устанавливающий лимиты бюджетных обязательств казенного учреждения. Бюджетная смета представлена в разрезе кодов бюджетной классификации расходов.</a:t>
            </a:r>
          </a:p>
          <a:p>
            <a:r>
              <a:rPr lang="ru-RU" sz="1200" dirty="0" smtClean="0"/>
              <a:t>             Бюджетное обязательство Расходное обязательство, подлежащие исполнению в соответствующем финансовом году.</a:t>
            </a:r>
          </a:p>
          <a:p>
            <a:r>
              <a:rPr lang="ru-RU" sz="1200" dirty="0" smtClean="0"/>
              <a:t>              Бюджетные ассигнования Предельные объемы денежных средств, предусмотренные в соответствующем финансовом году для исполнения бюджетных обязательств. </a:t>
            </a:r>
          </a:p>
          <a:p>
            <a:r>
              <a:rPr lang="ru-RU" sz="1200" dirty="0" smtClean="0"/>
              <a:t>              Бюджетные инвестиции Средства бюджета, направленные на приобретение, модернизацию государственного (муниципального) имущества. </a:t>
            </a:r>
          </a:p>
          <a:p>
            <a:r>
              <a:rPr lang="ru-RU" sz="1200" dirty="0" smtClean="0"/>
              <a:t>              Бюджетный процесс Деятельность 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 </a:t>
            </a:r>
          </a:p>
          <a:p>
            <a:r>
              <a:rPr lang="ru-RU" sz="1200" dirty="0" smtClean="0"/>
              <a:t>              Бюджет субъекта Российской Федерации 1.Фонд денежных средств субъекта РФ. Бюджет субъекта РФ может быть: - собственно бюджет региона - фонд денежных средств, предназначенный для финансирования функций, отнесенных к предметам ведения субъекта РФ; - консолидированный - включает в себя бюджет региона и бюджеты муниципальных образований, входящих в состав данного региона. 2.2. Основной финансовый документ региона на текущий финансовый год, имеющий силу закона.</a:t>
            </a:r>
          </a:p>
          <a:p>
            <a:r>
              <a:rPr lang="ru-RU" sz="1200" dirty="0" smtClean="0"/>
              <a:t>              Бюджет федеральный 1. Фонд денежных средств, предназначенный для финансирования функций, отнесенных к предметам ведения государства. 2. Основной финансовый документ страны на текущий финансовый год, имеющий силу закона.</a:t>
            </a:r>
            <a:endParaRPr lang="ru-RU"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7920880" cy="6186309"/>
          </a:xfrm>
          <a:prstGeom prst="rect">
            <a:avLst/>
          </a:prstGeom>
        </p:spPr>
        <p:txBody>
          <a:bodyPr wrap="square">
            <a:spAutoFit/>
          </a:bodyPr>
          <a:lstStyle/>
          <a:p>
            <a:r>
              <a:rPr lang="ru-RU" sz="1200" dirty="0" smtClean="0"/>
              <a:t>В            Ведомственная структура расходов бюджета Распределение бюджетных средств по главным распорядителям бюджетных средств, по разделам, подразделам, целевым статьям и видам расходов бюджетной классификации Российской Федерации.</a:t>
            </a:r>
          </a:p>
          <a:p>
            <a:r>
              <a:rPr lang="ru-RU" sz="1200" dirty="0" smtClean="0"/>
              <a:t>               Внешний долг Долг, выраженный в иностранной валюте. В объем внешнего долга не включается долг субъектов РФ и муниципальных образований перед Российской Федерацией, выраженный в иностранной валюте.   </a:t>
            </a:r>
          </a:p>
          <a:p>
            <a:r>
              <a:rPr lang="ru-RU" sz="1200" dirty="0" smtClean="0"/>
              <a:t>               Внутренний долг Долг, выраженный в валюте РФ (рублях), а также долг субъектов РФ и муниципальных образований перед Российской Федерацией, выраженный в иностранной валюте.</a:t>
            </a:r>
          </a:p>
          <a:p>
            <a:r>
              <a:rPr lang="ru-RU" sz="1200" dirty="0" smtClean="0"/>
              <a:t> Г            Главный администратор доходов бюджета 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имеющий(ее) в своем ведении администраторов доходов бюджета. </a:t>
            </a:r>
          </a:p>
          <a:p>
            <a:r>
              <a:rPr lang="ru-RU" sz="1200" dirty="0" smtClean="0"/>
              <a:t>               Главный администратор источников финансирования дефицита бюджета Орган государственной власти (местного самоуправления), орган управления государственным внебюджетным фондом, иная организация, имеющий(</a:t>
            </a:r>
            <a:r>
              <a:rPr lang="ru-RU" sz="1200" dirty="0" err="1" smtClean="0"/>
              <a:t>ая</a:t>
            </a:r>
            <a:r>
              <a:rPr lang="ru-RU" sz="1200" dirty="0" smtClean="0"/>
              <a:t>) в своем ведении администраторов источников финансирования дефицита бюджета. </a:t>
            </a:r>
          </a:p>
          <a:p>
            <a:r>
              <a:rPr lang="ru-RU" sz="1200" dirty="0" smtClean="0"/>
              <a:t>               Главный распорядитель бюджетных средств (ГРБС) 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a:p>
            <a:r>
              <a:rPr lang="ru-RU" sz="1200" dirty="0" smtClean="0"/>
              <a:t>                Государственная или муниципальная гарантия Вид долгового обязательства государства (муниципального образования). Предполагает обязанность государства (муниципального образования) уплатить кредитору (бенефициару) определенную денежную сумму за должника (принципала) за счет средств соответствующего бюджета при наступлении гарантийного случая.</a:t>
            </a:r>
          </a:p>
          <a:p>
            <a:r>
              <a:rPr lang="ru-RU" sz="1200" dirty="0" smtClean="0"/>
              <a:t>               Государственная программа 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 </a:t>
            </a:r>
          </a:p>
          <a:p>
            <a:r>
              <a:rPr lang="ru-RU" sz="1200" dirty="0" smtClean="0"/>
              <a:t>              Государственное (муниципальное) задание Документ, содержащий требования к составу, качеству, объему, условиям, порядку и результатам оказания государственных (муниципальных) услуг (выполнения работ).</a:t>
            </a:r>
          </a:p>
          <a:p>
            <a:r>
              <a:rPr lang="ru-RU" sz="1200" dirty="0" smtClean="0"/>
              <a:t>              Государственные (муниципальные) услуги (работы)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a:t>
            </a:r>
          </a:p>
          <a:p>
            <a:r>
              <a:rPr lang="ru-RU" sz="1200" dirty="0" smtClean="0"/>
              <a:t>               Государственный или муниципальный долг Обязательства публично-правового образования по полученным кредитам, выпущенным ценным бумагам, предоставленным гарантиям перед третьими лицами. </a:t>
            </a:r>
          </a:p>
          <a:p>
            <a:r>
              <a:rPr lang="ru-RU" sz="1200" dirty="0" smtClean="0"/>
              <a:t>               Государственная программа 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 </a:t>
            </a:r>
            <a:endParaRPr lang="ru-RU"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88641"/>
            <a:ext cx="8208912" cy="6740307"/>
          </a:xfrm>
          <a:prstGeom prst="rect">
            <a:avLst/>
          </a:prstGeom>
        </p:spPr>
        <p:txBody>
          <a:bodyPr wrap="square">
            <a:spAutoFit/>
          </a:bodyPr>
          <a:lstStyle/>
          <a:p>
            <a:r>
              <a:rPr lang="ru-RU" sz="1200" dirty="0" smtClean="0"/>
              <a:t>Д          Дефицит бюджета Превышение расходов бюджета над его доходами. </a:t>
            </a:r>
          </a:p>
          <a:p>
            <a:r>
              <a:rPr lang="ru-RU" sz="1200" dirty="0" smtClean="0"/>
              <a:t>             Дотации Средства,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a:t>
            </a:r>
          </a:p>
          <a:p>
            <a:r>
              <a:rPr lang="ru-RU" sz="1200" dirty="0" smtClean="0"/>
              <a:t>             Доходы бюджета Поступающие от населения, организаций, учреждений в бюджет денежные средства в виде: -налогов; - неналоговых поступлений (пошлины, доходы от продажи имущества, штрафы и т.п.); -безвозмездных поступлений; - доходов от предпринимательской деятельности бюджетных организаций. Кредиты, доходы от выпуска ценных бумаг, полученные государством (органами местного самоуправления), не включаются в состав доходов.</a:t>
            </a:r>
          </a:p>
          <a:p>
            <a:r>
              <a:rPr lang="ru-RU" sz="1200" dirty="0" smtClean="0"/>
              <a:t> Е           Единый счет бюджета Счет (совокупность счетов), открытый (открытых) Федеральному казначейству в учреждении Центрального банка РФ отдельно по каждому бюджету бюджетной системы РФ для осуществления операций по кассовым поступлениям в бюджет и кассовым выплатам из бюджета.</a:t>
            </a:r>
          </a:p>
          <a:p>
            <a:r>
              <a:rPr lang="ru-RU" sz="1200" dirty="0" smtClean="0"/>
              <a:t> И         Источники финансирования дефицита бюджета 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 </a:t>
            </a:r>
          </a:p>
          <a:p>
            <a:r>
              <a:rPr lang="ru-RU" sz="1200" dirty="0" smtClean="0"/>
              <a:t>К          Казенное учреждение Государственное (муниципальное) учреждение; финансовое обеспечение деятельности которого осуществляется за счет средств соответствующего бюджета на основании бюджетной сметы. Л Лимиты бюджетных обязательств Объем прав (в денежном выражении) по принятию и исполнению казенным учреждением бюджетных обязательств в текущем финансовом году и плановом периоде. </a:t>
            </a:r>
          </a:p>
          <a:p>
            <a:r>
              <a:rPr lang="ru-RU" sz="1200" dirty="0" smtClean="0"/>
              <a:t>М         Межбюджетные отношения Взаимоотношения между публично-правовыми образованиями по вопросам осуществления бюджетного процесса. </a:t>
            </a:r>
          </a:p>
          <a:p>
            <a:r>
              <a:rPr lang="ru-RU" sz="1200" dirty="0" smtClean="0"/>
              <a:t>             Межбюджетные трансферты Средства, предоставляемые одним бюджетом бюджетной системы РФ другому бюджету. Н </a:t>
            </a:r>
            <a:r>
              <a:rPr lang="ru-RU" sz="1200" dirty="0" err="1" smtClean="0"/>
              <a:t>Непрограммные</a:t>
            </a:r>
            <a:r>
              <a:rPr lang="ru-RU" sz="1200" dirty="0" smtClean="0"/>
              <a:t> расходы Расходные обязательства, не включенные в государственные программы. </a:t>
            </a:r>
          </a:p>
          <a:p>
            <a:r>
              <a:rPr lang="ru-RU" sz="1200" dirty="0" smtClean="0"/>
              <a:t>О           Обоснование бюджетных ассигнований Документ, содержащий информацию о бюджетных средствах в очередном финансовом году (очередном финансовом году и плановом периоде). </a:t>
            </a:r>
          </a:p>
          <a:p>
            <a:r>
              <a:rPr lang="ru-RU" sz="1200" dirty="0" smtClean="0"/>
              <a:t>              Отчетный финансовый год Год, предшествующий текущему финансовому году. </a:t>
            </a:r>
          </a:p>
          <a:p>
            <a:r>
              <a:rPr lang="ru-RU" sz="1200" dirty="0" smtClean="0"/>
              <a:t>              Очередной финансовый год Год, следующий за текущим финансовым годом. </a:t>
            </a:r>
          </a:p>
          <a:p>
            <a:r>
              <a:rPr lang="ru-RU" sz="1200" dirty="0" smtClean="0"/>
              <a:t>П            Плановый период Два финансовых года, следующие за очередным финансовым годом. </a:t>
            </a:r>
          </a:p>
          <a:p>
            <a:r>
              <a:rPr lang="ru-RU" sz="1200" dirty="0" smtClean="0"/>
              <a:t>              Получатель бюджетных средств (ПБС) Орган государственной власти (местного самоуправления), орган управления государственным внебюджетным фондом, или находящееся в ведении ГРБС казенное учреждение, имеющий(ее) право на исполнение своих функций за счет средств соответствующего бюджета.</a:t>
            </a:r>
          </a:p>
          <a:p>
            <a:r>
              <a:rPr lang="ru-RU" sz="1200" dirty="0" smtClean="0"/>
              <a:t>              </a:t>
            </a:r>
            <a:r>
              <a:rPr lang="ru-RU" sz="1200" dirty="0" err="1" smtClean="0"/>
              <a:t>Профицит</a:t>
            </a:r>
            <a:r>
              <a:rPr lang="ru-RU" sz="1200" dirty="0" smtClean="0"/>
              <a:t> бюджета Превышение доходов бюджета над его расходами. </a:t>
            </a:r>
          </a:p>
          <a:p>
            <a:r>
              <a:rPr lang="ru-RU" sz="1200" dirty="0" smtClean="0"/>
              <a:t>              Публично-правовое образование Российская Федерация (федеральное государство) в целом; - Субъекты РФ - республики, края, области, города федерального подчинения, автономные области, автономные округа; Муниципальные образования. </a:t>
            </a:r>
          </a:p>
          <a:p>
            <a:r>
              <a:rPr lang="ru-RU" sz="1200" dirty="0" smtClean="0"/>
              <a:t>              Публичные обязательства Обязательства публично-правового образования, вытекающие из нормативных актов (законов, постановлений, распоряжений и др.), перед населением, организациями, другими публично-правовыми образованиями.</a:t>
            </a:r>
            <a:endParaRPr lang="ru-RU"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2"/>
            <a:ext cx="8568952" cy="3970318"/>
          </a:xfrm>
          <a:prstGeom prst="rect">
            <a:avLst/>
          </a:prstGeom>
        </p:spPr>
        <p:txBody>
          <a:bodyPr wrap="square">
            <a:spAutoFit/>
          </a:bodyPr>
          <a:lstStyle/>
          <a:p>
            <a:r>
              <a:rPr lang="ru-RU" sz="1200" dirty="0" smtClean="0"/>
              <a:t>Р        Распорядитель бюджетных средств (РБС) Орган государственной власти (местного самоуправления), орган управления государственным внебюджетным фондом, или казенное учреждение, наделенный(</a:t>
            </a:r>
            <a:r>
              <a:rPr lang="ru-RU" sz="1200" dirty="0" err="1" smtClean="0"/>
              <a:t>ое</a:t>
            </a:r>
            <a:r>
              <a:rPr lang="ru-RU" sz="1200" dirty="0" smtClean="0"/>
              <a:t>) правом распределять полученные средства бюджета между подведомственными распорядителями и получателями бюджетных средств. </a:t>
            </a:r>
          </a:p>
          <a:p>
            <a:r>
              <a:rPr lang="ru-RU" sz="1200" dirty="0" smtClean="0"/>
              <a:t>          Расходное обязательство Обязанность публично-правового образования предоставить физическому или юридическому лицу, иному уровню бюджета, международной организации средства из соответствующего бюджета. </a:t>
            </a:r>
          </a:p>
          <a:p>
            <a:r>
              <a:rPr lang="ru-RU" sz="1200" dirty="0" smtClean="0"/>
              <a:t>          Расходы бюджета Выплачиваемые из бюджета денежные средства. Реальный дефицит Объем дефицита бюджета без учета поступления средств от продажи акций и иных форм участия в капитале, а также остатков бюджетных средств, являющихся собственными источниками финансирования дефицита </a:t>
            </a:r>
          </a:p>
          <a:p>
            <a:r>
              <a:rPr lang="ru-RU" sz="1200" dirty="0" smtClean="0"/>
              <a:t> С       Сводная бюджетная роспись Документ, который составляется и ведется финансовым органом (</a:t>
            </a:r>
            <a:r>
              <a:rPr lang="ru-RU" sz="1200" dirty="0" err="1" smtClean="0"/>
              <a:t>органом</a:t>
            </a:r>
            <a:r>
              <a:rPr lang="ru-RU" sz="1200" dirty="0" smtClean="0"/>
              <a:t> управления государственным внебюджетным фондом) в целях организации исполнения бюджета по расходам бюджета и источникам финансирования дефицита бюджета.</a:t>
            </a:r>
          </a:p>
          <a:p>
            <a:r>
              <a:rPr lang="ru-RU" sz="1200" dirty="0" smtClean="0"/>
              <a:t> Т       Текущий финансовый год Год, в котором осуществляется исполнение бюджета, составление и рассмотрение проекта бюджета на очередной финансовый год и плановый период.</a:t>
            </a:r>
          </a:p>
          <a:p>
            <a:r>
              <a:rPr lang="ru-RU" sz="1200" dirty="0" smtClean="0"/>
              <a:t> У       Участники бюджетного процесса Субъекты,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r>
              <a:rPr lang="ru-RU" sz="1200" dirty="0" smtClean="0"/>
              <a:t> Ф       Финансовый орган На федеральном уровне - Министерство финансов Российской Федерации. На уровне субъекта РФ - органы исполнительной власти субъектов РФ, осуществляющие составление и организацию исполнения бюджетов субъектов РФ (министерства финансов, департаменты финансов, управления финансов и др.). На местном уровне - органы (должностные лица) местных администраций, осуществляющие составление и организацию исполнения местных бюджетов (департаменты финансов, управления финансов, финансовые отделы и др.). </a:t>
            </a:r>
            <a:endParaRPr lang="ru-RU"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403648" y="66676"/>
            <a:ext cx="7545090" cy="738188"/>
            <a:chOff x="73" y="42"/>
            <a:chExt cx="5564" cy="538"/>
          </a:xfrm>
        </p:grpSpPr>
        <p:pic>
          <p:nvPicPr>
            <p:cNvPr id="18433" name="Скругленный прямоугольник 3"/>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3687251" y="981075"/>
            <a:ext cx="4339149" cy="830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dirty="0">
                <a:solidFill>
                  <a:srgbClr val="CC0000"/>
                </a:solidFill>
              </a:rPr>
              <a:t>Поступающие в бюджет денежные средства являются </a:t>
            </a:r>
          </a:p>
          <a:p>
            <a:pPr algn="ctr"/>
            <a:r>
              <a:rPr lang="ru-RU" sz="1600" b="1" dirty="0">
                <a:solidFill>
                  <a:srgbClr val="CC0000"/>
                </a:solidFill>
              </a:rPr>
              <a:t>ДОХОДАМИ БЮДЖЕТА</a:t>
            </a:r>
            <a:endParaRPr lang="ru-RU" sz="1600" dirty="0">
              <a:solidFill>
                <a:srgbClr val="CC0000"/>
              </a:solidFill>
            </a:endParaRPr>
          </a:p>
        </p:txBody>
      </p:sp>
      <p:sp>
        <p:nvSpPr>
          <p:cNvPr id="14" name="Стрелка вниз 13"/>
          <p:cNvSpPr>
            <a:spLocks noChangeArrowheads="1"/>
          </p:cNvSpPr>
          <p:nvPr/>
        </p:nvSpPr>
        <p:spPr bwMode="auto">
          <a:xfrm rot="2358155">
            <a:off x="3812381" y="1915992"/>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25176" y="1915717"/>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508104" y="1959801"/>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80965" y="1183250"/>
            <a:ext cx="2338510" cy="158382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331640" y="260648"/>
            <a:ext cx="7533943" cy="504527"/>
            <a:chOff x="73" y="42"/>
            <a:chExt cx="5564" cy="538"/>
          </a:xfrm>
        </p:grpSpPr>
        <p:pic>
          <p:nvPicPr>
            <p:cNvPr id="81925" name="Скругленный прямоугольник 3"/>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986446" y="4437112"/>
            <a:ext cx="244792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жилищно-коммунальное</a:t>
            </a:r>
            <a:r>
              <a:rPr lang="ru-RU" sz="1000" b="1" dirty="0">
                <a:latin typeface="Constantia" pitchFamily="18" charset="0"/>
              </a:rPr>
              <a:t> </a:t>
            </a:r>
            <a:r>
              <a:rPr lang="ru-RU" sz="1300" b="1" dirty="0">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84888" y="4451937"/>
            <a:ext cx="2087562" cy="477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200" b="1" dirty="0">
                <a:latin typeface="Constantia" pitchFamily="18" charset="0"/>
              </a:rPr>
              <a:t>на общегосударственные вопросы</a:t>
            </a:r>
            <a:r>
              <a:rPr lang="ru-RU" sz="1300" b="1" dirty="0">
                <a:latin typeface="Constantia" pitchFamily="18" charset="0"/>
              </a:rPr>
              <a:t> </a:t>
            </a:r>
          </a:p>
        </p:txBody>
      </p:sp>
      <p:sp>
        <p:nvSpPr>
          <p:cNvPr id="81935" name="Прямоугольник 28"/>
          <p:cNvSpPr>
            <a:spLocks noChangeArrowheads="1"/>
          </p:cNvSpPr>
          <p:nvPr/>
        </p:nvSpPr>
        <p:spPr bwMode="auto">
          <a:xfrm>
            <a:off x="3664109" y="6204198"/>
            <a:ext cx="2160588"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1173225" y="1412875"/>
            <a:ext cx="2016125" cy="1158692"/>
          </a:xfrm>
          <a:prstGeom prst="rect">
            <a:avLst/>
          </a:prstGeom>
          <a:noFill/>
          <a:extLst>
            <a:ext uri="{909E8E84-426E-40DD-AFC4-6F175D3DCCD1}">
              <a14:hiddenFill xmlns=""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cstate="print">
            <a:extLst>
              <a:ext uri="{28A0092B-C50C-407E-A947-70E740481C1C}">
                <a14:useLocalDpi xmlns=""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114425" y="3141663"/>
            <a:ext cx="2089150" cy="1239837"/>
          </a:xfrm>
          <a:prstGeom prst="rect">
            <a:avLst/>
          </a:prstGeom>
          <a:noFill/>
          <a:extLst>
            <a:ext uri="{909E8E84-426E-40DD-AFC4-6F175D3DCCD1}">
              <a14:hiddenFill xmlns=""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cstate="print">
            <a:extLst>
              <a:ext uri="{28A0092B-C50C-407E-A947-70E740481C1C}">
                <a14:useLocalDpi xmlns="" xmlns:a14="http://schemas.microsoft.com/office/drawing/2010/main" val="0"/>
              </a:ext>
            </a:extLst>
          </a:blip>
          <a:stretch>
            <a:fillRect/>
          </a:stretch>
        </p:blipFill>
        <p:spPr bwMode="auto">
          <a:xfrm>
            <a:off x="3664109" y="3141663"/>
            <a:ext cx="1915954" cy="1223962"/>
          </a:xfrm>
          <a:prstGeom prst="rect">
            <a:avLst/>
          </a:prstGeom>
          <a:noFill/>
          <a:extLst>
            <a:ext uri="{909E8E84-426E-40DD-AFC4-6F175D3DCCD1}">
              <a14:hiddenFill xmlns=""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084888" y="3226387"/>
            <a:ext cx="2087562" cy="1225550"/>
          </a:xfrm>
          <a:prstGeom prst="rect">
            <a:avLst/>
          </a:prstGeom>
          <a:noFill/>
          <a:extLst>
            <a:ext uri="{909E8E84-426E-40DD-AFC4-6F175D3DCCD1}">
              <a14:hiddenFill xmlns=""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cstate="print">
            <a:extLst>
              <a:ext uri="{28A0092B-C50C-407E-A947-70E740481C1C}">
                <a14:useLocalDpi xmlns="" xmlns:a14="http://schemas.microsoft.com/office/drawing/2010/main" val="0"/>
              </a:ext>
            </a:extLst>
          </a:blip>
          <a:stretch>
            <a:fillRect/>
          </a:stretch>
        </p:blipFill>
        <p:spPr bwMode="auto">
          <a:xfrm>
            <a:off x="3664109" y="4929610"/>
            <a:ext cx="2065125" cy="1155854"/>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2" descr="C:\Users\1\Desktop\iMRR3Z6MC.jpg"/>
          <p:cNvPicPr>
            <a:picLocks noChangeAspect="1" noChangeArrowheads="1"/>
          </p:cNvPicPr>
          <p:nvPr/>
        </p:nvPicPr>
        <p:blipFill>
          <a:blip r:embed="rId11" cstate="print"/>
          <a:srcRect/>
          <a:stretch>
            <a:fillRect/>
          </a:stretch>
        </p:blipFill>
        <p:spPr bwMode="auto">
          <a:xfrm>
            <a:off x="1071538" y="5000636"/>
            <a:ext cx="2071702" cy="1357322"/>
          </a:xfrm>
          <a:prstGeom prst="rect">
            <a:avLst/>
          </a:prstGeom>
          <a:noFill/>
        </p:spPr>
      </p:pic>
      <p:pic>
        <p:nvPicPr>
          <p:cNvPr id="21" name="Picture 1" descr="C:\Users\1\Desktop\iRIN2965Q.jpg"/>
          <p:cNvPicPr>
            <a:picLocks noChangeAspect="1" noChangeArrowheads="1"/>
          </p:cNvPicPr>
          <p:nvPr/>
        </p:nvPicPr>
        <p:blipFill>
          <a:blip r:embed="rId12" cstate="print"/>
          <a:srcRect/>
          <a:stretch>
            <a:fillRect/>
          </a:stretch>
        </p:blipFill>
        <p:spPr bwMode="auto">
          <a:xfrm>
            <a:off x="6000760" y="4929198"/>
            <a:ext cx="2214578" cy="1214446"/>
          </a:xfrm>
          <a:prstGeom prst="rect">
            <a:avLst/>
          </a:prstGeom>
          <a:noFill/>
        </p:spPr>
      </p:pic>
      <p:sp>
        <p:nvSpPr>
          <p:cNvPr id="23" name="Прямоугольник 22"/>
          <p:cNvSpPr/>
          <p:nvPr/>
        </p:nvSpPr>
        <p:spPr>
          <a:xfrm>
            <a:off x="1214414" y="6357958"/>
            <a:ext cx="2000263" cy="276999"/>
          </a:xfrm>
          <a:prstGeom prst="rect">
            <a:avLst/>
          </a:prstGeom>
        </p:spPr>
        <p:txBody>
          <a:bodyPr wrap="square">
            <a:spAutoFit/>
          </a:bodyPr>
          <a:lstStyle/>
          <a:p>
            <a:r>
              <a:rPr lang="ru-RU" sz="1200" b="1" dirty="0" smtClean="0">
                <a:latin typeface="Constantia" pitchFamily="18" charset="0"/>
              </a:rPr>
              <a:t>на образование </a:t>
            </a:r>
            <a:endParaRPr lang="ru-RU" sz="1200" dirty="0"/>
          </a:p>
        </p:txBody>
      </p:sp>
      <p:sp>
        <p:nvSpPr>
          <p:cNvPr id="25" name="Прямоугольник 24"/>
          <p:cNvSpPr/>
          <p:nvPr/>
        </p:nvSpPr>
        <p:spPr>
          <a:xfrm>
            <a:off x="6072199" y="6286520"/>
            <a:ext cx="2286016" cy="369332"/>
          </a:xfrm>
          <a:prstGeom prst="rect">
            <a:avLst/>
          </a:prstGeom>
        </p:spPr>
        <p:txBody>
          <a:bodyPr wrap="square">
            <a:spAutoFit/>
          </a:bodyPr>
          <a:lstStyle/>
          <a:p>
            <a:pPr algn="ctr"/>
            <a:r>
              <a:rPr lang="ru-RU" sz="1200" b="1" dirty="0" smtClean="0">
                <a:latin typeface="Constantia" pitchFamily="18" charset="0"/>
              </a:rPr>
              <a:t>на</a:t>
            </a:r>
            <a:r>
              <a:rPr lang="ru-RU" b="1" dirty="0" smtClean="0">
                <a:latin typeface="Constantia" pitchFamily="18" charset="0"/>
              </a:rPr>
              <a:t> </a:t>
            </a:r>
            <a:r>
              <a:rPr lang="ru-RU" sz="1200" b="1" dirty="0" smtClean="0">
                <a:latin typeface="Constantia" pitchFamily="18" charset="0"/>
              </a:rPr>
              <a:t>спорт</a:t>
            </a:r>
            <a:endParaRPr lang="ru-RU" sz="1200" b="1" dirty="0">
              <a:latin typeface="Constant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Прямоугольник 9"/>
          <p:cNvSpPr>
            <a:spLocks noChangeArrowheads="1"/>
          </p:cNvSpPr>
          <p:nvPr/>
        </p:nvSpPr>
        <p:spPr bwMode="auto">
          <a:xfrm>
            <a:off x="1125677" y="2610148"/>
            <a:ext cx="474111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Дефицит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расходов бюджета над его доходами)</a:t>
            </a:r>
          </a:p>
        </p:txBody>
      </p:sp>
      <p:sp>
        <p:nvSpPr>
          <p:cNvPr id="9" name="Овал 8"/>
          <p:cNvSpPr/>
          <p:nvPr/>
        </p:nvSpPr>
        <p:spPr>
          <a:xfrm>
            <a:off x="1500186" y="826369"/>
            <a:ext cx="3571875" cy="100910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&gt; ДОХОДЫ</a:t>
            </a:r>
          </a:p>
        </p:txBody>
      </p:sp>
      <p:sp>
        <p:nvSpPr>
          <p:cNvPr id="13" name="Стрелка вниз 12"/>
          <p:cNvSpPr/>
          <p:nvPr/>
        </p:nvSpPr>
        <p:spPr>
          <a:xfrm>
            <a:off x="3154042" y="1988840"/>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273" name="Picture 2" descr="Картинки по запросу фото дефицит бюджета"/>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52214" y="961214"/>
            <a:ext cx="2744821" cy="18197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Скругленный прямоугольник 14"/>
          <p:cNvSpPr/>
          <p:nvPr/>
        </p:nvSpPr>
        <p:spPr>
          <a:xfrm>
            <a:off x="1259632" y="4429125"/>
            <a:ext cx="4241056" cy="18081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на счетах) или привлекать кредиты</a:t>
            </a:r>
          </a:p>
        </p:txBody>
      </p:sp>
      <p:sp>
        <p:nvSpPr>
          <p:cNvPr id="16" name="Стрелка вниз 15"/>
          <p:cNvSpPr/>
          <p:nvPr/>
        </p:nvSpPr>
        <p:spPr>
          <a:xfrm>
            <a:off x="3154042" y="3643313"/>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6" name="AutoShape 6" descr="Картинки по запросу фото банков"/>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317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992748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1125677" y="980728"/>
            <a:ext cx="3779837" cy="10715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a:t>
            </a:r>
            <a:r>
              <a:rPr lang="ru-RU" sz="2000" b="1" dirty="0"/>
              <a:t> </a:t>
            </a:r>
            <a:r>
              <a:rPr lang="ru-RU" sz="3600" b="1" dirty="0"/>
              <a:t>&lt;</a:t>
            </a:r>
            <a:r>
              <a:rPr lang="ru-RU" b="1" dirty="0"/>
              <a:t>  ДОХОДЫ</a:t>
            </a:r>
          </a:p>
        </p:txBody>
      </p:sp>
      <p:sp>
        <p:nvSpPr>
          <p:cNvPr id="12295" name="Прямоугольник 9"/>
          <p:cNvSpPr>
            <a:spLocks noChangeArrowheads="1"/>
          </p:cNvSpPr>
          <p:nvPr/>
        </p:nvSpPr>
        <p:spPr bwMode="auto">
          <a:xfrm>
            <a:off x="1125677" y="2852936"/>
            <a:ext cx="409439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Профицит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доходов бюджета над его расходами)</a:t>
            </a:r>
          </a:p>
        </p:txBody>
      </p:sp>
      <p:sp>
        <p:nvSpPr>
          <p:cNvPr id="10" name="Стрелка вниз 9"/>
          <p:cNvSpPr/>
          <p:nvPr/>
        </p:nvSpPr>
        <p:spPr>
          <a:xfrm>
            <a:off x="2789558" y="2143126"/>
            <a:ext cx="285750"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97" name="Picture 4" descr="Картинки по запросу фото профицит бюджета"/>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92080" y="980728"/>
            <a:ext cx="2895600" cy="158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Скругленный прямоугольник 13"/>
          <p:cNvSpPr/>
          <p:nvPr/>
        </p:nvSpPr>
        <p:spPr>
          <a:xfrm>
            <a:off x="1153078" y="4540449"/>
            <a:ext cx="4094395" cy="145099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доходов  над расходами принимается решение как их использовать, например погашать долг, накапливать резервы или  увеличить расходы  </a:t>
            </a:r>
          </a:p>
        </p:txBody>
      </p:sp>
      <p:sp>
        <p:nvSpPr>
          <p:cNvPr id="15" name="Стрелка вниз 14"/>
          <p:cNvSpPr/>
          <p:nvPr/>
        </p:nvSpPr>
        <p:spPr>
          <a:xfrm>
            <a:off x="2856422" y="3776861"/>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300" name="Picture 13" descr="Картинки по запросу фото поступление доходов"/>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80112" y="3123654"/>
            <a:ext cx="2786062" cy="2449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9163428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Прямоугольник 9"/>
          <p:cNvSpPr>
            <a:spLocks noChangeArrowheads="1"/>
          </p:cNvSpPr>
          <p:nvPr/>
        </p:nvSpPr>
        <p:spPr bwMode="auto">
          <a:xfrm>
            <a:off x="1125677" y="1196752"/>
            <a:ext cx="416069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Муниципальный долг  - </a:t>
            </a:r>
            <a:r>
              <a:rPr lang="ru-RU" altLang="ru-RU" dirty="0">
                <a:solidFill>
                  <a:schemeClr val="tx2"/>
                </a:solidFill>
                <a:latin typeface="Times New Roman" pitchFamily="18" charset="0"/>
                <a:cs typeface="Times New Roman" pitchFamily="18" charset="0"/>
              </a:rPr>
              <a:t>обязательства, возникающие из муниципальных заимствований</a:t>
            </a:r>
          </a:p>
        </p:txBody>
      </p:sp>
      <p:pic>
        <p:nvPicPr>
          <p:cNvPr id="13319" name="Picture 9" descr="http://vfmgiu.ru/files/1121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52120" y="980728"/>
            <a:ext cx="2958603" cy="2203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20" name="Прямоугольник 9"/>
          <p:cNvSpPr>
            <a:spLocks noChangeArrowheads="1"/>
          </p:cNvSpPr>
          <p:nvPr/>
        </p:nvSpPr>
        <p:spPr bwMode="auto">
          <a:xfrm>
            <a:off x="4499992" y="4071938"/>
            <a:ext cx="4429696"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Бюджетный процесс - </a:t>
            </a:r>
            <a:r>
              <a:rPr lang="ru-RU" altLang="ru-RU" dirty="0">
                <a:solidFill>
                  <a:schemeClr val="tx2"/>
                </a:solidFill>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a:t>
            </a:r>
          </a:p>
        </p:txBody>
      </p:sp>
      <p:pic>
        <p:nvPicPr>
          <p:cNvPr id="13321" name="Picture 11" descr="http://www.fistech.ru/wp-content/uploads/2013/12/bp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640" y="3401219"/>
            <a:ext cx="2786062" cy="254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5242951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p:cNvSpPr>
          <p:nvPr/>
        </p:nvSpPr>
        <p:spPr bwMode="auto">
          <a:xfrm>
            <a:off x="1171034" y="332656"/>
            <a:ext cx="7648401" cy="414362"/>
          </a:xfrm>
          <a:prstGeom prst="rect">
            <a:avLst/>
          </a:prstGeom>
          <a:noFill/>
          <a:ln w="9525">
            <a:noFill/>
            <a:miter lim="800000"/>
            <a:headEnd/>
            <a:tailEnd/>
          </a:ln>
        </p:spPr>
        <p:txBody>
          <a:bodyPr anchor="ctr"/>
          <a:lstStyle/>
          <a:p>
            <a:pPr algn="ctr">
              <a:lnSpc>
                <a:spcPct val="80000"/>
              </a:lnSpc>
              <a:defRPr/>
            </a:pPr>
            <a:r>
              <a:rPr lang="ru-RU" b="1" dirty="0">
                <a:solidFill>
                  <a:schemeClr val="accent1">
                    <a:lumMod val="75000"/>
                  </a:schemeClr>
                </a:solidFill>
              </a:rPr>
              <a:t>Составление проекта бюджета основывается на:</a:t>
            </a:r>
          </a:p>
        </p:txBody>
      </p:sp>
      <p:sp>
        <p:nvSpPr>
          <p:cNvPr id="74756" name="AutoShape 4"/>
          <p:cNvSpPr>
            <a:spLocks noChangeArrowheads="1"/>
          </p:cNvSpPr>
          <p:nvPr/>
        </p:nvSpPr>
        <p:spPr bwMode="auto">
          <a:xfrm rot="16039123">
            <a:off x="2266432" y="60086"/>
            <a:ext cx="5185820" cy="6440952"/>
          </a:xfrm>
          <a:prstGeom prst="verticalScroll">
            <a:avLst>
              <a:gd name="adj" fmla="val 12519"/>
            </a:avLst>
          </a:prstGeom>
          <a:blipFill dpi="0" rotWithShape="1">
            <a:blip r:embed="rId2" cstate="print"/>
            <a:srcRect/>
            <a:tile tx="0" ty="0" sx="100000" sy="100000" flip="none" algn="tl"/>
          </a:blipFill>
          <a:ln w="9525">
            <a:solidFill>
              <a:srgbClr val="993300"/>
            </a:solidFill>
            <a:round/>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3300"/>
              </a:solidFill>
              <a:latin typeface="Algerian" pitchFamily="82" charset="0"/>
            </a:endParaRPr>
          </a:p>
        </p:txBody>
      </p:sp>
      <p:sp>
        <p:nvSpPr>
          <p:cNvPr id="74757" name="Text Box 5"/>
          <p:cNvSpPr txBox="1">
            <a:spLocks noChangeArrowheads="1"/>
          </p:cNvSpPr>
          <p:nvPr/>
        </p:nvSpPr>
        <p:spPr bwMode="auto">
          <a:xfrm rot="-238128">
            <a:off x="3152399" y="1454456"/>
            <a:ext cx="3571875" cy="36625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ru-RU" altLang="ru-RU" i="1" dirty="0"/>
          </a:p>
          <a:p>
            <a:r>
              <a:rPr lang="ru-RU" altLang="ru-RU" i="1" dirty="0"/>
              <a:t>Бюджетном послании и Указах Президента Российской Федерации</a:t>
            </a:r>
          </a:p>
          <a:p>
            <a:pPr algn="just"/>
            <a:endParaRPr lang="ru-RU" altLang="ru-RU" i="1" dirty="0"/>
          </a:p>
          <a:p>
            <a:r>
              <a:rPr lang="ru-RU" altLang="ru-RU" i="1" dirty="0"/>
              <a:t>Прогнозе Социально-экономического развития </a:t>
            </a:r>
            <a:r>
              <a:rPr lang="ru-RU" altLang="ru-RU" i="1" dirty="0" smtClean="0"/>
              <a:t>МО </a:t>
            </a:r>
            <a:r>
              <a:rPr lang="ru-RU" altLang="ru-RU" i="1" dirty="0" err="1" smtClean="0"/>
              <a:t>Мгинское</a:t>
            </a:r>
            <a:r>
              <a:rPr lang="ru-RU" altLang="ru-RU" i="1" dirty="0" smtClean="0"/>
              <a:t> городское поселение</a:t>
            </a:r>
            <a:endParaRPr lang="ru-RU" altLang="ru-RU" i="1" dirty="0"/>
          </a:p>
          <a:p>
            <a:pPr algn="just">
              <a:buFont typeface="Arial" charset="0"/>
              <a:buChar char="•"/>
            </a:pPr>
            <a:endParaRPr lang="ru-RU" altLang="ru-RU" i="1" dirty="0"/>
          </a:p>
          <a:p>
            <a:r>
              <a:rPr lang="ru-RU" altLang="ru-RU" i="1" dirty="0"/>
              <a:t>Основных направлениях бюджетной и налоговой политики</a:t>
            </a:r>
          </a:p>
          <a:p>
            <a:pPr algn="just"/>
            <a:endParaRPr lang="ru-RU" altLang="ru-RU" sz="1600" i="1" dirty="0"/>
          </a:p>
        </p:txBody>
      </p:sp>
    </p:spTree>
    <p:extLst>
      <p:ext uri="{BB962C8B-B14F-4D97-AF65-F5344CB8AC3E}">
        <p14:creationId xmlns="" xmlns:p14="http://schemas.microsoft.com/office/powerpoint/2010/main" val="1292269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500"/>
                                        <p:tgtEl>
                                          <p:spTgt spid="7475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strips(downRight)">
                                      <p:cBhvr>
                                        <p:cTn id="11"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8"/>
          <p:cNvSpPr>
            <a:spLocks noChangeArrowheads="1"/>
          </p:cNvSpPr>
          <p:nvPr/>
        </p:nvSpPr>
        <p:spPr bwMode="auto">
          <a:xfrm>
            <a:off x="1422131" y="-248453"/>
            <a:ext cx="6299738"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1400" b="1" dirty="0" smtClean="0">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Общая информация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 муниципальном образовании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Мгинское</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городское поселение</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Скругленный прямоугольник 1"/>
          <p:cNvPicPr>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1150" y="116632"/>
            <a:ext cx="8832850" cy="854075"/>
          </a:xfrm>
          <a:prstGeom prst="rect">
            <a:avLst/>
          </a:prstGeom>
          <a:noFill/>
          <a:extLst>
            <a:ext uri="{909E8E84-426E-40DD-AFC4-6F175D3DCCD1}">
              <a14:hiddenFill xmlns="" xmlns:a14="http://schemas.microsoft.com/office/drawing/2010/main">
                <a:solidFill>
                  <a:srgbClr val="FFFFFF"/>
                </a:solidFill>
              </a14:hiddenFill>
            </a:ext>
          </a:extLst>
        </p:spPr>
      </p:pic>
      <p:sp>
        <p:nvSpPr>
          <p:cNvPr id="1033" name="Rectangle 9"/>
          <p:cNvSpPr>
            <a:spLocks noChangeArrowheads="1"/>
          </p:cNvSpPr>
          <p:nvPr/>
        </p:nvSpPr>
        <p:spPr bwMode="auto">
          <a:xfrm>
            <a:off x="0" y="156746"/>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Общая информация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 муниципальном образовании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Мгинское</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городское поселение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Rectangle 10"/>
          <p:cNvSpPr>
            <a:spLocks noChangeArrowheads="1"/>
          </p:cNvSpPr>
          <p:nvPr/>
        </p:nvSpPr>
        <p:spPr bwMode="auto">
          <a:xfrm>
            <a:off x="323528" y="1238313"/>
            <a:ext cx="8568952"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Администрация муниципального образования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Мгинское</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городское поселение осуществляет свою деятельность на основании Конституции Российской Федерации, федеральных законов, областных законов, Устава муниципального образования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Мгинское</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городское поселение, Положения об администрации муниципального образования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Мгинское</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городское поселение, указов Президента Российской Федерации.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 name="Рисунок 16" descr="карта 2"/>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79512" y="2420888"/>
            <a:ext cx="3479165" cy="3265805"/>
          </a:xfrm>
          <a:prstGeom prst="rect">
            <a:avLst/>
          </a:prstGeom>
          <a:noFill/>
          <a:ln>
            <a:noFill/>
          </a:ln>
        </p:spPr>
      </p:pic>
      <p:sp>
        <p:nvSpPr>
          <p:cNvPr id="1035" name="Rectangle 11"/>
          <p:cNvSpPr>
            <a:spLocks noChangeArrowheads="1"/>
          </p:cNvSpPr>
          <p:nvPr/>
        </p:nvSpPr>
        <p:spPr bwMode="auto">
          <a:xfrm>
            <a:off x="3635896" y="2706073"/>
            <a:ext cx="4248472"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Площадь территории муниципального образования 75</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250 Га, что составляет одну третью часть</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территории Кировского муниципального района Ленинградской области. В состав земель поселения входят земли в границах поселения, независимо от форм собственности и целевого назначения.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Прямоугольник 18"/>
          <p:cNvSpPr/>
          <p:nvPr/>
        </p:nvSpPr>
        <p:spPr>
          <a:xfrm>
            <a:off x="3707904" y="4293096"/>
            <a:ext cx="3672408" cy="1815882"/>
          </a:xfrm>
          <a:prstGeom prst="rect">
            <a:avLst/>
          </a:prstGeom>
        </p:spPr>
        <p:txBody>
          <a:bodyPr wrap="square">
            <a:spAutoFit/>
          </a:bodyPr>
          <a:lstStyle/>
          <a:p>
            <a:r>
              <a:rPr lang="ru-RU" sz="1400" dirty="0" smtClean="0">
                <a:latin typeface="Arial" pitchFamily="34" charset="0"/>
                <a:ea typeface="Times New Roman" pitchFamily="18" charset="0"/>
                <a:cs typeface="Arial" pitchFamily="34" charset="0"/>
              </a:rPr>
              <a:t>Земли муниципального образования </a:t>
            </a:r>
            <a:r>
              <a:rPr lang="ru-RU" sz="1400" dirty="0" err="1" smtClean="0">
                <a:latin typeface="Arial" pitchFamily="34" charset="0"/>
                <a:ea typeface="Times New Roman" pitchFamily="18" charset="0"/>
                <a:cs typeface="Arial" pitchFamily="34" charset="0"/>
              </a:rPr>
              <a:t>Мгинское</a:t>
            </a:r>
            <a:r>
              <a:rPr lang="ru-RU" sz="1400" dirty="0" smtClean="0">
                <a:latin typeface="Arial" pitchFamily="34" charset="0"/>
                <a:ea typeface="Times New Roman" pitchFamily="18" charset="0"/>
                <a:cs typeface="Arial" pitchFamily="34" charset="0"/>
              </a:rPr>
              <a:t> городское поселение граничат с Кировским, </a:t>
            </a:r>
            <a:r>
              <a:rPr lang="ru-RU" sz="1400" dirty="0" err="1" smtClean="0">
                <a:latin typeface="Arial" pitchFamily="34" charset="0"/>
                <a:ea typeface="Times New Roman" pitchFamily="18" charset="0"/>
                <a:cs typeface="Arial" pitchFamily="34" charset="0"/>
              </a:rPr>
              <a:t>Отрадненским</a:t>
            </a:r>
            <a:r>
              <a:rPr lang="ru-RU" sz="1400" dirty="0" smtClean="0">
                <a:latin typeface="Arial" pitchFamily="34" charset="0"/>
                <a:ea typeface="Times New Roman" pitchFamily="18" charset="0"/>
                <a:cs typeface="Arial" pitchFamily="34" charset="0"/>
              </a:rPr>
              <a:t>, Павловским, </a:t>
            </a:r>
            <a:r>
              <a:rPr lang="ru-RU" sz="1400" dirty="0" err="1" smtClean="0">
                <a:latin typeface="Arial" pitchFamily="34" charset="0"/>
                <a:ea typeface="Times New Roman" pitchFamily="18" charset="0"/>
                <a:cs typeface="Arial" pitchFamily="34" charset="0"/>
              </a:rPr>
              <a:t>Приладожским</a:t>
            </a:r>
            <a:r>
              <a:rPr lang="ru-RU" sz="1400" dirty="0" smtClean="0">
                <a:latin typeface="Arial" pitchFamily="34" charset="0"/>
                <a:ea typeface="Times New Roman" pitchFamily="18" charset="0"/>
                <a:cs typeface="Arial" pitchFamily="34" charset="0"/>
              </a:rPr>
              <a:t> и </a:t>
            </a:r>
            <a:r>
              <a:rPr lang="ru-RU" sz="1400" dirty="0" err="1" smtClean="0">
                <a:latin typeface="Arial" pitchFamily="34" charset="0"/>
                <a:ea typeface="Times New Roman" pitchFamily="18" charset="0"/>
                <a:cs typeface="Arial" pitchFamily="34" charset="0"/>
              </a:rPr>
              <a:t>Назиевским</a:t>
            </a:r>
            <a:r>
              <a:rPr lang="ru-RU" sz="1400" dirty="0" smtClean="0">
                <a:latin typeface="Arial" pitchFamily="34" charset="0"/>
                <a:ea typeface="Times New Roman" pitchFamily="18" charset="0"/>
                <a:cs typeface="Arial" pitchFamily="34" charset="0"/>
              </a:rPr>
              <a:t> городскими поселениями, с Путиловским сельским поселением, с </a:t>
            </a:r>
            <a:r>
              <a:rPr lang="ru-RU" sz="1400" dirty="0" err="1" smtClean="0">
                <a:latin typeface="Arial" pitchFamily="34" charset="0"/>
                <a:ea typeface="Times New Roman" pitchFamily="18" charset="0"/>
                <a:cs typeface="Arial" pitchFamily="34" charset="0"/>
              </a:rPr>
              <a:t>Киришским</a:t>
            </a:r>
            <a:r>
              <a:rPr lang="ru-RU" sz="1400" dirty="0" smtClean="0">
                <a:latin typeface="Arial" pitchFamily="34" charset="0"/>
                <a:ea typeface="Times New Roman" pitchFamily="18" charset="0"/>
                <a:cs typeface="Arial" pitchFamily="34" charset="0"/>
              </a:rPr>
              <a:t> и </a:t>
            </a:r>
            <a:r>
              <a:rPr lang="ru-RU" sz="1400" dirty="0" err="1" smtClean="0">
                <a:latin typeface="Arial" pitchFamily="34" charset="0"/>
                <a:ea typeface="Times New Roman" pitchFamily="18" charset="0"/>
                <a:cs typeface="Arial" pitchFamily="34" charset="0"/>
              </a:rPr>
              <a:t>Тосненским</a:t>
            </a:r>
            <a:r>
              <a:rPr lang="ru-RU" sz="1400" dirty="0" smtClean="0">
                <a:latin typeface="Arial" pitchFamily="34" charset="0"/>
                <a:ea typeface="Times New Roman" pitchFamily="18" charset="0"/>
                <a:cs typeface="Arial" pitchFamily="34" charset="0"/>
              </a:rPr>
              <a:t> муниципальными районами Ленинградской области.</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Origin</Template>
  <TotalTime>4926</TotalTime>
  <Words>4099</Words>
  <Application>Microsoft Office PowerPoint</Application>
  <PresentationFormat>Экран (4:3)</PresentationFormat>
  <Paragraphs>834</Paragraphs>
  <Slides>25</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Начальная</vt:lpstr>
      <vt:lpstr>МО Мгинское городское поселение Кировского муниципального района Ленинградской области на 2022 год и на плановый период2023 и 2024 годов</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Company>Кировская область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Наталья</cp:lastModifiedBy>
  <cp:revision>351</cp:revision>
  <dcterms:created xsi:type="dcterms:W3CDTF">2013-11-12T07:49:12Z</dcterms:created>
  <dcterms:modified xsi:type="dcterms:W3CDTF">2023-03-14T12:22:25Z</dcterms:modified>
</cp:coreProperties>
</file>