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handoutMasterIdLst>
    <p:handoutMasterId r:id="rId28"/>
  </p:handoutMasterIdLst>
  <p:sldIdLst>
    <p:sldId id="256" r:id="rId2"/>
    <p:sldId id="292" r:id="rId3"/>
    <p:sldId id="258" r:id="rId4"/>
    <p:sldId id="285" r:id="rId5"/>
    <p:sldId id="294" r:id="rId6"/>
    <p:sldId id="295" r:id="rId7"/>
    <p:sldId id="296" r:id="rId8"/>
    <p:sldId id="297" r:id="rId9"/>
    <p:sldId id="300" r:id="rId10"/>
    <p:sldId id="301" r:id="rId11"/>
    <p:sldId id="302" r:id="rId12"/>
    <p:sldId id="263" r:id="rId13"/>
    <p:sldId id="264" r:id="rId14"/>
    <p:sldId id="290" r:id="rId15"/>
    <p:sldId id="309" r:id="rId16"/>
    <p:sldId id="281" r:id="rId17"/>
    <p:sldId id="298" r:id="rId18"/>
    <p:sldId id="303" r:id="rId19"/>
    <p:sldId id="266" r:id="rId20"/>
    <p:sldId id="299" r:id="rId21"/>
    <p:sldId id="304" r:id="rId22"/>
    <p:sldId id="305" r:id="rId23"/>
    <p:sldId id="306" r:id="rId24"/>
    <p:sldId id="307" r:id="rId25"/>
    <p:sldId id="308"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varScale="1">
        <p:scale>
          <a:sx n="109" d="100"/>
          <a:sy n="109" d="100"/>
        </p:scale>
        <p:origin x="22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solidFill>
                  <a:srgbClr val="0070C0"/>
                </a:solidFill>
              </a:rPr>
              <a:t>ЗЕМЕЛЬНЫЕ РЕСУРСЫ ПОСЕЛЕНИЯ</a:t>
            </a:r>
          </a:p>
        </c:rich>
      </c:tx>
      <c:layout>
        <c:manualLayout>
          <c:xMode val="edge"/>
          <c:yMode val="edge"/>
          <c:x val="0.20372414811209152"/>
          <c:y val="4.3715846994535519E-2"/>
        </c:manualLayout>
      </c:layout>
      <c:overlay val="1"/>
    </c:title>
    <c:autoTitleDeleted val="0"/>
    <c:plotArea>
      <c:layout>
        <c:manualLayout>
          <c:layoutTarget val="inner"/>
          <c:xMode val="edge"/>
          <c:yMode val="edge"/>
          <c:x val="0.46652635610819748"/>
          <c:y val="1.0266339658362366E-2"/>
          <c:w val="0.52964296615190642"/>
          <c:h val="0.72285642717896781"/>
        </c:manualLayout>
      </c:layout>
      <c:pieChart>
        <c:varyColors val="1"/>
        <c:dLbls>
          <c:showLegendKey val="1"/>
          <c:showVal val="1"/>
          <c:showCatName val="1"/>
          <c:showSerName val="1"/>
          <c:showPercent val="1"/>
          <c:showBubbleSize val="1"/>
          <c:showLeaderLines val="0"/>
        </c:dLbls>
        <c:firstSliceAng val="0"/>
      </c:pieChart>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solidFill>
                  <a:srgbClr val="0070C0"/>
                </a:solidFill>
              </a:rPr>
              <a:t>ЗЕМЕЛЬНЫЕ РЕСУРСЫ ПОСЕЛЕНИЯ</a:t>
            </a:r>
          </a:p>
        </c:rich>
      </c:tx>
      <c:layout>
        <c:manualLayout>
          <c:xMode val="edge"/>
          <c:yMode val="edge"/>
          <c:x val="7.652617656388086E-2"/>
          <c:y val="0"/>
        </c:manualLayout>
      </c:layout>
      <c:overlay val="1"/>
    </c:title>
    <c:autoTitleDeleted val="0"/>
    <c:plotArea>
      <c:layout>
        <c:manualLayout>
          <c:layoutTarget val="inner"/>
          <c:xMode val="edge"/>
          <c:yMode val="edge"/>
          <c:x val="0.24024545703005806"/>
          <c:y val="0.22155933827773638"/>
          <c:w val="0.52964296615190642"/>
          <c:h val="0.72285642717896781"/>
        </c:manualLayout>
      </c:layout>
      <c:pieChart>
        <c:varyColors val="1"/>
        <c:ser>
          <c:idx val="0"/>
          <c:order val="0"/>
          <c:explosion val="25"/>
          <c:dPt>
            <c:idx val="0"/>
            <c:bubble3D val="0"/>
            <c:explosion val="57"/>
            <c:spPr>
              <a:solidFill>
                <a:srgbClr val="92D050"/>
              </a:solidFill>
              <a:effectLst>
                <a:innerShdw blurRad="114300">
                  <a:prstClr val="black"/>
                </a:innerShdw>
              </a:effectLst>
            </c:spPr>
            <c:extLst>
              <c:ext xmlns:c16="http://schemas.microsoft.com/office/drawing/2014/chart" uri="{C3380CC4-5D6E-409C-BE32-E72D297353CC}">
                <c16:uniqueId val="{00000001-EC4C-4033-8B46-B6728CD7AF48}"/>
              </c:ext>
            </c:extLst>
          </c:dPt>
          <c:dPt>
            <c:idx val="1"/>
            <c:bubble3D val="0"/>
            <c:explosion val="0"/>
            <c:spPr>
              <a:solidFill>
                <a:srgbClr val="FF0000"/>
              </a:solidFill>
            </c:spPr>
            <c:extLst>
              <c:ext xmlns:c16="http://schemas.microsoft.com/office/drawing/2014/chart" uri="{C3380CC4-5D6E-409C-BE32-E72D297353CC}">
                <c16:uniqueId val="{00000003-EC4C-4033-8B46-B6728CD7AF48}"/>
              </c:ext>
            </c:extLst>
          </c:dPt>
          <c:dLbls>
            <c:dLbl>
              <c:idx val="0"/>
              <c:layout>
                <c:manualLayout>
                  <c:x val="0.2549780656693319"/>
                  <c:y val="-0.24948105553195937"/>
                </c:manualLayout>
              </c:layout>
              <c:tx>
                <c:rich>
                  <a:bodyPr/>
                  <a:lstStyle/>
                  <a:p>
                    <a:r>
                      <a:rPr lang="ru-RU"/>
                      <a:t>97,85 % - прочие земли</a:t>
                    </a:r>
                  </a:p>
                </c:rich>
              </c:tx>
              <c:dLblPos val="bestFit"/>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1-EC4C-4033-8B46-B6728CD7AF48}"/>
                </c:ext>
              </c:extLst>
            </c:dLbl>
            <c:dLbl>
              <c:idx val="1"/>
              <c:layout>
                <c:manualLayout>
                  <c:x val="-0.31669143713255782"/>
                  <c:y val="0.34190109016455977"/>
                </c:manualLayout>
              </c:layout>
              <c:tx>
                <c:rich>
                  <a:bodyPr/>
                  <a:lstStyle/>
                  <a:p>
                    <a:r>
                      <a:rPr lang="ru-RU"/>
                      <a:t>2,15 %  -</a:t>
                    </a:r>
                    <a:r>
                      <a:rPr lang="ru-RU" baseline="0"/>
                      <a:t> земли населенных пунктов</a:t>
                    </a:r>
                    <a:endParaRPr lang="ru-RU"/>
                  </a:p>
                </c:rich>
              </c:tx>
              <c:dLblPos val="bestFit"/>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3-EC4C-4033-8B46-B6728CD7AF48}"/>
                </c:ext>
              </c:extLst>
            </c:dLbl>
            <c:spPr>
              <a:noFill/>
              <a:ln>
                <a:noFill/>
              </a:ln>
              <a:effectLst/>
            </c:spPr>
            <c:dLblPos val="outEnd"/>
            <c:showLegendKey val="1"/>
            <c:showVal val="1"/>
            <c:showCatName val="1"/>
            <c:showSerName val="1"/>
            <c:showPercent val="1"/>
            <c:showBubbleSize val="1"/>
            <c:showLeaderLines val="1"/>
            <c:extLst>
              <c:ext xmlns:c15="http://schemas.microsoft.com/office/drawing/2012/chart" uri="{CE6537A1-D6FC-4f65-9D91-7224C49458BB}"/>
            </c:extLst>
          </c:dLbls>
          <c:val>
            <c:numRef>
              <c:f>Лист1!$A$2:$A$3</c:f>
              <c:numCache>
                <c:formatCode>General</c:formatCode>
                <c:ptCount val="2"/>
                <c:pt idx="0">
                  <c:v>97.85</c:v>
                </c:pt>
                <c:pt idx="1">
                  <c:v>2.15</c:v>
                </c:pt>
              </c:numCache>
            </c:numRef>
          </c:val>
          <c:extLst>
            <c:ext xmlns:c16="http://schemas.microsoft.com/office/drawing/2014/chart" uri="{C3380CC4-5D6E-409C-BE32-E72D297353CC}">
              <c16:uniqueId val="{00000004-EC4C-4033-8B46-B6728CD7AF48}"/>
            </c:ext>
          </c:extLst>
        </c:ser>
        <c:dLbls>
          <c:showLegendKey val="1"/>
          <c:showVal val="1"/>
          <c:showCatName val="1"/>
          <c:showSerName val="1"/>
          <c:showPercent val="1"/>
          <c:showBubbleSize val="1"/>
          <c:showLeaderLines val="1"/>
        </c:dLbls>
        <c:firstSliceAng val="0"/>
      </c:pieChart>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616684004807545"/>
          <c:y val="4.1650286720278935E-2"/>
          <c:w val="0.35317750889631794"/>
          <c:h val="0.88615474349003964"/>
        </c:manualLayout>
      </c:layout>
      <c:bar3DChart>
        <c:barDir val="col"/>
        <c:grouping val="standard"/>
        <c:varyColors val="0"/>
        <c:ser>
          <c:idx val="0"/>
          <c:order val="0"/>
          <c:tx>
            <c:strRef>
              <c:f>Лист1!$B$1</c:f>
              <c:strCache>
                <c:ptCount val="1"/>
                <c:pt idx="0">
                  <c:v>дефицит/профицит</c:v>
                </c:pt>
              </c:strCache>
            </c:strRef>
          </c:tx>
          <c:invertIfNegative val="0"/>
          <c:dLbls>
            <c:dLbl>
              <c:idx val="0"/>
              <c:layout>
                <c:manualLayout>
                  <c:x val="3.2067144054701034E-2"/>
                  <c:y val="2.7138010306547141E-3"/>
                </c:manualLayout>
              </c:layout>
              <c:tx>
                <c:rich>
                  <a:bodyPr/>
                  <a:lstStyle/>
                  <a:p>
                    <a:r>
                      <a:rPr lang="en-US" sz="1200" b="1" dirty="0" smtClean="0"/>
                      <a:t>0</a:t>
                    </a:r>
                    <a:endParaRPr lang="en-US" sz="1200"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DF-481B-8EBC-28B0E9BE6C7C}"/>
                </c:ext>
              </c:extLst>
            </c:dLbl>
            <c:dLbl>
              <c:idx val="1"/>
              <c:layout>
                <c:manualLayout>
                  <c:x val="5.3445240091168312E-3"/>
                  <c:y val="-9.9489220707900168E-17"/>
                </c:manualLayout>
              </c:layout>
              <c:spPr/>
              <c:txPr>
                <a:bodyPr/>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DF-481B-8EBC-28B0E9BE6C7C}"/>
                </c:ext>
              </c:extLst>
            </c:dLbl>
            <c:dLbl>
              <c:idx val="2"/>
              <c:layout/>
              <c:tx>
                <c:rich>
                  <a:bodyPr/>
                  <a:lstStyle/>
                  <a:p>
                    <a:pPr>
                      <a:defRPr b="1"/>
                    </a:pPr>
                    <a:r>
                      <a:rPr lang="en-US" sz="1200" b="1" dirty="0" smtClean="0"/>
                      <a:t>0</a:t>
                    </a:r>
                    <a:endParaRPr lang="en-US" sz="1200" b="1" dirty="0"/>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DF-481B-8EBC-28B0E9BE6C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2025</c:v>
                </c:pt>
                <c:pt idx="2">
                  <c:v>2026</c:v>
                </c:pt>
              </c:numCache>
            </c:numRef>
          </c:cat>
          <c:val>
            <c:numRef>
              <c:f>Лист1!$B$2:$B$4</c:f>
              <c:numCache>
                <c:formatCode>General</c:formatCode>
                <c:ptCount val="3"/>
                <c:pt idx="0">
                  <c:v>0</c:v>
                </c:pt>
                <c:pt idx="1">
                  <c:v>0</c:v>
                </c:pt>
                <c:pt idx="2">
                  <c:v>0</c:v>
                </c:pt>
              </c:numCache>
            </c:numRef>
          </c:val>
          <c:extLst>
            <c:ext xmlns:c16="http://schemas.microsoft.com/office/drawing/2014/chart" uri="{C3380CC4-5D6E-409C-BE32-E72D297353CC}">
              <c16:uniqueId val="{00000003-19DF-481B-8EBC-28B0E9BE6C7C}"/>
            </c:ext>
          </c:extLst>
        </c:ser>
        <c:ser>
          <c:idx val="1"/>
          <c:order val="1"/>
          <c:tx>
            <c:strRef>
              <c:f>Лист1!$C$1</c:f>
              <c:strCache>
                <c:ptCount val="1"/>
                <c:pt idx="0">
                  <c:v>расходы</c:v>
                </c:pt>
              </c:strCache>
            </c:strRef>
          </c:tx>
          <c:invertIfNegative val="0"/>
          <c:dLbls>
            <c:dLbl>
              <c:idx val="0"/>
              <c:layout>
                <c:manualLayout>
                  <c:x val="-2.7083497375328142E-2"/>
                  <c:y val="0.193750000000000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9DF-481B-8EBC-28B0E9BE6C7C}"/>
                </c:ext>
              </c:extLst>
            </c:dLbl>
            <c:dLbl>
              <c:idx val="1"/>
              <c:layout>
                <c:manualLayout>
                  <c:x val="4.5833333333333448E-2"/>
                  <c:y val="-5.31249999999999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9DF-481B-8EBC-28B0E9BE6C7C}"/>
                </c:ext>
              </c:extLst>
            </c:dLbl>
            <c:dLbl>
              <c:idx val="2"/>
              <c:layout>
                <c:manualLayout>
                  <c:x val="6.4583333333333492E-2"/>
                  <c:y val="0.193750000000000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9DF-481B-8EBC-28B0E9BE6C7C}"/>
                </c:ext>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2025</c:v>
                </c:pt>
                <c:pt idx="2">
                  <c:v>2026</c:v>
                </c:pt>
              </c:numCache>
            </c:numRef>
          </c:cat>
          <c:val>
            <c:numRef>
              <c:f>Лист1!$C$2:$C$4</c:f>
              <c:numCache>
                <c:formatCode>General</c:formatCode>
                <c:ptCount val="3"/>
                <c:pt idx="0">
                  <c:v>191091.1</c:v>
                </c:pt>
                <c:pt idx="1">
                  <c:v>159512.1</c:v>
                </c:pt>
                <c:pt idx="2">
                  <c:v>165465.5</c:v>
                </c:pt>
              </c:numCache>
            </c:numRef>
          </c:val>
          <c:extLst>
            <c:ext xmlns:c16="http://schemas.microsoft.com/office/drawing/2014/chart" uri="{C3380CC4-5D6E-409C-BE32-E72D297353CC}">
              <c16:uniqueId val="{00000007-19DF-481B-8EBC-28B0E9BE6C7C}"/>
            </c:ext>
          </c:extLst>
        </c:ser>
        <c:ser>
          <c:idx val="2"/>
          <c:order val="2"/>
          <c:tx>
            <c:strRef>
              <c:f>Лист1!$D$1</c:f>
              <c:strCache>
                <c:ptCount val="1"/>
                <c:pt idx="0">
                  <c:v>доходы</c:v>
                </c:pt>
              </c:strCache>
            </c:strRef>
          </c:tx>
          <c:invertIfNegative val="0"/>
          <c:dLbls>
            <c:dLbl>
              <c:idx val="0"/>
              <c:layout>
                <c:manualLayout>
                  <c:x val="-6.4583333333333492E-2"/>
                  <c:y val="-9.375000000000029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9DF-481B-8EBC-28B0E9BE6C7C}"/>
                </c:ext>
              </c:extLst>
            </c:dLbl>
            <c:dLbl>
              <c:idx val="1"/>
              <c:layout>
                <c:manualLayout>
                  <c:x val="-8.3333333333333523E-3"/>
                  <c:y val="0.309375000000000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9DF-481B-8EBC-28B0E9BE6C7C}"/>
                </c:ext>
              </c:extLst>
            </c:dLbl>
            <c:dLbl>
              <c:idx val="2"/>
              <c:layout>
                <c:manualLayout>
                  <c:x val="9.7916666666666763E-2"/>
                  <c:y val="-6.250000000000006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9DF-481B-8EBC-28B0E9BE6C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2025</c:v>
                </c:pt>
                <c:pt idx="2">
                  <c:v>2026</c:v>
                </c:pt>
              </c:numCache>
            </c:numRef>
          </c:cat>
          <c:val>
            <c:numRef>
              <c:f>Лист1!$D$2:$D$4</c:f>
              <c:numCache>
                <c:formatCode>General</c:formatCode>
                <c:ptCount val="3"/>
                <c:pt idx="0">
                  <c:v>191091.1</c:v>
                </c:pt>
                <c:pt idx="1">
                  <c:v>159512.1</c:v>
                </c:pt>
                <c:pt idx="2">
                  <c:v>165465.5</c:v>
                </c:pt>
              </c:numCache>
            </c:numRef>
          </c:val>
          <c:extLst>
            <c:ext xmlns:c16="http://schemas.microsoft.com/office/drawing/2014/chart" uri="{C3380CC4-5D6E-409C-BE32-E72D297353CC}">
              <c16:uniqueId val="{0000000B-19DF-481B-8EBC-28B0E9BE6C7C}"/>
            </c:ext>
          </c:extLst>
        </c:ser>
        <c:dLbls>
          <c:showLegendKey val="0"/>
          <c:showVal val="0"/>
          <c:showCatName val="0"/>
          <c:showSerName val="0"/>
          <c:showPercent val="0"/>
          <c:showBubbleSize val="0"/>
        </c:dLbls>
        <c:gapWidth val="150"/>
        <c:shape val="box"/>
        <c:axId val="166022144"/>
        <c:axId val="166052608"/>
        <c:axId val="164939072"/>
      </c:bar3DChart>
      <c:catAx>
        <c:axId val="166022144"/>
        <c:scaling>
          <c:orientation val="minMax"/>
        </c:scaling>
        <c:delete val="0"/>
        <c:axPos val="b"/>
        <c:numFmt formatCode="General" sourceLinked="1"/>
        <c:majorTickMark val="out"/>
        <c:minorTickMark val="none"/>
        <c:tickLblPos val="nextTo"/>
        <c:crossAx val="166052608"/>
        <c:crosses val="autoZero"/>
        <c:auto val="1"/>
        <c:lblAlgn val="ctr"/>
        <c:lblOffset val="100"/>
        <c:noMultiLvlLbl val="0"/>
      </c:catAx>
      <c:valAx>
        <c:axId val="166052608"/>
        <c:scaling>
          <c:orientation val="minMax"/>
        </c:scaling>
        <c:delete val="0"/>
        <c:axPos val="l"/>
        <c:majorGridlines/>
        <c:numFmt formatCode="General" sourceLinked="1"/>
        <c:majorTickMark val="out"/>
        <c:minorTickMark val="none"/>
        <c:tickLblPos val="nextTo"/>
        <c:crossAx val="166022144"/>
        <c:crosses val="autoZero"/>
        <c:crossBetween val="between"/>
      </c:valAx>
      <c:serAx>
        <c:axId val="164939072"/>
        <c:scaling>
          <c:orientation val="minMax"/>
        </c:scaling>
        <c:delete val="0"/>
        <c:axPos val="b"/>
        <c:majorTickMark val="out"/>
        <c:minorTickMark val="none"/>
        <c:tickLblPos val="nextTo"/>
        <c:crossAx val="166052608"/>
        <c:crosses val="autoZero"/>
      </c:serAx>
    </c:plotArea>
    <c:legend>
      <c:legendPos val="r"/>
      <c:layout>
        <c:manualLayout>
          <c:xMode val="edge"/>
          <c:yMode val="edge"/>
          <c:x val="0.75776230314960635"/>
          <c:y val="0.32230191929133889"/>
          <c:w val="0.24223769685039406"/>
          <c:h val="0.3116459153543311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86"/>
          <c:y val="3.9441259180315498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2006E-2"/>
          <c:y val="0.10633341646844049"/>
          <c:w val="0.57829393225314363"/>
          <c:h val="0.79631850524874137"/>
        </c:manualLayout>
      </c:layout>
      <c:pie3DChart>
        <c:varyColors val="1"/>
        <c:ser>
          <c:idx val="0"/>
          <c:order val="0"/>
          <c:tx>
            <c:strRef>
              <c:f>Лист1!$B$1</c:f>
              <c:strCache>
                <c:ptCount val="1"/>
                <c:pt idx="0">
                  <c:v>Структура доходов бюджета</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30.6</c:v>
                </c:pt>
                <c:pt idx="1">
                  <c:v>33.200000000000003</c:v>
                </c:pt>
                <c:pt idx="2">
                  <c:v>36.200000000000003</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1.1845358683920152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1"/>
              <c:layout>
                <c:manualLayout>
                  <c:x val="-1.6921577819649453E-2"/>
                  <c:y val="4.247113532364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0D-41C5-BECD-2A50F8CECD9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Акзызы</c:v>
                </c:pt>
              </c:strCache>
            </c:strRef>
          </c:cat>
          <c:val>
            <c:numRef>
              <c:f>Лист1!$B$2:$B$6</c:f>
              <c:numCache>
                <c:formatCode>General</c:formatCode>
                <c:ptCount val="5"/>
                <c:pt idx="0">
                  <c:v>37.5</c:v>
                </c:pt>
                <c:pt idx="1">
                  <c:v>8.9</c:v>
                </c:pt>
                <c:pt idx="2">
                  <c:v>45.6</c:v>
                </c:pt>
                <c:pt idx="3">
                  <c:v>0.1</c:v>
                </c:pt>
                <c:pt idx="4">
                  <c:v>8.9</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0"/>
          <c:y val="0.57199608886983921"/>
          <c:w val="0.97014040716658789"/>
          <c:h val="0.36650768220331831"/>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576"/>
        </c:manualLayout>
      </c:layout>
      <c:pie3DChart>
        <c:varyColors val="1"/>
        <c:ser>
          <c:idx val="0"/>
          <c:order val="0"/>
          <c:tx>
            <c:strRef>
              <c:f>Лист1!$B$1</c:f>
              <c:strCache>
                <c:ptCount val="1"/>
                <c:pt idx="0">
                  <c:v>Структура налоговых доходов</c:v>
                </c:pt>
              </c:strCache>
            </c:strRef>
          </c:tx>
          <c:explosion val="1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Лист1!$A$2:$A$6</c:f>
              <c:strCache>
                <c:ptCount val="5"/>
                <c:pt idx="0">
                  <c:v>Доходы от использования имущества, находящегося в государственной и муниципальной собственности
</c:v>
                </c:pt>
                <c:pt idx="1">
                  <c:v>Доходы от оказания платных услуг (работ) и компенсации затрат государства
</c:v>
                </c:pt>
                <c:pt idx="2">
                  <c:v>Доходы от продажи материальных и нематериальных активов
</c:v>
                </c:pt>
                <c:pt idx="3">
                  <c:v>Штрафы, санкции, возмещение ущерба
</c:v>
                </c:pt>
                <c:pt idx="4">
                  <c:v>Прочие неналоговые доходы
</c:v>
                </c:pt>
              </c:strCache>
            </c:strRef>
          </c:cat>
          <c:val>
            <c:numRef>
              <c:f>Лист1!$B$2:$B$6</c:f>
              <c:numCache>
                <c:formatCode>General</c:formatCode>
                <c:ptCount val="5"/>
                <c:pt idx="0">
                  <c:v>43.3</c:v>
                </c:pt>
                <c:pt idx="1">
                  <c:v>9.9</c:v>
                </c:pt>
                <c:pt idx="2">
                  <c:v>46.6</c:v>
                </c:pt>
                <c:pt idx="3">
                  <c:v>0.05</c:v>
                </c:pt>
                <c:pt idx="4">
                  <c:v>0.05</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725"/>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Лист1!$A$2:$A$6</c:f>
              <c:strCache>
                <c:ptCount val="5"/>
                <c:pt idx="0">
                  <c:v>Дотации на выравнивание бюджетной обеспеченности
</c:v>
                </c:pt>
                <c:pt idx="1">
                  <c:v>Субсидии</c:v>
                </c:pt>
                <c:pt idx="2">
                  <c:v>Субвенции бюджетам субъектов Российской Федерации и муниципальных образований</c:v>
                </c:pt>
                <c:pt idx="3">
                  <c:v>Иные межбюджетные трансферты</c:v>
                </c:pt>
                <c:pt idx="4">
                  <c:v>Прочие безвозмездные поступления</c:v>
                </c:pt>
              </c:strCache>
            </c:strRef>
          </c:cat>
          <c:val>
            <c:numRef>
              <c:f>Лист1!$B$2:$B$6</c:f>
              <c:numCache>
                <c:formatCode>General</c:formatCode>
                <c:ptCount val="5"/>
                <c:pt idx="0">
                  <c:v>37.9</c:v>
                </c:pt>
                <c:pt idx="1">
                  <c:v>50.2</c:v>
                </c:pt>
                <c:pt idx="2">
                  <c:v>1</c:v>
                </c:pt>
                <c:pt idx="3">
                  <c:v>10.9</c:v>
                </c:pt>
                <c:pt idx="4">
                  <c:v>0.1</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'Структура расходов по отраслям'!$B$4</c:f>
              <c:strCache>
                <c:ptCount val="1"/>
                <c:pt idx="0">
                  <c:v>2024</c:v>
                </c:pt>
              </c:strCache>
            </c:strRef>
          </c:tx>
          <c:invertIfNegative val="0"/>
          <c:dLbls>
            <c:dLbl>
              <c:idx val="0"/>
              <c:layout/>
              <c:tx>
                <c:rich>
                  <a:bodyPr/>
                  <a:lstStyle/>
                  <a:p>
                    <a:r>
                      <a:rPr lang="en-US" dirty="0" smtClean="0"/>
                      <a:t>18,1</a:t>
                    </a:r>
                  </a:p>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A88-4855-8513-9A67C6DAEDF0}"/>
                </c:ext>
              </c:extLst>
            </c:dLbl>
            <c:dLbl>
              <c:idx val="1"/>
              <c:layout/>
              <c:tx>
                <c:rich>
                  <a:bodyPr/>
                  <a:lstStyle/>
                  <a:p>
                    <a:r>
                      <a:rPr lang="en-US" dirty="0" smtClean="0"/>
                      <a:t>0,3%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A88-4855-8513-9A67C6DAEDF0}"/>
                </c:ext>
              </c:extLst>
            </c:dLbl>
            <c:dLbl>
              <c:idx val="2"/>
              <c:layout/>
              <c:tx>
                <c:rich>
                  <a:bodyPr/>
                  <a:lstStyle/>
                  <a:p>
                    <a:r>
                      <a:rPr lang="en-US" dirty="0" smtClean="0"/>
                      <a:t> 1,0</a:t>
                    </a:r>
                  </a:p>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A88-4855-8513-9A67C6DAEDF0}"/>
                </c:ext>
              </c:extLst>
            </c:dLbl>
            <c:dLbl>
              <c:idx val="3"/>
              <c:layout/>
              <c:tx>
                <c:rich>
                  <a:bodyPr/>
                  <a:lstStyle/>
                  <a:p>
                    <a:r>
                      <a:rPr lang="en-US" dirty="0" smtClean="0"/>
                      <a:t>12,7%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A88-4855-8513-9A67C6DAEDF0}"/>
                </c:ext>
              </c:extLst>
            </c:dLbl>
            <c:dLbl>
              <c:idx val="4"/>
              <c:layout/>
              <c:tx>
                <c:rich>
                  <a:bodyPr/>
                  <a:lstStyle/>
                  <a:p>
                    <a:r>
                      <a:rPr lang="en-US" dirty="0" smtClean="0"/>
                      <a:t>35,2</a:t>
                    </a:r>
                  </a:p>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A88-4855-8513-9A67C6DAEDF0}"/>
                </c:ext>
              </c:extLst>
            </c:dLbl>
            <c:dLbl>
              <c:idx val="5"/>
              <c:layout/>
              <c:tx>
                <c:rich>
                  <a:bodyPr/>
                  <a:lstStyle/>
                  <a:p>
                    <a:r>
                      <a:rPr lang="en-US" smtClean="0"/>
                      <a:t>0,1%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A88-4855-8513-9A67C6DAEDF0}"/>
                </c:ext>
              </c:extLst>
            </c:dLbl>
            <c:dLbl>
              <c:idx val="6"/>
              <c:layout>
                <c:manualLayout>
                  <c:x val="4.8766714119282129E-3"/>
                  <c:y val="1.9816900422220909E-2"/>
                </c:manualLayout>
              </c:layout>
              <c:tx>
                <c:rich>
                  <a:bodyPr/>
                  <a:lstStyle/>
                  <a:p>
                    <a:r>
                      <a:rPr lang="en-US" dirty="0" smtClean="0"/>
                      <a:t>29,8</a:t>
                    </a:r>
                  </a:p>
                  <a:p>
                    <a:endParaRPr lang="en-US" dirty="0" smtClean="0"/>
                  </a:p>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A88-4855-8513-9A67C6DAEDF0}"/>
                </c:ext>
              </c:extLst>
            </c:dLbl>
            <c:dLbl>
              <c:idx val="7"/>
              <c:layout/>
              <c:tx>
                <c:rich>
                  <a:bodyPr/>
                  <a:lstStyle/>
                  <a:p>
                    <a:r>
                      <a:rPr lang="en-US" dirty="0" smtClean="0"/>
                      <a:t>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A88-4855-8513-9A67C6DAEDF0}"/>
                </c:ext>
              </c:extLst>
            </c:dLbl>
            <c:dLbl>
              <c:idx val="8"/>
              <c:layout/>
              <c:tx>
                <c:rich>
                  <a:bodyPr/>
                  <a:lstStyle/>
                  <a:p>
                    <a:r>
                      <a:rPr lang="en-US" dirty="0" smtClean="0"/>
                      <a:t>2,0</a:t>
                    </a:r>
                  </a:p>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A88-4855-8513-9A67C6DAED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#,##0.00</c:formatCode>
                <c:ptCount val="9"/>
                <c:pt idx="0">
                  <c:v>18.100000000000001</c:v>
                </c:pt>
                <c:pt idx="1">
                  <c:v>0.3</c:v>
                </c:pt>
                <c:pt idx="2">
                  <c:v>1</c:v>
                </c:pt>
                <c:pt idx="3">
                  <c:v>12.7</c:v>
                </c:pt>
                <c:pt idx="4">
                  <c:v>35.200000000000003</c:v>
                </c:pt>
                <c:pt idx="5">
                  <c:v>0.1</c:v>
                </c:pt>
                <c:pt idx="6">
                  <c:v>29.8</c:v>
                </c:pt>
                <c:pt idx="7">
                  <c:v>0.2</c:v>
                </c:pt>
                <c:pt idx="8">
                  <c:v>2</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0"/>
          <c:showBubbleSize val="0"/>
        </c:dLbls>
        <c:gapWidth val="100"/>
        <c:shape val="cylinder"/>
        <c:axId val="172507136"/>
        <c:axId val="172508672"/>
        <c:axId val="172492544"/>
      </c:bar3DChart>
      <c:catAx>
        <c:axId val="172507136"/>
        <c:scaling>
          <c:orientation val="minMax"/>
        </c:scaling>
        <c:delete val="0"/>
        <c:axPos val="b"/>
        <c:numFmt formatCode="General" sourceLinked="0"/>
        <c:majorTickMark val="out"/>
        <c:minorTickMark val="none"/>
        <c:tickLblPos val="nextTo"/>
        <c:crossAx val="172508672"/>
        <c:crosses val="autoZero"/>
        <c:auto val="1"/>
        <c:lblAlgn val="ctr"/>
        <c:lblOffset val="100"/>
        <c:noMultiLvlLbl val="0"/>
      </c:catAx>
      <c:valAx>
        <c:axId val="172508672"/>
        <c:scaling>
          <c:orientation val="minMax"/>
        </c:scaling>
        <c:delete val="0"/>
        <c:axPos val="l"/>
        <c:majorGridlines/>
        <c:numFmt formatCode="#,##0.00" sourceLinked="1"/>
        <c:majorTickMark val="out"/>
        <c:minorTickMark val="none"/>
        <c:tickLblPos val="nextTo"/>
        <c:crossAx val="172507136"/>
        <c:crosses val="autoZero"/>
        <c:crossBetween val="between"/>
      </c:valAx>
      <c:serAx>
        <c:axId val="172492544"/>
        <c:scaling>
          <c:orientation val="minMax"/>
        </c:scaling>
        <c:delete val="0"/>
        <c:axPos val="b"/>
        <c:majorTickMark val="out"/>
        <c:minorTickMark val="none"/>
        <c:tickLblPos val="nextTo"/>
        <c:crossAx val="172508672"/>
        <c:crosses val="autoZero"/>
      </c:serAx>
    </c:plotArea>
    <c:legend>
      <c:legendPos val="r"/>
      <c:layout/>
      <c:overlay val="0"/>
    </c:legend>
    <c:plotVisOnly val="1"/>
    <c:dispBlanksAs val="zero"/>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12.03.2024</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12.03.2024</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pPr>
              <a:defRPr/>
            </a:pPr>
            <a:fld id="{42F291A6-B5BA-46A3-8379-87FFC55DC0E3}" type="datetimeFigureOut">
              <a:rPr lang="ru-RU" smtClean="0"/>
              <a:pPr>
                <a:defRPr/>
              </a:pPr>
              <a:t>12.03.2024</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pPr>
              <a:defRPr/>
            </a:pPr>
            <a:endParaRPr lang="ru-RU"/>
          </a:p>
        </p:txBody>
      </p:sp>
      <p:sp>
        <p:nvSpPr>
          <p:cNvPr id="29" name="Номер слайда 28"/>
          <p:cNvSpPr>
            <a:spLocks noGrp="1"/>
          </p:cNvSpPr>
          <p:nvPr>
            <p:ph type="sldNum" sz="quarter" idx="12"/>
          </p:nvPr>
        </p:nvSpPr>
        <p:spPr>
          <a:xfrm>
            <a:off x="1216152" y="6355080"/>
            <a:ext cx="1219200" cy="365760"/>
          </a:xfrm>
        </p:spPr>
        <p:txBody>
          <a:bodyPr/>
          <a:lstStyle/>
          <a:p>
            <a:pPr>
              <a:defRPr/>
            </a:pPr>
            <a:fld id="{139A3653-77B2-4EDF-9457-48A88D63CDB6}" type="slidenum">
              <a:rPr lang="ru-RU" smtClean="0"/>
              <a:pPr>
                <a:defRPr/>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12.03.2024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12.03.2024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12.03.2024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pPr>
              <a:defRPr/>
            </a:pPr>
            <a:fld id="{8810B672-B7D0-449A-A620-6223B8627FA2}" type="datetimeFigureOut">
              <a:rPr lang="ru-RU" smtClean="0"/>
              <a:pPr>
                <a:defRPr/>
              </a:pPr>
              <a:t>12.03.2024</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pPr>
              <a:defRPr/>
            </a:pPr>
            <a:endParaRPr lang="ru-RU"/>
          </a:p>
        </p:txBody>
      </p:sp>
      <p:sp>
        <p:nvSpPr>
          <p:cNvPr id="6" name="Номер слайда 5"/>
          <p:cNvSpPr>
            <a:spLocks noGrp="1"/>
          </p:cNvSpPr>
          <p:nvPr>
            <p:ph type="sldNum" sz="quarter" idx="12"/>
          </p:nvPr>
        </p:nvSpPr>
        <p:spPr>
          <a:xfrm>
            <a:off x="1069848" y="6355080"/>
            <a:ext cx="1520952" cy="365760"/>
          </a:xfrm>
        </p:spPr>
        <p:txBody>
          <a:bodyPr/>
          <a:lstStyle/>
          <a:p>
            <a:pPr>
              <a:defRPr/>
            </a:pPr>
            <a:fld id="{2CFEBA0A-D762-42AD-B2DA-6523A769CE4D}" type="slidenum">
              <a:rPr lang="ru-RU" smtClean="0"/>
              <a:pPr>
                <a:defRPr/>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12.03.2024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12.03.2024</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12.03.2024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0472137-01E8-45CC-A35B-B7BDB99A54F8}" type="datetimeFigureOut">
              <a:rPr lang="ru-RU" smtClean="0"/>
              <a:pPr>
                <a:defRPr/>
              </a:pPr>
              <a:t>12.03.2024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12.03.2024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12.03.2024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56FBC7E-5C50-4362-8944-99741943EE2C}" type="datetimeFigureOut">
              <a:rPr lang="ru-RU" smtClean="0"/>
              <a:pPr>
                <a:defRPr/>
              </a:pPr>
              <a:t>12.03.2024</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7F993312-7490-4D28-911F-AE7DC2059D71}" type="slidenum">
              <a:rPr lang="ru-RU" smtClean="0"/>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5085184"/>
            <a:ext cx="7056784" cy="648072"/>
          </a:xfrm>
        </p:spPr>
        <p:txBody>
          <a:bodyPr>
            <a:normAutofit/>
          </a:bodyPr>
          <a:lstStyle/>
          <a:p>
            <a:pPr algn="ctr"/>
            <a:r>
              <a:rPr lang="ru-RU" sz="1400" dirty="0" smtClean="0">
                <a:solidFill>
                  <a:schemeClr val="accent1">
                    <a:lumMod val="50000"/>
                  </a:schemeClr>
                </a:solidFill>
                <a:effectLst/>
              </a:rPr>
              <a:t>МО </a:t>
            </a:r>
            <a:r>
              <a:rPr lang="ru-RU" sz="1400" dirty="0" err="1" smtClean="0">
                <a:solidFill>
                  <a:schemeClr val="accent1">
                    <a:lumMod val="50000"/>
                  </a:schemeClr>
                </a:solidFill>
                <a:effectLst/>
              </a:rPr>
              <a:t>Мгинское</a:t>
            </a:r>
            <a:r>
              <a:rPr lang="ru-RU" sz="1400" dirty="0" smtClean="0">
                <a:solidFill>
                  <a:schemeClr val="accent1">
                    <a:lumMod val="50000"/>
                  </a:schemeClr>
                </a:solidFill>
                <a:effectLst/>
              </a:rPr>
              <a:t> городское поселение Кировского муниципального района Ленинградской области на 2024 год и на плановый период2025 и 2026 годов</a:t>
            </a:r>
            <a:endParaRPr lang="ru-RU" sz="1400" dirty="0">
              <a:solidFill>
                <a:schemeClr val="accent1">
                  <a:lumMod val="50000"/>
                </a:schemeClr>
              </a:solidFill>
              <a:effectLst/>
            </a:endParaRPr>
          </a:p>
        </p:txBody>
      </p:sp>
      <p:sp>
        <p:nvSpPr>
          <p:cNvPr id="1028" name="Подзаголовок 2"/>
          <p:cNvSpPr>
            <a:spLocks noGrp="1"/>
          </p:cNvSpPr>
          <p:nvPr>
            <p:ph type="subTitle" idx="1"/>
          </p:nvPr>
        </p:nvSpPr>
        <p:spPr>
          <a:xfrm>
            <a:off x="1331640" y="3645024"/>
            <a:ext cx="6696397" cy="720080"/>
          </a:xfrm>
        </p:spPr>
        <p:txBody>
          <a:bodyPr>
            <a:normAutofit/>
          </a:bodyPr>
          <a:lstStyle/>
          <a:p>
            <a:pPr marL="136525" algn="ctr">
              <a:lnSpc>
                <a:spcPct val="80000"/>
              </a:lnSpc>
            </a:pPr>
            <a:endParaRPr lang="ru-RU" sz="1400" dirty="0" smtClean="0">
              <a:latin typeface="Times New Roman" panose="02020603050405020304" pitchFamily="18" charset="0"/>
              <a:cs typeface="Times New Roman" panose="02020603050405020304" pitchFamily="18" charset="0"/>
            </a:endParaRPr>
          </a:p>
          <a:p>
            <a:pPr marL="136525" algn="ctr">
              <a:lnSpc>
                <a:spcPct val="80000"/>
              </a:lnSpc>
            </a:pPr>
            <a:r>
              <a:rPr lang="ru-RU" sz="2500" dirty="0" smtClean="0">
                <a:solidFill>
                  <a:schemeClr val="accent1">
                    <a:lumMod val="50000"/>
                  </a:schemeClr>
                </a:solidFill>
                <a:latin typeface="+mj-lt"/>
                <a:ea typeface="+mj-ea"/>
                <a:cs typeface="+mj-cs"/>
              </a:rPr>
              <a:t>БЮДЖЕТ ДЛЯ  ГРАЖДАН</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7" name="Рисунок 6" descr="https://images.vector-images.com/47/mga_pos_coa.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548680"/>
            <a:ext cx="1944216" cy="253821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01643" y="-140732"/>
            <a:ext cx="354071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Земельные ресурсы поселения: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7kihLieq1vk (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611560" y="692696"/>
            <a:ext cx="2755265" cy="2042795"/>
          </a:xfrm>
          <a:prstGeom prst="rect">
            <a:avLst/>
          </a:prstGeom>
          <a:noFill/>
          <a:ln>
            <a:noFill/>
          </a:ln>
        </p:spPr>
      </p:pic>
      <p:graphicFrame>
        <p:nvGraphicFramePr>
          <p:cNvPr id="4" name="Диаграмма 3"/>
          <p:cNvGraphicFramePr/>
          <p:nvPr/>
        </p:nvGraphicFramePr>
        <p:xfrm>
          <a:off x="3779912" y="1052737"/>
          <a:ext cx="45719" cy="144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068960"/>
          <a:ext cx="2506345" cy="1743075"/>
        </p:xfrm>
        <a:graphic>
          <a:graphicData uri="http://schemas.openxmlformats.org/drawingml/2006/chart">
            <c:chart xmlns:c="http://schemas.openxmlformats.org/drawingml/2006/chart" xmlns:r="http://schemas.openxmlformats.org/officeDocument/2006/relationships" r:id="rId4"/>
          </a:graphicData>
        </a:graphic>
      </p:graphicFrame>
      <p:sp>
        <p:nvSpPr>
          <p:cNvPr id="39938" name="Rectangle 2"/>
          <p:cNvSpPr>
            <a:spLocks noChangeArrowheads="1"/>
          </p:cNvSpPr>
          <p:nvPr/>
        </p:nvSpPr>
        <p:spPr bwMode="auto">
          <a:xfrm>
            <a:off x="3563888" y="1516951"/>
            <a:ext cx="55801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общей площади земель поселения площадь земель населённых пунктов составляет 2,15 %  (1 616,3 Га).</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3563888" y="2492895"/>
          <a:ext cx="5400600" cy="3418485"/>
        </p:xfrm>
        <a:graphic>
          <a:graphicData uri="http://schemas.openxmlformats.org/drawingml/2006/table">
            <a:tbl>
              <a:tblPr/>
              <a:tblGrid>
                <a:gridCol w="2814398">
                  <a:extLst>
                    <a:ext uri="{9D8B030D-6E8A-4147-A177-3AD203B41FA5}">
                      <a16:colId xmlns:a16="http://schemas.microsoft.com/office/drawing/2014/main" val="20000"/>
                    </a:ext>
                  </a:extLst>
                </a:gridCol>
                <a:gridCol w="1503523">
                  <a:extLst>
                    <a:ext uri="{9D8B030D-6E8A-4147-A177-3AD203B41FA5}">
                      <a16:colId xmlns:a16="http://schemas.microsoft.com/office/drawing/2014/main" val="20001"/>
                    </a:ext>
                  </a:extLst>
                </a:gridCol>
                <a:gridCol w="1082679">
                  <a:extLst>
                    <a:ext uri="{9D8B030D-6E8A-4147-A177-3AD203B41FA5}">
                      <a16:colId xmlns:a16="http://schemas.microsoft.com/office/drawing/2014/main" val="20002"/>
                    </a:ext>
                  </a:extLst>
                </a:gridCol>
              </a:tblGrid>
              <a:tr h="453576">
                <a:tc>
                  <a:txBody>
                    <a:bodyPr/>
                    <a:lstStyle/>
                    <a:p>
                      <a:pPr indent="450215" algn="ctr" hangingPunct="0">
                        <a:spcAft>
                          <a:spcPts val="0"/>
                        </a:spcAft>
                      </a:pPr>
                      <a:r>
                        <a:rPr lang="ru-RU" sz="800" b="1" dirty="0">
                          <a:latin typeface="Times New Roman"/>
                          <a:ea typeface="Times New Roman"/>
                        </a:rPr>
                        <a:t>Назначение земель</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b="1">
                          <a:latin typeface="Times New Roman"/>
                          <a:ea typeface="Times New Roman"/>
                        </a:rPr>
                        <a:t>Площадь, Га</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hangingPunct="0">
                        <a:spcAft>
                          <a:spcPts val="0"/>
                        </a:spcAft>
                      </a:pPr>
                      <a:endParaRPr lang="ru-RU" sz="800">
                        <a:latin typeface="Times New Roman"/>
                        <a:ea typeface="Times New Roman"/>
                      </a:endParaRPr>
                    </a:p>
                    <a:p>
                      <a:pPr indent="21590" algn="ctr" hangingPunct="0">
                        <a:spcAft>
                          <a:spcPts val="0"/>
                        </a:spcAft>
                      </a:pPr>
                      <a:r>
                        <a:rPr lang="ru-RU" sz="800" b="1">
                          <a:solidFill>
                            <a:srgbClr val="000000"/>
                          </a:solidFill>
                          <a:latin typeface="Times New Roman"/>
                          <a:ea typeface="Times New Roman"/>
                        </a:rPr>
                        <a:t>% от общей площади земель поселения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5645">
                <a:tc>
                  <a:txBody>
                    <a:bodyPr/>
                    <a:lstStyle/>
                    <a:p>
                      <a:pPr indent="450215" algn="ctr" hangingPunct="0">
                        <a:spcAft>
                          <a:spcPts val="0"/>
                        </a:spcAft>
                      </a:pPr>
                      <a:r>
                        <a:rPr lang="ru-RU" sz="800" dirty="0">
                          <a:solidFill>
                            <a:srgbClr val="000000"/>
                          </a:solidFill>
                          <a:latin typeface="Times New Roman"/>
                          <a:ea typeface="Times New Roman"/>
                        </a:rPr>
                        <a:t>Лесного фонда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60 286,71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80,12%</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5645">
                <a:tc>
                  <a:txBody>
                    <a:bodyPr/>
                    <a:lstStyle/>
                    <a:p>
                      <a:pPr indent="450215" algn="ctr" hangingPunct="0">
                        <a:spcAft>
                          <a:spcPts val="0"/>
                        </a:spcAft>
                      </a:pPr>
                      <a:r>
                        <a:rPr lang="ru-RU" sz="800" dirty="0">
                          <a:solidFill>
                            <a:srgbClr val="000000"/>
                          </a:solidFill>
                          <a:latin typeface="Times New Roman"/>
                          <a:ea typeface="Times New Roman"/>
                        </a:rPr>
                        <a:t>Специального назначения и запаса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7 181,9</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9,54%</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5645">
                <a:tc>
                  <a:txBody>
                    <a:bodyPr/>
                    <a:lstStyle/>
                    <a:p>
                      <a:pPr indent="450215" algn="ctr" hangingPunct="0">
                        <a:spcAft>
                          <a:spcPts val="0"/>
                        </a:spcAft>
                      </a:pPr>
                      <a:r>
                        <a:rPr lang="ru-RU" sz="800" dirty="0">
                          <a:solidFill>
                            <a:srgbClr val="000000"/>
                          </a:solidFill>
                          <a:latin typeface="Times New Roman"/>
                          <a:ea typeface="Times New Roman"/>
                        </a:rPr>
                        <a:t>Сельскохозяйственного назначения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4 852,0</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6,45%</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645">
                <a:tc>
                  <a:txBody>
                    <a:bodyPr/>
                    <a:lstStyle/>
                    <a:p>
                      <a:pPr indent="450215" algn="ctr" hangingPunct="0">
                        <a:spcAft>
                          <a:spcPts val="0"/>
                        </a:spcAft>
                      </a:pPr>
                      <a:r>
                        <a:rPr lang="ru-RU" sz="800" dirty="0">
                          <a:solidFill>
                            <a:srgbClr val="000000"/>
                          </a:solidFill>
                          <a:latin typeface="Times New Roman"/>
                          <a:ea typeface="Times New Roman"/>
                        </a:rPr>
                        <a:t>Жилого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1 102,4</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1,46%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645">
                <a:tc>
                  <a:txBody>
                    <a:bodyPr/>
                    <a:lstStyle/>
                    <a:p>
                      <a:pPr indent="450215" algn="ctr" hangingPunct="0">
                        <a:spcAft>
                          <a:spcPts val="0"/>
                        </a:spcAft>
                      </a:pPr>
                      <a:r>
                        <a:rPr lang="ru-RU" sz="800" dirty="0">
                          <a:solidFill>
                            <a:srgbClr val="000000"/>
                          </a:solidFill>
                          <a:latin typeface="Times New Roman"/>
                          <a:ea typeface="Times New Roman"/>
                        </a:rPr>
                        <a:t>Инженерной и транспортной инфраструктуры</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802,8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1,07%</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5645">
                <a:tc>
                  <a:txBody>
                    <a:bodyPr/>
                    <a:lstStyle/>
                    <a:p>
                      <a:pPr indent="450215" algn="ctr" hangingPunct="0">
                        <a:spcAft>
                          <a:spcPts val="0"/>
                        </a:spcAft>
                      </a:pPr>
                      <a:r>
                        <a:rPr lang="ru-RU" sz="800">
                          <a:solidFill>
                            <a:srgbClr val="000000"/>
                          </a:solidFill>
                          <a:latin typeface="Times New Roman"/>
                          <a:ea typeface="Times New Roman"/>
                        </a:rPr>
                        <a:t>Водных объектов</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509,2</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0,68%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645">
                <a:tc>
                  <a:txBody>
                    <a:bodyPr/>
                    <a:lstStyle/>
                    <a:p>
                      <a:pPr indent="450215" algn="ctr" hangingPunct="0">
                        <a:spcAft>
                          <a:spcPts val="0"/>
                        </a:spcAft>
                      </a:pPr>
                      <a:r>
                        <a:rPr lang="ru-RU" sz="800">
                          <a:solidFill>
                            <a:srgbClr val="000000"/>
                          </a:solidFill>
                          <a:latin typeface="Times New Roman"/>
                          <a:ea typeface="Times New Roman"/>
                        </a:rPr>
                        <a:t>Рекреационного назначения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385,0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0,51%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5645">
                <a:tc>
                  <a:txBody>
                    <a:bodyPr/>
                    <a:lstStyle/>
                    <a:p>
                      <a:pPr indent="450215" algn="ctr" hangingPunct="0">
                        <a:spcAft>
                          <a:spcPts val="0"/>
                        </a:spcAft>
                      </a:pPr>
                      <a:r>
                        <a:rPr lang="ru-RU" sz="800">
                          <a:solidFill>
                            <a:srgbClr val="000000"/>
                          </a:solidFill>
                          <a:latin typeface="Times New Roman"/>
                          <a:ea typeface="Times New Roman"/>
                        </a:rPr>
                        <a:t>Промышленности</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86,36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0,11%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5645">
                <a:tc>
                  <a:txBody>
                    <a:bodyPr/>
                    <a:lstStyle/>
                    <a:p>
                      <a:pPr indent="450215" algn="ctr" hangingPunct="0">
                        <a:spcAft>
                          <a:spcPts val="0"/>
                        </a:spcAft>
                      </a:pPr>
                      <a:r>
                        <a:rPr lang="ru-RU" sz="800" dirty="0">
                          <a:solidFill>
                            <a:srgbClr val="000000"/>
                          </a:solidFill>
                          <a:latin typeface="Times New Roman"/>
                          <a:ea typeface="Times New Roman"/>
                        </a:rPr>
                        <a:t>Общественно-делового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42,71</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0,06%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9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общую площадь земель поселения входят территории: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8" y="404664"/>
            <a:ext cx="4642783" cy="369332"/>
          </a:xfrm>
          <a:prstGeom prst="rect">
            <a:avLst/>
          </a:prstGeom>
        </p:spPr>
        <p:txBody>
          <a:bodyPr wrap="square">
            <a:spAutoFit/>
          </a:bodyPr>
          <a:lstStyle/>
          <a:p>
            <a:pPr hangingPunct="0"/>
            <a:r>
              <a:rPr lang="ru-RU" b="1" dirty="0" smtClean="0"/>
              <a:t>Административное деление и население</a:t>
            </a:r>
            <a:endParaRPr lang="ru-RU" dirty="0"/>
          </a:p>
        </p:txBody>
      </p:sp>
      <p:sp>
        <p:nvSpPr>
          <p:cNvPr id="40962" name="Rectangle 2"/>
          <p:cNvSpPr>
            <a:spLocks noChangeArrowheads="1"/>
          </p:cNvSpPr>
          <p:nvPr/>
        </p:nvSpPr>
        <p:spPr bwMode="auto">
          <a:xfrm>
            <a:off x="395536" y="1020842"/>
            <a:ext cx="87484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муниципальное образование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входят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 населенных пунктов: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1872865"/>
            <a:ext cx="28438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посёлки</a:t>
            </a: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Rectangle 6"/>
          <p:cNvSpPr>
            <a:spLocks noChangeArrowheads="1"/>
          </p:cNvSpPr>
          <p:nvPr/>
        </p:nvSpPr>
        <p:spPr bwMode="auto">
          <a:xfrm>
            <a:off x="1115616" y="2276872"/>
            <a:ext cx="2088232" cy="158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Мга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Апраксин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Михайловский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Старая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Новая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Погостье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7" name="Rectangle 7"/>
          <p:cNvSpPr>
            <a:spLocks noChangeArrowheads="1"/>
          </p:cNvSpPr>
          <p:nvPr/>
        </p:nvSpPr>
        <p:spPr bwMode="auto">
          <a:xfrm>
            <a:off x="5796136" y="1911072"/>
            <a:ext cx="28803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деревни: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6732240" y="2348881"/>
            <a:ext cx="1944216" cy="27363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Берёзовка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Войтолово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Иваново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Келколово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Кирсино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Лезье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Петрово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Пухолово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Славянка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Турышкино</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9" name="Rectangle 9"/>
          <p:cNvSpPr>
            <a:spLocks noChangeArrowheads="1"/>
          </p:cNvSpPr>
          <p:nvPr/>
        </p:nvSpPr>
        <p:spPr bwMode="auto">
          <a:xfrm>
            <a:off x="683568" y="4049297"/>
            <a:ext cx="561662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ru-RU" b="1" dirty="0"/>
              <a:t>Численность населения</a:t>
            </a:r>
            <a:r>
              <a:rPr lang="ru-RU" dirty="0"/>
              <a:t> всего муниципального образования </a:t>
            </a:r>
            <a:r>
              <a:rPr lang="ru-RU" dirty="0" err="1"/>
              <a:t>Мгинское</a:t>
            </a:r>
            <a:r>
              <a:rPr lang="ru-RU" dirty="0"/>
              <a:t> городское поселение по состоянию на 1 января 2023 года составила </a:t>
            </a:r>
            <a:r>
              <a:rPr lang="ru-RU" b="1" dirty="0"/>
              <a:t>13 063</a:t>
            </a:r>
            <a:r>
              <a:rPr lang="ru-RU" dirty="0"/>
              <a:t> человек.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827584" y="5301208"/>
            <a:ext cx="6030416" cy="646331"/>
          </a:xfrm>
          <a:prstGeom prst="rect">
            <a:avLst/>
          </a:prstGeom>
        </p:spPr>
        <p:txBody>
          <a:bodyPr wrap="square">
            <a:spAutoFit/>
          </a:bodyPr>
          <a:lstStyle/>
          <a:p>
            <a:r>
              <a:rPr lang="ru-RU" dirty="0" smtClean="0"/>
              <a:t>Центром поселения является городской поселок Мга с численностью населения 11 150 человек</a:t>
            </a:r>
            <a:endParaRPr lang="ru-RU" dirty="0"/>
          </a:p>
        </p:txBody>
      </p:sp>
      <p:pic>
        <p:nvPicPr>
          <p:cNvPr id="14" name="Рисунок 13" descr="IMG_0388"/>
          <p:cNvPicPr/>
          <p:nvPr/>
        </p:nvPicPr>
        <p:blipFill>
          <a:blip r:embed="rId3" cstate="print">
            <a:lum bright="20000" contrast="20000"/>
            <a:extLst>
              <a:ext uri="{28A0092B-C50C-407E-A947-70E740481C1C}">
                <a14:useLocalDpi xmlns:a14="http://schemas.microsoft.com/office/drawing/2010/main" val="0"/>
              </a:ext>
            </a:extLst>
          </a:blip>
          <a:srcRect l="2826" r="1740"/>
          <a:stretch>
            <a:fillRect/>
          </a:stretch>
        </p:blipFill>
        <p:spPr bwMode="auto">
          <a:xfrm>
            <a:off x="3203847" y="1844825"/>
            <a:ext cx="3096345" cy="2160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311151" y="115888"/>
            <a:ext cx="8832850" cy="854075"/>
            <a:chOff x="196" y="73"/>
            <a:chExt cx="5564" cy="538"/>
          </a:xfrm>
        </p:grpSpPr>
        <p:pic>
          <p:nvPicPr>
            <p:cNvPr id="2055" name="Скругленный прямоугольник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 y="73"/>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graphicFrame>
        <p:nvGraphicFramePr>
          <p:cNvPr id="7" name="Диаграмма 6"/>
          <p:cNvGraphicFramePr/>
          <p:nvPr>
            <p:extLst>
              <p:ext uri="{D42A27DB-BD31-4B8C-83A1-F6EECF244321}">
                <p14:modId xmlns:p14="http://schemas.microsoft.com/office/powerpoint/2010/main" val="1112953501"/>
              </p:ext>
            </p:extLst>
          </p:nvPr>
        </p:nvGraphicFramePr>
        <p:xfrm>
          <a:off x="1619672" y="1340768"/>
          <a:ext cx="7128792" cy="4680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271799752"/>
              </p:ext>
            </p:extLst>
          </p:nvPr>
        </p:nvGraphicFramePr>
        <p:xfrm>
          <a:off x="1043608" y="764703"/>
          <a:ext cx="7849691" cy="5693935"/>
        </p:xfrm>
        <a:graphic>
          <a:graphicData uri="http://schemas.openxmlformats.org/drawingml/2006/table">
            <a:tbl>
              <a:tblPr/>
              <a:tblGrid>
                <a:gridCol w="1800201">
                  <a:extLst>
                    <a:ext uri="{9D8B030D-6E8A-4147-A177-3AD203B41FA5}">
                      <a16:colId xmlns:a16="http://schemas.microsoft.com/office/drawing/2014/main" val="20000"/>
                    </a:ext>
                  </a:extLst>
                </a:gridCol>
                <a:gridCol w="864095">
                  <a:extLst>
                    <a:ext uri="{9D8B030D-6E8A-4147-A177-3AD203B41FA5}">
                      <a16:colId xmlns:a16="http://schemas.microsoft.com/office/drawing/2014/main" val="20001"/>
                    </a:ext>
                  </a:extLst>
                </a:gridCol>
                <a:gridCol w="648073">
                  <a:extLst>
                    <a:ext uri="{9D8B030D-6E8A-4147-A177-3AD203B41FA5}">
                      <a16:colId xmlns:a16="http://schemas.microsoft.com/office/drawing/2014/main" val="20002"/>
                    </a:ext>
                  </a:extLst>
                </a:gridCol>
                <a:gridCol w="936103">
                  <a:extLst>
                    <a:ext uri="{9D8B030D-6E8A-4147-A177-3AD203B41FA5}">
                      <a16:colId xmlns:a16="http://schemas.microsoft.com/office/drawing/2014/main" val="20003"/>
                    </a:ext>
                  </a:extLst>
                </a:gridCol>
                <a:gridCol w="864097">
                  <a:extLst>
                    <a:ext uri="{9D8B030D-6E8A-4147-A177-3AD203B41FA5}">
                      <a16:colId xmlns:a16="http://schemas.microsoft.com/office/drawing/2014/main" val="20004"/>
                    </a:ext>
                  </a:extLst>
                </a:gridCol>
                <a:gridCol w="2737122">
                  <a:extLst>
                    <a:ext uri="{9D8B030D-6E8A-4147-A177-3AD203B41FA5}">
                      <a16:colId xmlns:a16="http://schemas.microsoft.com/office/drawing/2014/main" val="20005"/>
                    </a:ext>
                  </a:extLst>
                </a:gridCol>
              </a:tblGrid>
              <a:tr h="31467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58517,4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60085,2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61727,2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63525,0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58742,9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62412,6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69048,7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36,2 %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40684,0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41325,7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547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191091,1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159512,1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165465,5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58517,4</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60085,2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61727,2</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21941,5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22802,4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24310,0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874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Акцизы по подакцизным товарам (продукции), производимым на территории РФ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5214,7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5396,6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5450,6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566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4666,0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5111,0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5111,0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547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26675,2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26755,2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26835,6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524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446379241"/>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41137780"/>
              </p:ext>
            </p:extLst>
          </p:nvPr>
        </p:nvGraphicFramePr>
        <p:xfrm>
          <a:off x="6156176" y="3573016"/>
          <a:ext cx="2662104" cy="32849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539401823"/>
              </p:ext>
            </p:extLst>
          </p:nvPr>
        </p:nvGraphicFramePr>
        <p:xfrm>
          <a:off x="1043608" y="764707"/>
          <a:ext cx="7992888" cy="6001813"/>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72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63525,0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58742,9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62412,6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8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19653,0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19653,0</a:t>
                      </a:r>
                      <a:endPar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19653,0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3635,2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3264,1</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3264,1</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40116,8</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35705,8</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39375,5</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Штрафы, санкции, возмещение ущерба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100,0</a:t>
                      </a:r>
                      <a:endPar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69048,7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40684,0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41325,7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26157,6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26793,8</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24303,4</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294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Субсидии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34686,8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10699,5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14511,1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1"/>
                  </a:ext>
                </a:extLst>
              </a:tr>
              <a:tr h="6368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Субвенции бюджетам субъектов Российской Федерации и муниципальных образований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664,0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686,9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33253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Иные межбюджетные трансферты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7503,8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2503,8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2503,8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r h="45490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безвозмездные поступления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aphicFrame>
        <p:nvGraphicFramePr>
          <p:cNvPr id="12" name="Диаграмма 11"/>
          <p:cNvGraphicFramePr/>
          <p:nvPr>
            <p:extLst>
              <p:ext uri="{D42A27DB-BD31-4B8C-83A1-F6EECF244321}">
                <p14:modId xmlns:p14="http://schemas.microsoft.com/office/powerpoint/2010/main" val="3585719603"/>
              </p:ext>
            </p:extLst>
          </p:nvPr>
        </p:nvGraphicFramePr>
        <p:xfrm>
          <a:off x="7020272" y="1340768"/>
          <a:ext cx="1944216"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153428067"/>
              </p:ext>
            </p:extLst>
          </p:nvPr>
        </p:nvGraphicFramePr>
        <p:xfrm>
          <a:off x="7020272" y="4941168"/>
          <a:ext cx="1991966" cy="15215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2400"/>
            <a:ext cx="8219256" cy="468288"/>
          </a:xfrm>
        </p:spPr>
        <p:txBody>
          <a:bodyPr>
            <a:normAutofit/>
          </a:bodyPr>
          <a:lstStyle/>
          <a:p>
            <a:r>
              <a:rPr lang="ru-RU" sz="1600" dirty="0" smtClean="0"/>
              <a:t>Межбюджетные трансферты и иные межбюджетные поступления</a:t>
            </a:r>
            <a:endParaRPr lang="ru-RU" sz="1600" dirty="0"/>
          </a:p>
        </p:txBody>
      </p:sp>
      <p:graphicFrame>
        <p:nvGraphicFramePr>
          <p:cNvPr id="7" name="Объект 6"/>
          <p:cNvGraphicFramePr>
            <a:graphicFrameLocks noGrp="1"/>
          </p:cNvGraphicFramePr>
          <p:nvPr>
            <p:ph sz="quarter" idx="1"/>
            <p:extLst>
              <p:ext uri="{D42A27DB-BD31-4B8C-83A1-F6EECF244321}">
                <p14:modId xmlns:p14="http://schemas.microsoft.com/office/powerpoint/2010/main" val="687193636"/>
              </p:ext>
            </p:extLst>
          </p:nvPr>
        </p:nvGraphicFramePr>
        <p:xfrm>
          <a:off x="107501" y="764707"/>
          <a:ext cx="8712970" cy="5349648"/>
        </p:xfrm>
        <a:graphic>
          <a:graphicData uri="http://schemas.openxmlformats.org/drawingml/2006/table">
            <a:tbl>
              <a:tblPr>
                <a:tableStyleId>{5C22544A-7EE6-4342-B048-85BDC9FD1C3A}</a:tableStyleId>
              </a:tblPr>
              <a:tblGrid>
                <a:gridCol w="4608515">
                  <a:extLst>
                    <a:ext uri="{9D8B030D-6E8A-4147-A177-3AD203B41FA5}">
                      <a16:colId xmlns:a16="http://schemas.microsoft.com/office/drawing/2014/main" val="1255472000"/>
                    </a:ext>
                  </a:extLst>
                </a:gridCol>
                <a:gridCol w="864096">
                  <a:extLst>
                    <a:ext uri="{9D8B030D-6E8A-4147-A177-3AD203B41FA5}">
                      <a16:colId xmlns:a16="http://schemas.microsoft.com/office/drawing/2014/main" val="3046521808"/>
                    </a:ext>
                  </a:extLst>
                </a:gridCol>
                <a:gridCol w="648072">
                  <a:extLst>
                    <a:ext uri="{9D8B030D-6E8A-4147-A177-3AD203B41FA5}">
                      <a16:colId xmlns:a16="http://schemas.microsoft.com/office/drawing/2014/main" val="601452667"/>
                    </a:ext>
                  </a:extLst>
                </a:gridCol>
                <a:gridCol w="864096">
                  <a:extLst>
                    <a:ext uri="{9D8B030D-6E8A-4147-A177-3AD203B41FA5}">
                      <a16:colId xmlns:a16="http://schemas.microsoft.com/office/drawing/2014/main" val="2165437770"/>
                    </a:ext>
                  </a:extLst>
                </a:gridCol>
                <a:gridCol w="864096">
                  <a:extLst>
                    <a:ext uri="{9D8B030D-6E8A-4147-A177-3AD203B41FA5}">
                      <a16:colId xmlns:a16="http://schemas.microsoft.com/office/drawing/2014/main" val="534099807"/>
                    </a:ext>
                  </a:extLst>
                </a:gridCol>
                <a:gridCol w="864095">
                  <a:extLst>
                    <a:ext uri="{9D8B030D-6E8A-4147-A177-3AD203B41FA5}">
                      <a16:colId xmlns:a16="http://schemas.microsoft.com/office/drawing/2014/main" val="2281432772"/>
                    </a:ext>
                  </a:extLst>
                </a:gridCol>
              </a:tblGrid>
              <a:tr h="428869">
                <a:tc>
                  <a:txBody>
                    <a:bodyPr/>
                    <a:lstStyle/>
                    <a:p>
                      <a:pPr algn="ctr" fontAlgn="ctr"/>
                      <a:r>
                        <a:rPr lang="ru-RU" sz="700" u="none" strike="noStrike" dirty="0">
                          <a:effectLst/>
                        </a:rPr>
                        <a:t>Наименование доходов</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Фактические поступления за 2022 год</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Оценка 2023 года</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Прогноз поступлений в 2024 году</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Прогноз поступлений в 2025 году</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Прогноз поступлений в 2026 году</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1118771182"/>
                  </a:ext>
                </a:extLst>
              </a:tr>
              <a:tr h="104351">
                <a:tc>
                  <a:txBody>
                    <a:bodyPr/>
                    <a:lstStyle/>
                    <a:p>
                      <a:pPr algn="l" fontAlgn="b"/>
                      <a:r>
                        <a:rPr lang="ru-RU" sz="700" u="none" strike="noStrike" dirty="0">
                          <a:effectLst/>
                        </a:rPr>
                        <a:t>Безвозмездные поступления</a:t>
                      </a:r>
                      <a:endParaRPr lang="ru-RU" sz="700" b="1"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88 679,3</a:t>
                      </a:r>
                      <a:endParaRPr lang="ru-RU" sz="700" b="1"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60 232,5</a:t>
                      </a:r>
                      <a:endParaRPr lang="ru-RU" sz="7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69 050,2</a:t>
                      </a:r>
                      <a:endParaRPr lang="ru-RU" sz="7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37 659,6</a:t>
                      </a:r>
                      <a:endParaRPr lang="ru-RU" sz="7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41 327,4</a:t>
                      </a:r>
                      <a:endParaRPr lang="ru-RU" sz="700" b="1"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112572436"/>
                  </a:ext>
                </a:extLst>
              </a:tr>
              <a:tr h="104351">
                <a:tc>
                  <a:txBody>
                    <a:bodyPr/>
                    <a:lstStyle/>
                    <a:p>
                      <a:pPr algn="l" fontAlgn="b"/>
                      <a:r>
                        <a:rPr lang="ru-RU" sz="700" u="none" strike="noStrike" dirty="0">
                          <a:effectLst/>
                        </a:rPr>
                        <a:t>Дотация из областного бюджета</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r" fontAlgn="b"/>
                      <a:r>
                        <a:rPr lang="ru-RU" sz="700" u="none" strike="noStrike">
                          <a:effectLst/>
                        </a:rPr>
                        <a:t>18 718,50</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19 559,1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24 113,7</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20 873,0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21 982,9</a:t>
                      </a:r>
                      <a:endParaRPr lang="ru-RU" sz="700" b="0"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956497616"/>
                  </a:ext>
                </a:extLst>
              </a:tr>
              <a:tr h="104351">
                <a:tc>
                  <a:txBody>
                    <a:bodyPr/>
                    <a:lstStyle/>
                    <a:p>
                      <a:pPr algn="l" fontAlgn="b"/>
                      <a:r>
                        <a:rPr lang="ru-RU" sz="700" u="none" strike="noStrike">
                          <a:effectLst/>
                        </a:rPr>
                        <a:t>Дотация из районного бюджета</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r" fontAlgn="b"/>
                      <a:r>
                        <a:rPr lang="ru-RU" sz="700" u="none" strike="noStrike">
                          <a:effectLst/>
                        </a:rPr>
                        <a:t>1 773,50</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1 759,4</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2 045,4</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2 896,4</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2 322,2</a:t>
                      </a:r>
                      <a:endParaRPr lang="ru-RU" sz="700" b="0"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2524747664"/>
                  </a:ext>
                </a:extLst>
              </a:tr>
              <a:tr h="207553">
                <a:tc>
                  <a:txBody>
                    <a:bodyPr/>
                    <a:lstStyle/>
                    <a:p>
                      <a:pPr algn="l" fontAlgn="b"/>
                      <a:r>
                        <a:rPr lang="ru-RU" sz="700" u="none" strike="noStrike" dirty="0">
                          <a:effectLst/>
                        </a:rPr>
                        <a:t>Субсидии бюджетам городских поселений на </a:t>
                      </a:r>
                      <a:r>
                        <a:rPr lang="ru-RU" sz="700" u="none" strike="noStrike" dirty="0" err="1">
                          <a:effectLst/>
                        </a:rPr>
                        <a:t>софинансирование</a:t>
                      </a:r>
                      <a:r>
                        <a:rPr lang="ru-RU" sz="700" u="none" strike="noStrike" dirty="0">
                          <a:effectLst/>
                        </a:rPr>
                        <a:t> капитальных вложений в объекты муниципальной собственности</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28 508,3</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10 531,9</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Calibri" panose="020F0502020204030204" pitchFamily="34"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Calibri" panose="020F0502020204030204" pitchFamily="34"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Calibri" panose="020F0502020204030204" pitchFamily="34" charset="0"/>
                      </a:endParaRPr>
                    </a:p>
                  </a:txBody>
                  <a:tcPr marL="1187" marR="1187" marT="1187" marB="0" anchor="ctr"/>
                </a:tc>
                <a:extLst>
                  <a:ext uri="{0D108BD9-81ED-4DB2-BD59-A6C34878D82A}">
                    <a16:rowId xmlns:a16="http://schemas.microsoft.com/office/drawing/2014/main" val="2017728086"/>
                  </a:ext>
                </a:extLst>
              </a:tr>
              <a:tr h="374075">
                <a:tc>
                  <a:txBody>
                    <a:bodyPr/>
                    <a:lstStyle/>
                    <a:p>
                      <a:pPr algn="l" fontAlgn="b"/>
                      <a:r>
                        <a:rPr lang="ru-RU" sz="700" u="none" strike="noStrike" dirty="0">
                          <a:effectLst/>
                        </a:rPr>
                        <a:t>Субсидии бюджетам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14 162,2</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1 877,0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2811205594"/>
                  </a:ext>
                </a:extLst>
              </a:tr>
              <a:tr h="252815">
                <a:tc>
                  <a:txBody>
                    <a:bodyPr/>
                    <a:lstStyle/>
                    <a:p>
                      <a:pPr algn="l" fontAlgn="b"/>
                      <a:r>
                        <a:rPr lang="ru-RU" sz="700" u="none" strike="noStrike" dirty="0">
                          <a:effectLst/>
                        </a:rPr>
                        <a:t>Субсидии бюджетам городских поселений на закупку контейнеров для раздельного накопления твердых коммунальных  отходов</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168,5</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 </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 </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2867327831"/>
                  </a:ext>
                </a:extLst>
              </a:tr>
              <a:tr h="336777">
                <a:tc>
                  <a:txBody>
                    <a:bodyPr/>
                    <a:lstStyle/>
                    <a:p>
                      <a:pPr algn="l" fontAlgn="b"/>
                      <a:r>
                        <a:rPr lang="ru-RU" sz="700" u="none" strike="noStrike" dirty="0">
                          <a:effectLst/>
                        </a:rPr>
                        <a:t>Субсидии бюджетам на поддержку государственных программ субъектов Российской Федерации и муниципальных программ формирования современной городской среды</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10 000,0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2095192910"/>
                  </a:ext>
                </a:extLst>
              </a:tr>
              <a:tr h="230079">
                <a:tc>
                  <a:txBody>
                    <a:bodyPr/>
                    <a:lstStyle/>
                    <a:p>
                      <a:pPr algn="l" fontAlgn="b"/>
                      <a:r>
                        <a:rPr lang="ru-RU" sz="700" u="none" strike="noStrike">
                          <a:effectLst/>
                        </a:rPr>
                        <a:t>Субсидия на капитальный ремонт объектов культуры городских поселений Ленинградской области</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9 843,9</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816150285"/>
                  </a:ext>
                </a:extLst>
              </a:tr>
              <a:tr h="257703">
                <a:tc>
                  <a:txBody>
                    <a:bodyPr/>
                    <a:lstStyle/>
                    <a:p>
                      <a:pPr algn="l" fontAlgn="b"/>
                      <a:r>
                        <a:rPr lang="ru-RU" sz="700" u="none" strike="noStrike" dirty="0">
                          <a:effectLst/>
                        </a:rPr>
                        <a:t>Прочие субсидии бюджетам городских поселений в рамках государственной программы "Охрана окружающей среды Ленинградской области"</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2 305,90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1 108,3</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2 940,0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2 609,1</a:t>
                      </a:r>
                      <a:endParaRPr lang="ru-RU" sz="700" b="0" i="0" u="none" strike="noStrike" dirty="0">
                        <a:solidFill>
                          <a:srgbClr val="000000"/>
                        </a:solidFill>
                        <a:effectLst/>
                        <a:latin typeface="Calibri" panose="020F0502020204030204" pitchFamily="34" charset="0"/>
                      </a:endParaRPr>
                    </a:p>
                  </a:txBody>
                  <a:tcPr marL="1187" marR="1187" marT="1187" marB="0" anchor="ctr"/>
                </a:tc>
                <a:tc>
                  <a:txBody>
                    <a:bodyPr/>
                    <a:lstStyle/>
                    <a:p>
                      <a:pPr algn="ctr" fontAlgn="ctr"/>
                      <a:r>
                        <a:rPr lang="ru-RU" sz="700" u="none" strike="noStrike">
                          <a:effectLst/>
                        </a:rPr>
                        <a:t>6 421,0</a:t>
                      </a:r>
                      <a:endParaRPr lang="ru-RU" sz="700" b="0" i="0" u="none" strike="noStrike">
                        <a:solidFill>
                          <a:srgbClr val="000000"/>
                        </a:solidFill>
                        <a:effectLst/>
                        <a:latin typeface="Calibri" panose="020F0502020204030204" pitchFamily="34" charset="0"/>
                      </a:endParaRPr>
                    </a:p>
                  </a:txBody>
                  <a:tcPr marL="1187" marR="1187" marT="1187" marB="0" anchor="ctr"/>
                </a:tc>
                <a:extLst>
                  <a:ext uri="{0D108BD9-81ED-4DB2-BD59-A6C34878D82A}">
                    <a16:rowId xmlns:a16="http://schemas.microsoft.com/office/drawing/2014/main" val="1786954854"/>
                  </a:ext>
                </a:extLst>
              </a:tr>
              <a:tr h="345173">
                <a:tc>
                  <a:txBody>
                    <a:bodyPr/>
                    <a:lstStyle/>
                    <a:p>
                      <a:pPr algn="l" fontAlgn="b"/>
                      <a:r>
                        <a:rPr lang="ru-RU" sz="700" u="none" strike="noStrike">
                          <a:effectLst/>
                        </a:rPr>
                        <a:t>Субсидии на реализацию мероприятий по "Обеспечение устойчивого функционирования и развития коммунальной и инженерной инфраструктуры и повышение энергоэффективности в Ленинградской области"</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4 226,00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3888489328"/>
                  </a:ext>
                </a:extLst>
              </a:tr>
              <a:tr h="104351">
                <a:tc>
                  <a:txBody>
                    <a:bodyPr/>
                    <a:lstStyle/>
                    <a:p>
                      <a:pPr algn="l" fontAlgn="b"/>
                      <a:r>
                        <a:rPr lang="ru-RU" sz="700" u="none" strike="noStrike">
                          <a:effectLst/>
                        </a:rPr>
                        <a:t>Субвенция ВУС</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599,2</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629,1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656,9</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679,8</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768878035"/>
                  </a:ext>
                </a:extLst>
              </a:tr>
              <a:tr h="153635">
                <a:tc>
                  <a:txBody>
                    <a:bodyPr/>
                    <a:lstStyle/>
                    <a:p>
                      <a:pPr algn="l" fontAlgn="b"/>
                      <a:r>
                        <a:rPr lang="ru-RU" sz="700" u="none" strike="noStrike">
                          <a:effectLst/>
                        </a:rPr>
                        <a:t>Субвенция по передаваемым полномочиям адм. ком.</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7,0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7,1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7,1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7,1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7,1</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3379835596"/>
                  </a:ext>
                </a:extLst>
              </a:tr>
              <a:tr h="286610">
                <a:tc>
                  <a:txBody>
                    <a:bodyPr/>
                    <a:lstStyle/>
                    <a:p>
                      <a:pPr algn="l" fontAlgn="b"/>
                      <a:r>
                        <a:rPr lang="ru-RU" sz="700" u="none" strike="noStrike">
                          <a:effectLst/>
                        </a:rPr>
                        <a:t>Прочие субсидии бюджетам городских поселений на обеспечение выплат стимулирующего характера работникам  муниципальных учреждений культуры Ленинградской области</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7 378,5</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7 501,0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8 090,4</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8 090,4</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8 090,4</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3673268742"/>
                  </a:ext>
                </a:extLst>
              </a:tr>
              <a:tr h="257703">
                <a:tc>
                  <a:txBody>
                    <a:bodyPr/>
                    <a:lstStyle/>
                    <a:p>
                      <a:pPr algn="l" fontAlgn="b"/>
                      <a:r>
                        <a:rPr lang="ru-RU" sz="700" u="none" strike="noStrike">
                          <a:effectLst/>
                        </a:rPr>
                        <a:t>Прочие субсидии бюджетам городских поселений на   осуществление мероприятий по развитию общественной инфраструктуры</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6 316,1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4 601,0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6 040,9</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1538535347"/>
                  </a:ext>
                </a:extLst>
              </a:tr>
              <a:tr h="336777">
                <a:tc>
                  <a:txBody>
                    <a:bodyPr/>
                    <a:lstStyle/>
                    <a:p>
                      <a:pPr algn="l" fontAlgn="b"/>
                      <a:r>
                        <a:rPr lang="ru-RU" sz="700" u="none" strike="noStrike">
                          <a:effectLst/>
                        </a:rPr>
                        <a:t>Прочие межбюджетные трансферты, передаваемые бюджетам городских поселений в том числе: грант за достижение показателей деятельности органов исполнительной власти субъектов РФ</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225,9</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3783360696"/>
                  </a:ext>
                </a:extLst>
              </a:tr>
              <a:tr h="428869">
                <a:tc>
                  <a:txBody>
                    <a:bodyPr/>
                    <a:lstStyle/>
                    <a:p>
                      <a:pPr algn="l" fontAlgn="b"/>
                      <a:r>
                        <a:rPr lang="ru-RU" sz="700" u="none" strike="noStrike">
                          <a:effectLst/>
                        </a:rPr>
                        <a:t>Прочие межбюджетные транферты, передаваемые бюджетам городских поселений на поддержку развития объектов общественной инфраструктуры, обеспечение устойчивого функционирования объектов социальной сферы, мероприятий по благоустройству территорий поселений</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7 771,6</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680321302"/>
                  </a:ext>
                </a:extLst>
              </a:tr>
              <a:tr h="257703">
                <a:tc>
                  <a:txBody>
                    <a:bodyPr/>
                    <a:lstStyle/>
                    <a:p>
                      <a:pPr algn="l" fontAlgn="b"/>
                      <a:r>
                        <a:rPr lang="ru-RU" sz="700" u="none" strike="noStrike" dirty="0">
                          <a:effectLst/>
                        </a:rPr>
                        <a:t>На содержание автомобильных дорог общего пользования местного значения Кировского муниципального района Ленинградской области</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3 019,1</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2 598,1</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2 503,8</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2 503,8</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2 503,8</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3070595785"/>
                  </a:ext>
                </a:extLst>
              </a:tr>
              <a:tr h="172120">
                <a:tc>
                  <a:txBody>
                    <a:bodyPr/>
                    <a:lstStyle/>
                    <a:p>
                      <a:pPr algn="l" fontAlgn="b"/>
                      <a:r>
                        <a:rPr lang="ru-RU" sz="700" u="none" strike="noStrike">
                          <a:effectLst/>
                        </a:rPr>
                        <a:t>Прочие межбюджетные трансферты передаваемые бюджетам городских поселений</a:t>
                      </a:r>
                      <a:endParaRPr lang="ru-RU" sz="700" b="0"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1 200,0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46136591"/>
                  </a:ext>
                </a:extLst>
              </a:tr>
              <a:tr h="550052">
                <a:tc>
                  <a:txBody>
                    <a:bodyPr/>
                    <a:lstStyle/>
                    <a:p>
                      <a:pPr algn="l" fontAlgn="b"/>
                      <a:r>
                        <a:rPr lang="ru-RU" sz="700" u="none" strike="noStrike" dirty="0">
                          <a:effectLst/>
                        </a:rPr>
                        <a:t>Прочие межбюджетные </a:t>
                      </a:r>
                      <a:r>
                        <a:rPr lang="ru-RU" sz="700" u="none" strike="noStrike" dirty="0" err="1">
                          <a:effectLst/>
                        </a:rPr>
                        <a:t>транферты</a:t>
                      </a:r>
                      <a:r>
                        <a:rPr lang="ru-RU" sz="700" u="none" strike="noStrike" dirty="0">
                          <a:effectLst/>
                        </a:rPr>
                        <a:t>, передаваемые бюджетам городских поселений на поддержку развития объектов общественной инфраструктуры, обеспечение устойчивого функционирования объектов социальной сферы, мероприятий по благоустройству территорий поселений</a:t>
                      </a:r>
                      <a:endParaRPr lang="ru-RU" sz="700" b="0" i="0" u="none" strike="noStrike" dirty="0">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5 000,0</a:t>
                      </a:r>
                      <a:endParaRPr lang="ru-RU" sz="700" b="0" i="0" u="none" strike="noStrike" dirty="0">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a:effectLst/>
                        </a:rPr>
                        <a:t>0,0</a:t>
                      </a:r>
                      <a:endParaRPr lang="ru-RU" sz="700" b="0"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700" u="none" strike="noStrike" dirty="0">
                          <a:effectLst/>
                        </a:rPr>
                        <a:t>0,0</a:t>
                      </a:r>
                      <a:endParaRPr lang="ru-RU" sz="700" b="0"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1545579159"/>
                  </a:ext>
                </a:extLst>
              </a:tr>
              <a:tr h="34673">
                <a:tc>
                  <a:txBody>
                    <a:bodyPr/>
                    <a:lstStyle/>
                    <a:p>
                      <a:pPr algn="l" fontAlgn="b"/>
                      <a:r>
                        <a:rPr lang="ru-RU" sz="100" u="none" strike="noStrike">
                          <a:effectLst/>
                        </a:rPr>
                        <a:t>Прочие безвозмездные поступления</a:t>
                      </a:r>
                      <a:endParaRPr lang="ru-RU" sz="100" b="1" i="0" u="none" strike="noStrike">
                        <a:solidFill>
                          <a:srgbClr val="000000"/>
                        </a:solidFill>
                        <a:effectLst/>
                        <a:latin typeface="Times New Roman" panose="02020603050405020304" pitchFamily="18" charset="0"/>
                      </a:endParaRPr>
                    </a:p>
                  </a:txBody>
                  <a:tcPr marL="1187" marR="1187" marT="1187" marB="0" anchor="b"/>
                </a:tc>
                <a:tc>
                  <a:txBody>
                    <a:bodyPr/>
                    <a:lstStyle/>
                    <a:p>
                      <a:pPr algn="ctr" fontAlgn="ctr"/>
                      <a:r>
                        <a:rPr lang="ru-RU" sz="100" u="none" strike="noStrike">
                          <a:effectLst/>
                        </a:rPr>
                        <a:t>35,5</a:t>
                      </a:r>
                      <a:endParaRPr lang="ru-RU" sz="1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100" u="none" strike="noStrike">
                          <a:effectLst/>
                        </a:rPr>
                        <a:t>60,5</a:t>
                      </a:r>
                      <a:endParaRPr lang="ru-RU" sz="1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100" u="none" strike="noStrike">
                          <a:effectLst/>
                        </a:rPr>
                        <a:t>36,5</a:t>
                      </a:r>
                      <a:endParaRPr lang="ru-RU" sz="1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100" u="none" strike="noStrike">
                          <a:effectLst/>
                        </a:rPr>
                        <a:t>0,0</a:t>
                      </a:r>
                      <a:endParaRPr lang="ru-RU" sz="100" b="1" i="0" u="none" strike="noStrike">
                        <a:solidFill>
                          <a:srgbClr val="000000"/>
                        </a:solidFill>
                        <a:effectLst/>
                        <a:latin typeface="Times New Roman" panose="02020603050405020304" pitchFamily="18" charset="0"/>
                      </a:endParaRPr>
                    </a:p>
                  </a:txBody>
                  <a:tcPr marL="1187" marR="1187" marT="1187" marB="0" anchor="ctr"/>
                </a:tc>
                <a:tc>
                  <a:txBody>
                    <a:bodyPr/>
                    <a:lstStyle/>
                    <a:p>
                      <a:pPr algn="ctr" fontAlgn="ctr"/>
                      <a:r>
                        <a:rPr lang="ru-RU" sz="100" u="none" strike="noStrike" dirty="0">
                          <a:effectLst/>
                        </a:rPr>
                        <a:t>0,0</a:t>
                      </a:r>
                      <a:endParaRPr lang="ru-RU" sz="100" b="1" i="0" u="none" strike="noStrike" dirty="0">
                        <a:solidFill>
                          <a:srgbClr val="000000"/>
                        </a:solidFill>
                        <a:effectLst/>
                        <a:latin typeface="Times New Roman" panose="02020603050405020304" pitchFamily="18" charset="0"/>
                      </a:endParaRPr>
                    </a:p>
                  </a:txBody>
                  <a:tcPr marL="1187" marR="1187" marT="1187" marB="0" anchor="ctr"/>
                </a:tc>
                <a:extLst>
                  <a:ext uri="{0D108BD9-81ED-4DB2-BD59-A6C34878D82A}">
                    <a16:rowId xmlns:a16="http://schemas.microsoft.com/office/drawing/2014/main" val="4026106209"/>
                  </a:ext>
                </a:extLst>
              </a:tr>
            </a:tbl>
          </a:graphicData>
        </a:graphic>
      </p:graphicFrame>
    </p:spTree>
    <p:extLst>
      <p:ext uri="{BB962C8B-B14F-4D97-AF65-F5344CB8AC3E}">
        <p14:creationId xmlns:p14="http://schemas.microsoft.com/office/powerpoint/2010/main" val="355255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798192" y="2458392"/>
            <a:ext cx="1224133" cy="2445270"/>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i="1" dirty="0">
                <a:latin typeface="Arial" charset="0"/>
              </a:rPr>
              <a:t>Муниципальные </a:t>
            </a:r>
          </a:p>
          <a:p>
            <a:pPr algn="ctr"/>
            <a:r>
              <a:rPr lang="ru-RU" sz="1600" i="1" dirty="0">
                <a:latin typeface="Arial" charset="0"/>
              </a:rPr>
              <a:t>программы </a:t>
            </a:r>
            <a:r>
              <a:rPr lang="ru-RU" sz="1600" dirty="0">
                <a:latin typeface="Arial" charset="0"/>
              </a:rPr>
              <a:t>(тыс. руб.)</a:t>
            </a:r>
          </a:p>
          <a:p>
            <a:pPr algn="ctr"/>
            <a:r>
              <a:rPr lang="ru-RU" sz="1600" dirty="0" smtClean="0">
                <a:latin typeface="Arial" charset="0"/>
              </a:rPr>
              <a:t>2024 год – 146211,9</a:t>
            </a:r>
            <a:endParaRPr lang="ru-RU" sz="1600" dirty="0">
              <a:latin typeface="Arial" charset="0"/>
            </a:endParaRPr>
          </a:p>
          <a:p>
            <a:pPr algn="ctr"/>
            <a:r>
              <a:rPr lang="ru-RU" sz="1600" dirty="0" smtClean="0">
                <a:latin typeface="Arial" charset="0"/>
              </a:rPr>
              <a:t>2025 год – 115320,8</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118829,1</a:t>
            </a:r>
            <a:endParaRPr lang="ru-RU" sz="1600" dirty="0">
              <a:latin typeface="Arial" charset="0"/>
            </a:endParaRPr>
          </a:p>
        </p:txBody>
      </p:sp>
      <p:sp>
        <p:nvSpPr>
          <p:cNvPr id="26633" name="AutoShape 9"/>
          <p:cNvSpPr>
            <a:spLocks noChangeArrowheads="1"/>
          </p:cNvSpPr>
          <p:nvPr/>
        </p:nvSpPr>
        <p:spPr bwMode="auto">
          <a:xfrm rot="5400000">
            <a:off x="7416314" y="2240868"/>
            <a:ext cx="1152130" cy="1944217"/>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err="1" smtClean="0">
                <a:latin typeface="Arial" charset="0"/>
              </a:rPr>
              <a:t>Непрограммные</a:t>
            </a:r>
            <a:r>
              <a:rPr lang="ru-RU" sz="1600" dirty="0" smtClean="0">
                <a:latin typeface="Arial" charset="0"/>
              </a:rPr>
              <a:t> </a:t>
            </a:r>
            <a:endParaRPr lang="ru-RU" sz="1600" dirty="0">
              <a:latin typeface="Arial" charset="0"/>
            </a:endParaRPr>
          </a:p>
          <a:p>
            <a:pPr algn="ctr"/>
            <a:r>
              <a:rPr lang="ru-RU" sz="1600" dirty="0">
                <a:latin typeface="Arial" charset="0"/>
              </a:rPr>
              <a:t>расходы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44879,2</a:t>
            </a:r>
            <a:endParaRPr lang="ru-RU" sz="1600" dirty="0">
              <a:latin typeface="Arial" charset="0"/>
            </a:endParaRPr>
          </a:p>
          <a:p>
            <a:pPr algn="ctr"/>
            <a:r>
              <a:rPr lang="ru-RU" sz="1600" dirty="0" smtClean="0">
                <a:latin typeface="Arial" charset="0"/>
              </a:rPr>
              <a:t>2025 год – 44191,3</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46636,4</a:t>
            </a:r>
            <a:endParaRPr lang="ru-RU" sz="1600" dirty="0">
              <a:latin typeface="Arial" charset="0"/>
            </a:endParaRP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89515" cy="218356"/>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35696" y="2276872"/>
            <a:ext cx="507430" cy="7920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47664" y="426836"/>
            <a:ext cx="7596336"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1115616" y="6069672"/>
          <a:ext cx="254000" cy="167640"/>
        </p:xfrm>
        <a:graphic>
          <a:graphicData uri="http://schemas.openxmlformats.org/drawingml/2006/table">
            <a:tbl>
              <a:tblPr/>
              <a:tblGrid>
                <a:gridCol w="254000">
                  <a:extLst>
                    <a:ext uri="{9D8B030D-6E8A-4147-A177-3AD203B41FA5}">
                      <a16:colId xmlns:a16="http://schemas.microsoft.com/office/drawing/2014/main" val="20000"/>
                    </a:ext>
                  </a:extLst>
                </a:gridCol>
              </a:tblGrid>
              <a:tr h="45720">
                <a:tc>
                  <a:txBody>
                    <a:bodyPr/>
                    <a:lstStyle/>
                    <a:p>
                      <a:pPr marL="15240" algn="just">
                        <a:spcAft>
                          <a:spcPts val="0"/>
                        </a:spcAft>
                      </a:pPr>
                      <a:endParaRPr lang="ru-RU" sz="1100" dirty="0">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455365096"/>
              </p:ext>
            </p:extLst>
          </p:nvPr>
        </p:nvGraphicFramePr>
        <p:xfrm>
          <a:off x="179513" y="-224924"/>
          <a:ext cx="8856982" cy="6219244"/>
        </p:xfrm>
        <a:graphic>
          <a:graphicData uri="http://schemas.openxmlformats.org/drawingml/2006/table">
            <a:tbl>
              <a:tblPr firstRow="1" bandRow="1">
                <a:tableStyleId>{5C22544A-7EE6-4342-B048-85BDC9FD1C3A}</a:tableStyleId>
              </a:tblPr>
              <a:tblGrid>
                <a:gridCol w="6264695">
                  <a:extLst>
                    <a:ext uri="{9D8B030D-6E8A-4147-A177-3AD203B41FA5}">
                      <a16:colId xmlns:a16="http://schemas.microsoft.com/office/drawing/2014/main" val="20000"/>
                    </a:ext>
                  </a:extLst>
                </a:gridCol>
                <a:gridCol w="1063184">
                  <a:extLst>
                    <a:ext uri="{9D8B030D-6E8A-4147-A177-3AD203B41FA5}">
                      <a16:colId xmlns:a16="http://schemas.microsoft.com/office/drawing/2014/main" val="20001"/>
                    </a:ext>
                  </a:extLst>
                </a:gridCol>
                <a:gridCol w="711444">
                  <a:extLst>
                    <a:ext uri="{9D8B030D-6E8A-4147-A177-3AD203B41FA5}">
                      <a16:colId xmlns:a16="http://schemas.microsoft.com/office/drawing/2014/main" val="20002"/>
                    </a:ext>
                  </a:extLst>
                </a:gridCol>
                <a:gridCol w="817659">
                  <a:extLst>
                    <a:ext uri="{9D8B030D-6E8A-4147-A177-3AD203B41FA5}">
                      <a16:colId xmlns:a16="http://schemas.microsoft.com/office/drawing/2014/main" val="20003"/>
                    </a:ext>
                  </a:extLst>
                </a:gridCol>
              </a:tblGrid>
              <a:tr h="1133644">
                <a:tc>
                  <a:txBody>
                    <a:bodyPr/>
                    <a:lstStyle/>
                    <a:p>
                      <a:r>
                        <a:rPr lang="ru-RU" sz="1050" dirty="0" smtClean="0"/>
                        <a:t>Наименование программы</a:t>
                      </a:r>
                      <a:endParaRPr lang="ru-RU" sz="1050" dirty="0"/>
                    </a:p>
                  </a:txBody>
                  <a:tcPr/>
                </a:tc>
                <a:tc>
                  <a:txBody>
                    <a:bodyPr/>
                    <a:lstStyle/>
                    <a:p>
                      <a:r>
                        <a:rPr lang="ru-RU" sz="1050" dirty="0" smtClean="0"/>
                        <a:t>Объем финансирования на  2024 год в тыс. руб.</a:t>
                      </a:r>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2025 год в тыс. руб.</a:t>
                      </a:r>
                    </a:p>
                    <a:p>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2026 год в тыс. руб.</a:t>
                      </a:r>
                    </a:p>
                    <a:p>
                      <a:endParaRPr lang="ru-RU" sz="1050" dirty="0"/>
                    </a:p>
                  </a:txBody>
                  <a:tcPr/>
                </a:tc>
                <a:extLst>
                  <a:ext uri="{0D108BD9-81ED-4DB2-BD59-A6C34878D82A}">
                    <a16:rowId xmlns:a16="http://schemas.microsoft.com/office/drawing/2014/main" val="10000"/>
                  </a:ext>
                </a:extLst>
              </a:tr>
              <a:tr h="426120">
                <a:tc>
                  <a:txBody>
                    <a:bodyPr/>
                    <a:lstStyle/>
                    <a:p>
                      <a:r>
                        <a:rPr kumimoji="0" lang="ru-RU" sz="1050" b="0" kern="1200" dirty="0" smtClean="0">
                          <a:solidFill>
                            <a:schemeClr val="dk1"/>
                          </a:solidFill>
                          <a:latin typeface="+mn-lt"/>
                          <a:ea typeface="+mn-ea"/>
                          <a:cs typeface="+mn-cs"/>
                        </a:rPr>
                        <a:t>1. МП</a:t>
                      </a:r>
                      <a:r>
                        <a:rPr kumimoji="0" lang="ru-RU" sz="1050" b="0" kern="1200" baseline="0" dirty="0" smtClean="0">
                          <a:solidFill>
                            <a:schemeClr val="dk1"/>
                          </a:solidFill>
                          <a:latin typeface="+mn-lt"/>
                          <a:ea typeface="+mn-ea"/>
                          <a:cs typeface="+mn-cs"/>
                        </a:rPr>
                        <a:t> </a:t>
                      </a:r>
                      <a:r>
                        <a:rPr kumimoji="0" lang="ru-RU" sz="1050" b="0" kern="1200" dirty="0" smtClean="0">
                          <a:solidFill>
                            <a:schemeClr val="dk1"/>
                          </a:solidFill>
                          <a:latin typeface="+mn-lt"/>
                          <a:ea typeface="+mn-ea"/>
                          <a:cs typeface="+mn-cs"/>
                        </a:rPr>
                        <a:t>«Обеспечение безопасности жизнедеятельности населения на территории МО </a:t>
                      </a:r>
                      <a:r>
                        <a:rPr kumimoji="0" lang="ru-RU" sz="1050" b="0" kern="1200" dirty="0" err="1" smtClean="0">
                          <a:solidFill>
                            <a:schemeClr val="dk1"/>
                          </a:solidFill>
                          <a:latin typeface="+mn-lt"/>
                          <a:ea typeface="+mn-ea"/>
                          <a:cs typeface="+mn-cs"/>
                        </a:rPr>
                        <a:t>Мгинское</a:t>
                      </a:r>
                      <a:r>
                        <a:rPr kumimoji="0" lang="ru-RU" sz="105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1785,0</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3950,0</a:t>
                      </a:r>
                    </a:p>
                  </a:txBody>
                  <a:tcPr/>
                </a:tc>
                <a:tc>
                  <a:txBody>
                    <a:bodyPr/>
                    <a:lstStyle/>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9550,0</a:t>
                      </a:r>
                    </a:p>
                  </a:txBody>
                  <a:tcPr/>
                </a:tc>
                <a:extLst>
                  <a:ext uri="{0D108BD9-81ED-4DB2-BD59-A6C34878D82A}">
                    <a16:rowId xmlns:a16="http://schemas.microsoft.com/office/drawing/2014/main" val="10001"/>
                  </a:ext>
                </a:extLst>
              </a:tr>
              <a:tr h="538266">
                <a:tc>
                  <a:txBody>
                    <a:bodyPr/>
                    <a:lstStyle/>
                    <a:p>
                      <a:pPr marL="0" algn="l" rtl="0" eaLnBrk="1" latinLnBrk="0" hangingPunct="1"/>
                      <a:r>
                        <a:rPr kumimoji="0" lang="ru-RU" sz="1000" b="0" kern="1200" dirty="0" smtClean="0">
                          <a:solidFill>
                            <a:schemeClr val="dk1"/>
                          </a:solidFill>
                          <a:latin typeface="+mn-lt"/>
                          <a:ea typeface="+mn-ea"/>
                          <a:cs typeface="+mn-cs"/>
                        </a:rPr>
                        <a:t>2. МП"Содержание и развитие автомобильных дорог общего пользования местного значения в границах населенных пунктов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18212,5</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19218,5</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16987,3</a:t>
                      </a:r>
                    </a:p>
                  </a:txBody>
                  <a:tcPr/>
                </a:tc>
                <a:extLst>
                  <a:ext uri="{0D108BD9-81ED-4DB2-BD59-A6C34878D82A}">
                    <a16:rowId xmlns:a16="http://schemas.microsoft.com/office/drawing/2014/main" val="10002"/>
                  </a:ext>
                </a:extLst>
              </a:tr>
              <a:tr h="393127">
                <a:tc>
                  <a:txBody>
                    <a:bodyPr/>
                    <a:lstStyle/>
                    <a:p>
                      <a:r>
                        <a:rPr kumimoji="0" lang="ru-RU" sz="1000" b="0" kern="1200" dirty="0" smtClean="0">
                          <a:solidFill>
                            <a:schemeClr val="dk1"/>
                          </a:solidFill>
                          <a:latin typeface="+mn-lt"/>
                          <a:ea typeface="+mn-ea"/>
                          <a:cs typeface="+mn-cs"/>
                        </a:rPr>
                        <a:t>3. МП"Развитие субъектов малого и среднего предпринимательства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p>
                  </a:txBody>
                  <a:tcPr/>
                </a:tc>
                <a:tc>
                  <a:txBody>
                    <a:bodyPr/>
                    <a:lstStyle/>
                    <a:p>
                      <a:pPr marL="0" algn="ctr" rtl="0" eaLnBrk="1" latinLnBrk="0" hangingPunct="1"/>
                      <a:r>
                        <a:rPr kumimoji="0" lang="ru-RU" sz="1000" b="0" kern="120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538266">
                <a:tc>
                  <a:txBody>
                    <a:bodyPr/>
                    <a:lstStyle/>
                    <a:p>
                      <a:r>
                        <a:rPr kumimoji="0" lang="ru-RU" sz="1000" b="0" kern="1200" dirty="0" smtClean="0">
                          <a:solidFill>
                            <a:schemeClr val="dk1"/>
                          </a:solidFill>
                          <a:latin typeface="+mn-lt"/>
                          <a:ea typeface="+mn-ea"/>
                          <a:cs typeface="+mn-cs"/>
                        </a:rPr>
                        <a:t>4. МП"Содействие развитию части территории г.п. Мга, являющегося административным центром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2297,7</a:t>
                      </a:r>
                    </a:p>
                  </a:txBody>
                  <a:tcPr/>
                </a:tc>
                <a:tc>
                  <a:txBody>
                    <a:bodyPr/>
                    <a:lstStyle/>
                    <a:p>
                      <a:pPr marL="0" algn="ctr" rtl="0" eaLnBrk="1" latinLnBrk="0" hangingPunct="1"/>
                      <a:endParaRPr kumimoji="0" lang="ru-RU" sz="1000" b="0" kern="1200" dirty="0" smtClean="0">
                        <a:solidFill>
                          <a:schemeClr val="dk1"/>
                        </a:solidFill>
                        <a:latin typeface="+mn-lt"/>
                        <a:ea typeface="+mn-ea"/>
                        <a:cs typeface="+mn-cs"/>
                      </a:endParaRPr>
                    </a:p>
                  </a:txBody>
                  <a:tcPr/>
                </a:tc>
                <a:tc>
                  <a:txBody>
                    <a:bodyPr/>
                    <a:lstStyle/>
                    <a:p>
                      <a:endParaRPr lang="ru-RU" sz="1000"/>
                    </a:p>
                  </a:txBody>
                  <a:tcPr/>
                </a:tc>
                <a:extLst>
                  <a:ext uri="{0D108BD9-81ED-4DB2-BD59-A6C34878D82A}">
                    <a16:rowId xmlns:a16="http://schemas.microsoft.com/office/drawing/2014/main" val="10004"/>
                  </a:ext>
                </a:extLst>
              </a:tr>
              <a:tr h="538266">
                <a:tc>
                  <a:txBody>
                    <a:bodyPr/>
                    <a:lstStyle/>
                    <a:p>
                      <a:r>
                        <a:rPr kumimoji="0" lang="ru-RU" sz="1000" b="0" kern="1200" dirty="0" smtClean="0">
                          <a:solidFill>
                            <a:schemeClr val="dk1"/>
                          </a:solidFill>
                          <a:latin typeface="+mn-lt"/>
                          <a:ea typeface="+mn-ea"/>
                          <a:cs typeface="+mn-cs"/>
                        </a:rPr>
                        <a:t>5. МП"Содействие участию населения в осуществлении местного самоуправления в иных формах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kumimoji="0" lang="ru-RU" sz="1000" b="0" kern="1200" dirty="0" smtClean="0">
                          <a:solidFill>
                            <a:schemeClr val="dk1"/>
                          </a:solidFill>
                          <a:latin typeface="+mn-lt"/>
                          <a:ea typeface="+mn-ea"/>
                          <a:cs typeface="+mn-cs"/>
                        </a:rPr>
                        <a:t>2784,3</a:t>
                      </a:r>
                    </a:p>
                  </a:txBody>
                  <a:tcPr/>
                </a:tc>
                <a:tc>
                  <a:txBody>
                    <a:bodyPr/>
                    <a:lstStyle/>
                    <a:p>
                      <a:endParaRPr lang="ru-RU" sz="1000" dirty="0"/>
                    </a:p>
                  </a:txBody>
                  <a:tcPr/>
                </a:tc>
                <a:tc>
                  <a:txBody>
                    <a:bodyPr/>
                    <a:lstStyle/>
                    <a:p>
                      <a:endParaRPr lang="ru-RU" sz="1000"/>
                    </a:p>
                  </a:txBody>
                  <a:tcPr/>
                </a:tc>
                <a:extLst>
                  <a:ext uri="{0D108BD9-81ED-4DB2-BD59-A6C34878D82A}">
                    <a16:rowId xmlns:a16="http://schemas.microsoft.com/office/drawing/2014/main" val="10005"/>
                  </a:ext>
                </a:extLst>
              </a:tr>
              <a:tr h="412804">
                <a:tc>
                  <a:txBody>
                    <a:bodyPr/>
                    <a:lstStyle/>
                    <a:p>
                      <a:r>
                        <a:rPr kumimoji="0" lang="ru-RU" sz="1000" b="0" kern="1200" dirty="0" smtClean="0">
                          <a:solidFill>
                            <a:schemeClr val="dk1"/>
                          </a:solidFill>
                          <a:latin typeface="+mn-lt"/>
                          <a:ea typeface="+mn-ea"/>
                          <a:cs typeface="+mn-cs"/>
                        </a:rPr>
                        <a:t>6.МП"Развитие объектов коммунальной инфраструктуры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lang="ru-RU" sz="1000" dirty="0" smtClean="0"/>
                        <a:t>6684,2</a:t>
                      </a:r>
                      <a:endParaRPr lang="ru-RU" sz="1000" dirty="0"/>
                    </a:p>
                  </a:txBody>
                  <a:tcPr/>
                </a:tc>
                <a:tc>
                  <a:txBody>
                    <a:bodyPr/>
                    <a:lstStyle/>
                    <a:p>
                      <a:pPr algn="ctr"/>
                      <a:r>
                        <a:rPr lang="ru-RU" sz="1000" dirty="0" smtClean="0"/>
                        <a:t>6862,5</a:t>
                      </a:r>
                      <a:endParaRPr lang="ru-RU" sz="1000" dirty="0"/>
                    </a:p>
                  </a:txBody>
                  <a:tcPr/>
                </a:tc>
                <a:tc>
                  <a:txBody>
                    <a:bodyPr/>
                    <a:lstStyle/>
                    <a:p>
                      <a:pPr algn="ctr"/>
                      <a:r>
                        <a:rPr lang="ru-RU" sz="1000" dirty="0" smtClean="0"/>
                        <a:t>2986,0</a:t>
                      </a:r>
                      <a:endParaRPr lang="ru-RU" sz="1000" dirty="0"/>
                    </a:p>
                  </a:txBody>
                  <a:tcPr/>
                </a:tc>
                <a:extLst>
                  <a:ext uri="{0D108BD9-81ED-4DB2-BD59-A6C34878D82A}">
                    <a16:rowId xmlns:a16="http://schemas.microsoft.com/office/drawing/2014/main" val="10006"/>
                  </a:ext>
                </a:extLst>
              </a:tr>
              <a:tr h="388748">
                <a:tc>
                  <a:txBody>
                    <a:bodyPr/>
                    <a:lstStyle/>
                    <a:p>
                      <a:r>
                        <a:rPr kumimoji="0" lang="ru-RU" sz="1000" b="0" kern="1200" dirty="0" smtClean="0">
                          <a:solidFill>
                            <a:schemeClr val="dk1"/>
                          </a:solidFill>
                          <a:latin typeface="+mn-lt"/>
                          <a:ea typeface="+mn-ea"/>
                          <a:cs typeface="+mn-cs"/>
                        </a:rPr>
                        <a:t>7.МП "Формирование комфортной городской среды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 "</a:t>
                      </a:r>
                    </a:p>
                  </a:txBody>
                  <a:tcPr/>
                </a:tc>
                <a:tc>
                  <a:txBody>
                    <a:bodyPr/>
                    <a:lstStyle/>
                    <a:p>
                      <a:pPr algn="ctr"/>
                      <a:r>
                        <a:rPr kumimoji="0" lang="ru-RU" sz="1000" b="0" kern="1200" dirty="0" smtClean="0">
                          <a:solidFill>
                            <a:schemeClr val="dk1"/>
                          </a:solidFill>
                          <a:latin typeface="+mn-lt"/>
                          <a:ea typeface="+mn-ea"/>
                          <a:cs typeface="+mn-cs"/>
                        </a:rPr>
                        <a:t>8635,1</a:t>
                      </a:r>
                    </a:p>
                  </a:txBody>
                  <a:tcPr/>
                </a:tc>
                <a:tc>
                  <a:txBody>
                    <a:bodyPr/>
                    <a:lstStyle/>
                    <a:p>
                      <a:pPr algn="ctr"/>
                      <a:r>
                        <a:rPr kumimoji="0" lang="ru-RU" sz="1000" b="0" kern="1200" dirty="0" smtClean="0">
                          <a:solidFill>
                            <a:schemeClr val="dk1"/>
                          </a:solidFill>
                          <a:latin typeface="+mn-lt"/>
                          <a:ea typeface="+mn-ea"/>
                          <a:cs typeface="+mn-cs"/>
                        </a:rPr>
                        <a:t>850,0</a:t>
                      </a:r>
                    </a:p>
                  </a:txBody>
                  <a:tcPr/>
                </a:tc>
                <a:tc>
                  <a:txBody>
                    <a:bodyPr/>
                    <a:lstStyle/>
                    <a:p>
                      <a:pPr algn="ctr"/>
                      <a:r>
                        <a:rPr kumimoji="0" lang="ru-RU" sz="1000" b="0" kern="1200" dirty="0" smtClean="0">
                          <a:solidFill>
                            <a:schemeClr val="dk1"/>
                          </a:solidFill>
                          <a:latin typeface="+mn-lt"/>
                          <a:ea typeface="+mn-ea"/>
                          <a:cs typeface="+mn-cs"/>
                        </a:rPr>
                        <a:t>900,0</a:t>
                      </a:r>
                    </a:p>
                  </a:txBody>
                  <a:tcPr/>
                </a:tc>
                <a:extLst>
                  <a:ext uri="{0D108BD9-81ED-4DB2-BD59-A6C34878D82A}">
                    <a16:rowId xmlns:a16="http://schemas.microsoft.com/office/drawing/2014/main" val="10007"/>
                  </a:ext>
                </a:extLst>
              </a:tr>
              <a:tr h="388748">
                <a:tc>
                  <a:txBody>
                    <a:bodyPr/>
                    <a:lstStyle/>
                    <a:p>
                      <a:r>
                        <a:rPr kumimoji="0" lang="ru-RU" sz="1000" b="0" kern="1200" dirty="0" smtClean="0">
                          <a:solidFill>
                            <a:schemeClr val="dk1"/>
                          </a:solidFill>
                          <a:latin typeface="+mn-lt"/>
                          <a:ea typeface="+mn-ea"/>
                          <a:cs typeface="+mn-cs"/>
                        </a:rPr>
                        <a:t>8.МП "Благоустройство и содержание территории и объектов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31302,4</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22909,9</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26875,9</a:t>
                      </a:r>
                    </a:p>
                  </a:txBody>
                  <a:tcPr/>
                </a:tc>
                <a:extLst>
                  <a:ext uri="{0D108BD9-81ED-4DB2-BD59-A6C34878D82A}">
                    <a16:rowId xmlns:a16="http://schemas.microsoft.com/office/drawing/2014/main" val="10008"/>
                  </a:ext>
                </a:extLst>
              </a:tr>
              <a:tr h="388748">
                <a:tc>
                  <a:txBody>
                    <a:bodyPr/>
                    <a:lstStyle/>
                    <a:p>
                      <a:r>
                        <a:rPr kumimoji="0" lang="ru-RU" sz="1000" b="0" kern="1200" dirty="0" smtClean="0">
                          <a:solidFill>
                            <a:schemeClr val="dk1"/>
                          </a:solidFill>
                          <a:latin typeface="+mn-lt"/>
                          <a:ea typeface="+mn-ea"/>
                          <a:cs typeface="+mn-cs"/>
                        </a:rPr>
                        <a:t>9.МП"Жилищно-коммунальное хозяйство и техническое обеспечение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16575,8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16575,8</a:t>
                      </a:r>
                      <a:endParaRPr kumimoji="0" lang="ru-RU"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16575,8</a:t>
                      </a:r>
                    </a:p>
                  </a:txBody>
                  <a:tcPr/>
                </a:tc>
                <a:extLst>
                  <a:ext uri="{0D108BD9-81ED-4DB2-BD59-A6C34878D82A}">
                    <a16:rowId xmlns:a16="http://schemas.microsoft.com/office/drawing/2014/main" val="10009"/>
                  </a:ext>
                </a:extLst>
              </a:tr>
              <a:tr h="171315">
                <a:tc>
                  <a:txBody>
                    <a:bodyPr/>
                    <a:lstStyle/>
                    <a:p>
                      <a:r>
                        <a:rPr kumimoji="0" lang="ru-RU" sz="1000" b="0" kern="1200" dirty="0" smtClean="0">
                          <a:solidFill>
                            <a:schemeClr val="dk1"/>
                          </a:solidFill>
                          <a:latin typeface="+mn-lt"/>
                          <a:ea typeface="+mn-ea"/>
                          <a:cs typeface="+mn-cs"/>
                        </a:rPr>
                        <a:t>10.МП"Развитие культуры, физической культуры и массового спорта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56784,4</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44854,1</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44854,1</a:t>
                      </a:r>
                    </a:p>
                  </a:txBody>
                  <a:tcPr/>
                </a:tc>
                <a:extLst>
                  <a:ext uri="{0D108BD9-81ED-4DB2-BD59-A6C34878D82A}">
                    <a16:rowId xmlns:a16="http://schemas.microsoft.com/office/drawing/2014/main" val="10010"/>
                  </a:ext>
                </a:extLst>
              </a:tr>
              <a:tr h="171315">
                <a:tc>
                  <a:txBody>
                    <a:bodyPr/>
                    <a:lstStyle/>
                    <a:p>
                      <a:r>
                        <a:rPr kumimoji="0" lang="ru-RU" sz="1000" b="0" kern="1200" dirty="0" smtClean="0">
                          <a:solidFill>
                            <a:schemeClr val="dk1"/>
                          </a:solidFill>
                          <a:latin typeface="+mn-lt"/>
                          <a:ea typeface="+mn-ea"/>
                          <a:cs typeface="+mn-cs"/>
                        </a:rPr>
                        <a:t>11. </a:t>
                      </a:r>
                      <a:r>
                        <a:rPr kumimoji="0" lang="ru-RU" sz="1000" b="0" kern="1200" dirty="0" err="1" smtClean="0">
                          <a:solidFill>
                            <a:schemeClr val="dk1"/>
                          </a:solidFill>
                          <a:latin typeface="+mn-lt"/>
                          <a:ea typeface="+mn-ea"/>
                          <a:cs typeface="+mn-cs"/>
                        </a:rPr>
                        <a:t>МП«Переселение</a:t>
                      </a:r>
                      <a:r>
                        <a:rPr kumimoji="0" lang="ru-RU" sz="1000" b="0" kern="1200" dirty="0" smtClean="0">
                          <a:solidFill>
                            <a:schemeClr val="dk1"/>
                          </a:solidFill>
                          <a:latin typeface="+mn-lt"/>
                          <a:ea typeface="+mn-ea"/>
                          <a:cs typeface="+mn-cs"/>
                        </a:rPr>
                        <a:t> граждан из аварийного жилищного фонда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1050,5</a:t>
                      </a:r>
                    </a:p>
                  </a:txBody>
                  <a:tcPr/>
                </a:tc>
                <a:tc>
                  <a:txBody>
                    <a:bodyPr/>
                    <a:lstStyle/>
                    <a:p>
                      <a:pPr marL="0" algn="ctr" rtl="0" eaLnBrk="1" latinLnBrk="0" hangingPunct="1"/>
                      <a:endParaRPr kumimoji="0" lang="ru-RU" sz="1000" b="0" kern="1200" dirty="0" smtClean="0">
                        <a:solidFill>
                          <a:schemeClr val="dk1"/>
                        </a:solidFill>
                        <a:latin typeface="+mn-lt"/>
                        <a:ea typeface="+mn-ea"/>
                        <a:cs typeface="+mn-cs"/>
                      </a:endParaRPr>
                    </a:p>
                  </a:txBody>
                  <a:tcPr/>
                </a:tc>
                <a:tc>
                  <a:txBody>
                    <a:bodyPr/>
                    <a:lstStyle/>
                    <a:p>
                      <a:pPr marL="0" algn="ctr" rtl="0" eaLnBrk="1" latinLnBrk="0" hangingPunct="1"/>
                      <a:endParaRPr kumimoji="0" lang="ru-RU" sz="1000" b="0" kern="1200" dirty="0" smtClean="0">
                        <a:solidFill>
                          <a:schemeClr val="dk1"/>
                        </a:solidFill>
                        <a:latin typeface="+mn-lt"/>
                        <a:ea typeface="+mn-ea"/>
                        <a:cs typeface="+mn-cs"/>
                      </a:endParaRPr>
                    </a:p>
                  </a:txBody>
                  <a:tcPr/>
                </a:tc>
                <a:extLst>
                  <a:ext uri="{0D108BD9-81ED-4DB2-BD59-A6C34878D82A}">
                    <a16:rowId xmlns:a16="http://schemas.microsoft.com/office/drawing/2014/main" val="199654021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5" y="263187"/>
            <a:ext cx="7477051" cy="7683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79712" y="332657"/>
            <a:ext cx="6480720" cy="369332"/>
          </a:xfrm>
          <a:prstGeom prst="rect">
            <a:avLst/>
          </a:prstGeom>
        </p:spPr>
        <p:txBody>
          <a:bodyPr wrap="square">
            <a:spAutoFit/>
          </a:bodyPr>
          <a:lstStyle/>
          <a:p>
            <a:pPr algn="ctr"/>
            <a:r>
              <a:rPr lang="ru-RU" dirty="0" smtClean="0"/>
              <a:t>АДРЕСНАЯ ИНВЕСТИЦИОННАЯ ПРОГРАММА</a:t>
            </a:r>
            <a:endParaRPr lang="ru-RU" dirty="0"/>
          </a:p>
        </p:txBody>
      </p:sp>
      <p:graphicFrame>
        <p:nvGraphicFramePr>
          <p:cNvPr id="5" name="Таблица 4"/>
          <p:cNvGraphicFramePr>
            <a:graphicFrameLocks noGrp="1"/>
          </p:cNvGraphicFramePr>
          <p:nvPr/>
        </p:nvGraphicFramePr>
        <p:xfrm>
          <a:off x="457200" y="1547813"/>
          <a:ext cx="8229601" cy="3762950"/>
        </p:xfrm>
        <a:graphic>
          <a:graphicData uri="http://schemas.openxmlformats.org/drawingml/2006/table">
            <a:tbl>
              <a:tblPr>
                <a:tableStyleId>{5C22544A-7EE6-4342-B048-85BDC9FD1C3A}</a:tableStyleId>
              </a:tblPr>
              <a:tblGrid>
                <a:gridCol w="1824527">
                  <a:extLst>
                    <a:ext uri="{9D8B030D-6E8A-4147-A177-3AD203B41FA5}">
                      <a16:colId xmlns:a16="http://schemas.microsoft.com/office/drawing/2014/main" val="1677364720"/>
                    </a:ext>
                  </a:extLst>
                </a:gridCol>
                <a:gridCol w="1481271">
                  <a:extLst>
                    <a:ext uri="{9D8B030D-6E8A-4147-A177-3AD203B41FA5}">
                      <a16:colId xmlns:a16="http://schemas.microsoft.com/office/drawing/2014/main" val="2680462220"/>
                    </a:ext>
                  </a:extLst>
                </a:gridCol>
                <a:gridCol w="546931">
                  <a:extLst>
                    <a:ext uri="{9D8B030D-6E8A-4147-A177-3AD203B41FA5}">
                      <a16:colId xmlns:a16="http://schemas.microsoft.com/office/drawing/2014/main" val="2361824211"/>
                    </a:ext>
                  </a:extLst>
                </a:gridCol>
                <a:gridCol w="546931">
                  <a:extLst>
                    <a:ext uri="{9D8B030D-6E8A-4147-A177-3AD203B41FA5}">
                      <a16:colId xmlns:a16="http://schemas.microsoft.com/office/drawing/2014/main" val="1130472495"/>
                    </a:ext>
                  </a:extLst>
                </a:gridCol>
                <a:gridCol w="546931">
                  <a:extLst>
                    <a:ext uri="{9D8B030D-6E8A-4147-A177-3AD203B41FA5}">
                      <a16:colId xmlns:a16="http://schemas.microsoft.com/office/drawing/2014/main" val="2100633456"/>
                    </a:ext>
                  </a:extLst>
                </a:gridCol>
                <a:gridCol w="461473">
                  <a:extLst>
                    <a:ext uri="{9D8B030D-6E8A-4147-A177-3AD203B41FA5}">
                      <a16:colId xmlns:a16="http://schemas.microsoft.com/office/drawing/2014/main" val="2340169497"/>
                    </a:ext>
                  </a:extLst>
                </a:gridCol>
                <a:gridCol w="542658">
                  <a:extLst>
                    <a:ext uri="{9D8B030D-6E8A-4147-A177-3AD203B41FA5}">
                      <a16:colId xmlns:a16="http://schemas.microsoft.com/office/drawing/2014/main" val="1347760134"/>
                    </a:ext>
                  </a:extLst>
                </a:gridCol>
                <a:gridCol w="535537">
                  <a:extLst>
                    <a:ext uri="{9D8B030D-6E8A-4147-A177-3AD203B41FA5}">
                      <a16:colId xmlns:a16="http://schemas.microsoft.com/office/drawing/2014/main" val="1644116602"/>
                    </a:ext>
                  </a:extLst>
                </a:gridCol>
                <a:gridCol w="421592">
                  <a:extLst>
                    <a:ext uri="{9D8B030D-6E8A-4147-A177-3AD203B41FA5}">
                      <a16:colId xmlns:a16="http://schemas.microsoft.com/office/drawing/2014/main" val="700491665"/>
                    </a:ext>
                  </a:extLst>
                </a:gridCol>
                <a:gridCol w="660875">
                  <a:extLst>
                    <a:ext uri="{9D8B030D-6E8A-4147-A177-3AD203B41FA5}">
                      <a16:colId xmlns:a16="http://schemas.microsoft.com/office/drawing/2014/main" val="1905094636"/>
                    </a:ext>
                  </a:extLst>
                </a:gridCol>
                <a:gridCol w="660875">
                  <a:extLst>
                    <a:ext uri="{9D8B030D-6E8A-4147-A177-3AD203B41FA5}">
                      <a16:colId xmlns:a16="http://schemas.microsoft.com/office/drawing/2014/main" val="2054453213"/>
                    </a:ext>
                  </a:extLst>
                </a:gridCol>
              </a:tblGrid>
              <a:tr h="266149">
                <a:tc rowSpan="4">
                  <a:txBody>
                    <a:bodyPr/>
                    <a:lstStyle/>
                    <a:p>
                      <a:pPr algn="ctr" fontAlgn="ctr"/>
                      <a:r>
                        <a:rPr lang="ru-RU" sz="700" u="none" strike="noStrike">
                          <a:effectLst/>
                        </a:rPr>
                        <a:t>Наименование муниципальной программы, структурного элемента</a:t>
                      </a:r>
                      <a:endParaRPr lang="ru-RU" sz="700" b="1" i="0" u="none" strike="noStrike">
                        <a:effectLst/>
                        <a:latin typeface="Times New Roman" panose="02020603050405020304" pitchFamily="18" charset="0"/>
                      </a:endParaRPr>
                    </a:p>
                  </a:txBody>
                  <a:tcPr marL="4377" marR="4377" marT="4377" marB="0" anchor="ctr"/>
                </a:tc>
                <a:tc rowSpan="4">
                  <a:txBody>
                    <a:bodyPr/>
                    <a:lstStyle/>
                    <a:p>
                      <a:pPr algn="ctr" fontAlgn="ctr"/>
                      <a:r>
                        <a:rPr lang="ru-RU" sz="700" u="none" strike="noStrike">
                          <a:effectLst/>
                        </a:rPr>
                        <a:t>Наименование объектов, видов работ</a:t>
                      </a:r>
                      <a:endParaRPr lang="ru-RU" sz="700" b="1" i="0" u="none" strike="noStrike">
                        <a:effectLst/>
                        <a:latin typeface="Times New Roman" panose="02020603050405020304" pitchFamily="18" charset="0"/>
                      </a:endParaRPr>
                    </a:p>
                  </a:txBody>
                  <a:tcPr marL="4377" marR="4377" marT="4377" marB="0" anchor="ctr"/>
                </a:tc>
                <a:tc gridSpan="9">
                  <a:txBody>
                    <a:bodyPr/>
                    <a:lstStyle/>
                    <a:p>
                      <a:pPr algn="ctr" fontAlgn="ctr"/>
                      <a:r>
                        <a:rPr lang="ru-RU" sz="700" u="none" strike="noStrike">
                          <a:effectLst/>
                        </a:rPr>
                        <a:t>Сумма</a:t>
                      </a:r>
                      <a:br>
                        <a:rPr lang="ru-RU" sz="700" u="none" strike="noStrike">
                          <a:effectLst/>
                        </a:rPr>
                      </a:br>
                      <a:r>
                        <a:rPr lang="ru-RU" sz="700" u="none" strike="noStrike">
                          <a:effectLst/>
                        </a:rPr>
                        <a:t>(тысяч рублей)</a:t>
                      </a:r>
                      <a:endParaRPr lang="ru-RU" sz="700" b="1"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48490964"/>
                  </a:ext>
                </a:extLst>
              </a:tr>
              <a:tr h="161090">
                <a:tc vMerge="1">
                  <a:txBody>
                    <a:bodyPr/>
                    <a:lstStyle/>
                    <a:p>
                      <a:endParaRPr lang="ru-RU"/>
                    </a:p>
                  </a:txBody>
                  <a:tcPr/>
                </a:tc>
                <a:tc vMerge="1">
                  <a:txBody>
                    <a:bodyPr/>
                    <a:lstStyle/>
                    <a:p>
                      <a:endParaRPr lang="ru-RU"/>
                    </a:p>
                  </a:txBody>
                  <a:tcPr/>
                </a:tc>
                <a:tc gridSpan="3">
                  <a:txBody>
                    <a:bodyPr/>
                    <a:lstStyle/>
                    <a:p>
                      <a:pPr algn="ctr" fontAlgn="ctr"/>
                      <a:r>
                        <a:rPr lang="ru-RU" sz="700" u="none" strike="noStrike">
                          <a:effectLst/>
                        </a:rPr>
                        <a:t>2024 год</a:t>
                      </a:r>
                      <a:endParaRPr lang="ru-RU" sz="700" b="1"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hMerge="1">
                  <a:txBody>
                    <a:bodyPr/>
                    <a:lstStyle/>
                    <a:p>
                      <a:endParaRPr lang="ru-RU"/>
                    </a:p>
                  </a:txBody>
                  <a:tcPr/>
                </a:tc>
                <a:tc gridSpan="3">
                  <a:txBody>
                    <a:bodyPr/>
                    <a:lstStyle/>
                    <a:p>
                      <a:pPr algn="ctr" fontAlgn="ctr"/>
                      <a:r>
                        <a:rPr lang="ru-RU" sz="700" u="none" strike="noStrike">
                          <a:effectLst/>
                        </a:rPr>
                        <a:t>2025 год</a:t>
                      </a:r>
                      <a:endParaRPr lang="ru-RU" sz="700" b="1"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hMerge="1">
                  <a:txBody>
                    <a:bodyPr/>
                    <a:lstStyle/>
                    <a:p>
                      <a:endParaRPr lang="ru-RU"/>
                    </a:p>
                  </a:txBody>
                  <a:tcPr/>
                </a:tc>
                <a:tc gridSpan="3">
                  <a:txBody>
                    <a:bodyPr/>
                    <a:lstStyle/>
                    <a:p>
                      <a:pPr algn="ctr" fontAlgn="ctr"/>
                      <a:r>
                        <a:rPr lang="ru-RU" sz="700" u="none" strike="noStrike">
                          <a:effectLst/>
                        </a:rPr>
                        <a:t>2026 год</a:t>
                      </a:r>
                      <a:endParaRPr lang="ru-RU" sz="700" b="1"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99948229"/>
                  </a:ext>
                </a:extLst>
              </a:tr>
              <a:tr h="146790">
                <a:tc vMerge="1">
                  <a:txBody>
                    <a:bodyPr/>
                    <a:lstStyle/>
                    <a:p>
                      <a:endParaRPr lang="ru-RU"/>
                    </a:p>
                  </a:txBody>
                  <a:tcPr/>
                </a:tc>
                <a:tc vMerge="1">
                  <a:txBody>
                    <a:bodyPr/>
                    <a:lstStyle/>
                    <a:p>
                      <a:endParaRPr lang="ru-RU"/>
                    </a:p>
                  </a:txBody>
                  <a:tcPr/>
                </a:tc>
                <a:tc rowSpan="2">
                  <a:txBody>
                    <a:bodyPr/>
                    <a:lstStyle/>
                    <a:p>
                      <a:pPr algn="ctr" fontAlgn="ctr"/>
                      <a:r>
                        <a:rPr lang="ru-RU" sz="600" u="none" strike="noStrike">
                          <a:effectLst/>
                        </a:rPr>
                        <a:t>Всего</a:t>
                      </a:r>
                      <a:endParaRPr lang="ru-RU" sz="600" b="1" i="0" u="none" strike="noStrike">
                        <a:effectLst/>
                        <a:latin typeface="Times New Roman" panose="02020603050405020304" pitchFamily="18" charset="0"/>
                      </a:endParaRPr>
                    </a:p>
                  </a:txBody>
                  <a:tcPr marL="4377" marR="4377" marT="4377" marB="0" anchor="ctr"/>
                </a:tc>
                <a:tc gridSpan="2">
                  <a:txBody>
                    <a:bodyPr/>
                    <a:lstStyle/>
                    <a:p>
                      <a:pPr algn="ctr" fontAlgn="ctr"/>
                      <a:r>
                        <a:rPr lang="ru-RU" sz="600" u="none" strike="noStrike">
                          <a:effectLst/>
                        </a:rPr>
                        <a:t>в том числе:</a:t>
                      </a:r>
                      <a:endParaRPr lang="ru-RU" sz="600" b="0"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rowSpan="2">
                  <a:txBody>
                    <a:bodyPr/>
                    <a:lstStyle/>
                    <a:p>
                      <a:pPr algn="ctr" fontAlgn="ctr"/>
                      <a:r>
                        <a:rPr lang="ru-RU" sz="600" u="none" strike="noStrike">
                          <a:effectLst/>
                        </a:rPr>
                        <a:t>Всего</a:t>
                      </a:r>
                      <a:endParaRPr lang="ru-RU" sz="600" b="1" i="0" u="none" strike="noStrike">
                        <a:effectLst/>
                        <a:latin typeface="Times New Roman" panose="02020603050405020304" pitchFamily="18" charset="0"/>
                      </a:endParaRPr>
                    </a:p>
                  </a:txBody>
                  <a:tcPr marL="4377" marR="4377" marT="4377" marB="0" anchor="ctr"/>
                </a:tc>
                <a:tc gridSpan="2">
                  <a:txBody>
                    <a:bodyPr/>
                    <a:lstStyle/>
                    <a:p>
                      <a:pPr algn="ctr" fontAlgn="ctr"/>
                      <a:r>
                        <a:rPr lang="ru-RU" sz="600" u="none" strike="noStrike">
                          <a:effectLst/>
                        </a:rPr>
                        <a:t>в том числе:</a:t>
                      </a:r>
                      <a:endParaRPr lang="ru-RU" sz="600" b="0" i="0" u="none" strike="noStrike">
                        <a:effectLst/>
                        <a:latin typeface="Times New Roman" panose="02020603050405020304" pitchFamily="18" charset="0"/>
                      </a:endParaRPr>
                    </a:p>
                  </a:txBody>
                  <a:tcPr marL="4377" marR="4377" marT="4377" marB="0" anchor="ctr"/>
                </a:tc>
                <a:tc hMerge="1">
                  <a:txBody>
                    <a:bodyPr/>
                    <a:lstStyle/>
                    <a:p>
                      <a:endParaRPr lang="ru-RU"/>
                    </a:p>
                  </a:txBody>
                  <a:tcPr/>
                </a:tc>
                <a:tc rowSpan="2">
                  <a:txBody>
                    <a:bodyPr/>
                    <a:lstStyle/>
                    <a:p>
                      <a:pPr algn="ctr" fontAlgn="ctr"/>
                      <a:r>
                        <a:rPr lang="ru-RU" sz="600" u="none" strike="noStrike">
                          <a:effectLst/>
                        </a:rPr>
                        <a:t>Всего</a:t>
                      </a:r>
                      <a:endParaRPr lang="ru-RU" sz="600" b="1" i="0" u="none" strike="noStrike">
                        <a:effectLst/>
                        <a:latin typeface="Times New Roman" panose="02020603050405020304" pitchFamily="18" charset="0"/>
                      </a:endParaRPr>
                    </a:p>
                  </a:txBody>
                  <a:tcPr marL="4377" marR="4377" marT="4377" marB="0" anchor="ctr"/>
                </a:tc>
                <a:tc gridSpan="2">
                  <a:txBody>
                    <a:bodyPr/>
                    <a:lstStyle/>
                    <a:p>
                      <a:pPr algn="ctr" fontAlgn="ctr"/>
                      <a:r>
                        <a:rPr lang="ru-RU" sz="600" u="none" strike="noStrike">
                          <a:effectLst/>
                        </a:rPr>
                        <a:t>в том числе:</a:t>
                      </a:r>
                      <a:endParaRPr lang="ru-RU" sz="600" b="0" i="0" u="none" strike="noStrike">
                        <a:effectLst/>
                        <a:latin typeface="Times New Roman" panose="02020603050405020304" pitchFamily="18" charset="0"/>
                      </a:endParaRPr>
                    </a:p>
                  </a:txBody>
                  <a:tcPr marL="4377" marR="4377" marT="4377" marB="0" anchor="ctr"/>
                </a:tc>
                <a:tc hMerge="1">
                  <a:txBody>
                    <a:bodyPr/>
                    <a:lstStyle/>
                    <a:p>
                      <a:endParaRPr lang="ru-RU"/>
                    </a:p>
                  </a:txBody>
                  <a:tcPr/>
                </a:tc>
                <a:extLst>
                  <a:ext uri="{0D108BD9-81ED-4DB2-BD59-A6C34878D82A}">
                    <a16:rowId xmlns:a16="http://schemas.microsoft.com/office/drawing/2014/main" val="3690641031"/>
                  </a:ext>
                </a:extLst>
              </a:tr>
              <a:tr h="23112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500" u="none" strike="noStrike">
                          <a:effectLst/>
                        </a:rPr>
                        <a:t>средства областного бюджета</a:t>
                      </a:r>
                      <a:endParaRPr lang="ru-RU" sz="500" b="0" i="0" u="none" strike="noStrike">
                        <a:effectLst/>
                        <a:latin typeface="Times New Roman" panose="02020603050405020304" pitchFamily="18" charset="0"/>
                      </a:endParaRPr>
                    </a:p>
                  </a:txBody>
                  <a:tcPr marL="4377" marR="4377" marT="4377" marB="0" anchor="ctr"/>
                </a:tc>
                <a:tc>
                  <a:txBody>
                    <a:bodyPr/>
                    <a:lstStyle/>
                    <a:p>
                      <a:pPr algn="ctr" fontAlgn="ctr"/>
                      <a:r>
                        <a:rPr lang="ru-RU" sz="500" u="none" strike="noStrike">
                          <a:effectLst/>
                        </a:rPr>
                        <a:t>средства местного бюджета</a:t>
                      </a:r>
                      <a:endParaRPr lang="ru-RU" sz="500" b="0" i="0" u="none" strike="noStrike">
                        <a:effectLst/>
                        <a:latin typeface="Times New Roman" panose="02020603050405020304" pitchFamily="18" charset="0"/>
                      </a:endParaRPr>
                    </a:p>
                  </a:txBody>
                  <a:tcPr marL="4377" marR="4377" marT="4377" marB="0" anchor="ctr"/>
                </a:tc>
                <a:tc vMerge="1">
                  <a:txBody>
                    <a:bodyPr/>
                    <a:lstStyle/>
                    <a:p>
                      <a:endParaRPr lang="ru-RU"/>
                    </a:p>
                  </a:txBody>
                  <a:tcPr/>
                </a:tc>
                <a:tc>
                  <a:txBody>
                    <a:bodyPr/>
                    <a:lstStyle/>
                    <a:p>
                      <a:pPr algn="ctr" fontAlgn="ctr"/>
                      <a:r>
                        <a:rPr lang="ru-RU" sz="500" u="none" strike="noStrike">
                          <a:effectLst/>
                        </a:rPr>
                        <a:t>средства областного бюджета</a:t>
                      </a:r>
                      <a:endParaRPr lang="ru-RU" sz="500" b="0" i="0" u="none" strike="noStrike">
                        <a:effectLst/>
                        <a:latin typeface="Times New Roman" panose="02020603050405020304" pitchFamily="18" charset="0"/>
                      </a:endParaRPr>
                    </a:p>
                  </a:txBody>
                  <a:tcPr marL="4377" marR="4377" marT="4377" marB="0" anchor="ctr"/>
                </a:tc>
                <a:tc>
                  <a:txBody>
                    <a:bodyPr/>
                    <a:lstStyle/>
                    <a:p>
                      <a:pPr algn="ctr" fontAlgn="ctr"/>
                      <a:r>
                        <a:rPr lang="ru-RU" sz="500" u="none" strike="noStrike">
                          <a:effectLst/>
                        </a:rPr>
                        <a:t>средства местного бюджета</a:t>
                      </a:r>
                      <a:endParaRPr lang="ru-RU" sz="500" b="0" i="0" u="none" strike="noStrike">
                        <a:effectLst/>
                        <a:latin typeface="Times New Roman" panose="02020603050405020304" pitchFamily="18" charset="0"/>
                      </a:endParaRPr>
                    </a:p>
                  </a:txBody>
                  <a:tcPr marL="4377" marR="4377" marT="4377" marB="0" anchor="ctr"/>
                </a:tc>
                <a:tc vMerge="1">
                  <a:txBody>
                    <a:bodyPr/>
                    <a:lstStyle/>
                    <a:p>
                      <a:endParaRPr lang="ru-RU"/>
                    </a:p>
                  </a:txBody>
                  <a:tcPr/>
                </a:tc>
                <a:tc>
                  <a:txBody>
                    <a:bodyPr/>
                    <a:lstStyle/>
                    <a:p>
                      <a:pPr algn="ctr" fontAlgn="ctr"/>
                      <a:r>
                        <a:rPr lang="ru-RU" sz="500" u="none" strike="noStrike">
                          <a:effectLst/>
                        </a:rPr>
                        <a:t>средства областного бюджета</a:t>
                      </a:r>
                      <a:endParaRPr lang="ru-RU" sz="500" b="0" i="0" u="none" strike="noStrike">
                        <a:effectLst/>
                        <a:latin typeface="Times New Roman" panose="02020603050405020304" pitchFamily="18" charset="0"/>
                      </a:endParaRPr>
                    </a:p>
                  </a:txBody>
                  <a:tcPr marL="4377" marR="4377" marT="4377" marB="0" anchor="ctr"/>
                </a:tc>
                <a:tc>
                  <a:txBody>
                    <a:bodyPr/>
                    <a:lstStyle/>
                    <a:p>
                      <a:pPr algn="ctr" fontAlgn="ctr"/>
                      <a:r>
                        <a:rPr lang="ru-RU" sz="500" u="none" strike="noStrike">
                          <a:effectLst/>
                        </a:rPr>
                        <a:t>средства местного бюджета</a:t>
                      </a:r>
                      <a:endParaRPr lang="ru-RU" sz="500" b="0" i="0" u="none" strike="noStrike">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4239583598"/>
                  </a:ext>
                </a:extLst>
              </a:tr>
              <a:tr h="101849">
                <a:tc>
                  <a:txBody>
                    <a:bodyPr/>
                    <a:lstStyle/>
                    <a:p>
                      <a:pPr algn="ctr" fontAlgn="ctr"/>
                      <a:r>
                        <a:rPr lang="ru-RU" sz="600" u="none" strike="noStrike">
                          <a:effectLst/>
                        </a:rPr>
                        <a:t>1</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2</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3</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4</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6</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7</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8</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9</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10</a:t>
                      </a:r>
                      <a:endParaRPr lang="ru-RU" sz="600" b="0" i="1"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11</a:t>
                      </a:r>
                      <a:endParaRPr lang="ru-RU" sz="600" b="0" i="1" u="none" strike="noStrike">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3862255333"/>
                  </a:ext>
                </a:extLst>
              </a:tr>
              <a:tr h="271402">
                <a:tc>
                  <a:txBody>
                    <a:bodyPr/>
                    <a:lstStyle/>
                    <a:p>
                      <a:pPr algn="l" fontAlgn="ctr"/>
                      <a:r>
                        <a:rPr lang="ru-RU" sz="600" u="none" strike="noStrike">
                          <a:effectLst/>
                        </a:rPr>
                        <a:t>Всего по программам</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 </a:t>
                      </a:r>
                      <a:endParaRPr lang="ru-RU" sz="600" b="0"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1 564,5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1 564,5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3889025203"/>
                  </a:ext>
                </a:extLst>
              </a:tr>
              <a:tr h="639107">
                <a:tc>
                  <a:txBody>
                    <a:bodyPr/>
                    <a:lstStyle/>
                    <a:p>
                      <a:pPr algn="l" fontAlgn="ctr"/>
                      <a:r>
                        <a:rPr lang="ru-RU" sz="600" u="none" strike="noStrike">
                          <a:effectLst/>
                        </a:rPr>
                        <a:t>Муниципальная программа "Переселение граждан из аварийного жилищного фонда на территории муниципального образования Мгинское городское поселение Кировского муниципального района Ленинградской области"</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b"/>
                      <a:r>
                        <a:rPr lang="ru-RU" sz="600" u="none" strike="noStrike">
                          <a:effectLst/>
                        </a:rPr>
                        <a:t> </a:t>
                      </a:r>
                      <a:endParaRPr lang="ru-RU" sz="600" b="0" i="0" u="none" strike="noStrike">
                        <a:solidFill>
                          <a:srgbClr val="000000"/>
                        </a:solidFill>
                        <a:effectLst/>
                        <a:latin typeface="Times New Roman" panose="02020603050405020304" pitchFamily="18" charset="0"/>
                      </a:endParaRPr>
                    </a:p>
                  </a:txBody>
                  <a:tcPr marL="4377" marR="4377" marT="4377" marB="0" anchor="b"/>
                </a:tc>
                <a:tc>
                  <a:txBody>
                    <a:bodyPr/>
                    <a:lstStyle/>
                    <a:p>
                      <a:pPr algn="ctr" fontAlgn="ctr"/>
                      <a:r>
                        <a:rPr lang="ru-RU" sz="600" u="none" strike="noStrike">
                          <a:effectLst/>
                        </a:rPr>
                        <a:t>1 050,5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1 050,5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3800069790"/>
                  </a:ext>
                </a:extLst>
              </a:tr>
              <a:tr h="420235">
                <a:tc>
                  <a:txBody>
                    <a:bodyPr/>
                    <a:lstStyle/>
                    <a:p>
                      <a:pPr algn="l" fontAlgn="ctr"/>
                      <a:r>
                        <a:rPr lang="ru-RU" sz="600" u="none" strike="noStrike">
                          <a:effectLst/>
                        </a:rPr>
                        <a:t>Региональный проект "Обеспечение устойчивого сокращения непригодного для проживания жилищного фонда"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b"/>
                      <a:r>
                        <a:rPr lang="ru-RU" sz="600" u="none" strike="noStrike">
                          <a:effectLst/>
                        </a:rPr>
                        <a:t>Обеспечение устойчивого сокращения непригодного для проживания жилого фонда</a:t>
                      </a:r>
                      <a:endParaRPr lang="ru-RU" sz="600" b="0" i="0" u="none" strike="noStrike">
                        <a:solidFill>
                          <a:srgbClr val="000000"/>
                        </a:solidFill>
                        <a:effectLst/>
                        <a:latin typeface="Times New Roman" panose="02020603050405020304" pitchFamily="18" charset="0"/>
                      </a:endParaRPr>
                    </a:p>
                  </a:txBody>
                  <a:tcPr marL="4377" marR="4377" marT="4377" marB="0" anchor="b"/>
                </a:tc>
                <a:tc>
                  <a:txBody>
                    <a:bodyPr/>
                    <a:lstStyle/>
                    <a:p>
                      <a:pPr algn="ctr" fontAlgn="ctr"/>
                      <a:r>
                        <a:rPr lang="ru-RU" sz="600" u="none" strike="noStrike">
                          <a:effectLst/>
                        </a:rPr>
                        <a:t>1 050,5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1 050,5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255972436"/>
                  </a:ext>
                </a:extLst>
              </a:tr>
              <a:tr h="735411">
                <a:tc>
                  <a:txBody>
                    <a:bodyPr/>
                    <a:lstStyle/>
                    <a:p>
                      <a:pPr algn="l" fontAlgn="b"/>
                      <a:r>
                        <a:rPr lang="ru-RU" sz="600" u="none" strike="noStrike">
                          <a:effectLst/>
                        </a:rPr>
                        <a:t>Муниципальная программа "Содержание и развитие автомобильных дорог общего пользования местного значения в границах населенных пунктов муниципального образования Мгинское городское поселение Кировского муниципального района Ленинградской области" </a:t>
                      </a:r>
                      <a:endParaRPr lang="ru-RU" sz="600" b="1" i="0" u="none" strike="noStrike">
                        <a:effectLst/>
                        <a:latin typeface="Times New Roman" panose="02020603050405020304" pitchFamily="18" charset="0"/>
                      </a:endParaRPr>
                    </a:p>
                  </a:txBody>
                  <a:tcPr marL="4377" marR="4377" marT="4377" marB="0" anchor="b"/>
                </a:tc>
                <a:tc>
                  <a:txBody>
                    <a:bodyPr/>
                    <a:lstStyle/>
                    <a:p>
                      <a:pPr algn="ctr" fontAlgn="b"/>
                      <a:r>
                        <a:rPr lang="ru-RU" sz="600" u="none" strike="noStrike">
                          <a:effectLst/>
                        </a:rPr>
                        <a:t> </a:t>
                      </a:r>
                      <a:endParaRPr lang="ru-RU" sz="600" b="0" i="0" u="none" strike="noStrike">
                        <a:solidFill>
                          <a:srgbClr val="000000"/>
                        </a:solidFill>
                        <a:effectLst/>
                        <a:latin typeface="Times New Roman" panose="02020603050405020304" pitchFamily="18" charset="0"/>
                      </a:endParaRPr>
                    </a:p>
                  </a:txBody>
                  <a:tcPr marL="4377" marR="4377" marT="4377" marB="0" anchor="b"/>
                </a:tc>
                <a:tc>
                  <a:txBody>
                    <a:bodyPr/>
                    <a:lstStyle/>
                    <a:p>
                      <a:pPr algn="ctr" fontAlgn="ctr"/>
                      <a:r>
                        <a:rPr lang="ru-RU" sz="600" u="none" strike="noStrike">
                          <a:effectLst/>
                        </a:rPr>
                        <a:t>514,0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dirty="0">
                          <a:effectLst/>
                        </a:rPr>
                        <a:t>514,0  </a:t>
                      </a:r>
                      <a:endParaRPr lang="ru-RU" sz="600" b="1" i="0" u="none" strike="noStrike" dirty="0">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solidFill>
                          <a:srgbClr val="000000"/>
                        </a:solidFill>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1552740694"/>
                  </a:ext>
                </a:extLst>
              </a:tr>
              <a:tr h="569068">
                <a:tc>
                  <a:txBody>
                    <a:bodyPr/>
                    <a:lstStyle/>
                    <a:p>
                      <a:pPr algn="l" fontAlgn="ctr"/>
                      <a:r>
                        <a:rPr lang="ru-RU" sz="600" u="none" strike="noStrike">
                          <a:effectLst/>
                        </a:rPr>
                        <a:t>Отраслевой проект "Улучшение жилищных условий и обеспечение жильем отдельных категорий граждан"</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b"/>
                      <a:r>
                        <a:rPr lang="ru-RU" sz="600" u="none" strike="noStrike">
                          <a:effectLst/>
                        </a:rPr>
                        <a:t>Проектирование и строительство объектов инженерной и транспортной инфраструктуры на земельных участках, предоставленных бесплатно гражданам</a:t>
                      </a:r>
                      <a:endParaRPr lang="ru-RU" sz="600" b="0" i="0" u="none" strike="noStrike">
                        <a:solidFill>
                          <a:srgbClr val="000000"/>
                        </a:solidFill>
                        <a:effectLst/>
                        <a:latin typeface="Times New Roman" panose="02020603050405020304" pitchFamily="18" charset="0"/>
                      </a:endParaRPr>
                    </a:p>
                  </a:txBody>
                  <a:tcPr marL="4377" marR="4377" marT="4377" marB="0" anchor="b"/>
                </a:tc>
                <a:tc>
                  <a:txBody>
                    <a:bodyPr/>
                    <a:lstStyle/>
                    <a:p>
                      <a:pPr algn="ctr" fontAlgn="ctr"/>
                      <a:r>
                        <a:rPr lang="ru-RU" sz="600" u="none" strike="noStrike">
                          <a:effectLst/>
                        </a:rPr>
                        <a:t>514,0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514,0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0" i="0" u="none" strike="noStrike">
                        <a:solidFill>
                          <a:srgbClr val="000000"/>
                        </a:solidFill>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0" i="0" u="none" strike="noStrike">
                        <a:solidFill>
                          <a:srgbClr val="000000"/>
                        </a:solidFill>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4224080351"/>
                  </a:ext>
                </a:extLst>
              </a:tr>
              <a:tr h="218872">
                <a:tc>
                  <a:txBody>
                    <a:bodyPr/>
                    <a:lstStyle/>
                    <a:p>
                      <a:pPr algn="l" fontAlgn="ctr"/>
                      <a:r>
                        <a:rPr lang="ru-RU" sz="600" u="none" strike="noStrike">
                          <a:effectLst/>
                        </a:rPr>
                        <a:t>Всего по адресной инвестиционной программе</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 </a:t>
                      </a:r>
                      <a:endParaRPr lang="ru-RU" sz="600" b="0"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1 564,5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1 564,5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500,0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a:effectLst/>
                        </a:rPr>
                        <a:t>0,0  </a:t>
                      </a:r>
                      <a:endParaRPr lang="ru-RU" sz="600" b="1" i="0" u="none" strike="noStrike">
                        <a:effectLst/>
                        <a:latin typeface="Times New Roman" panose="02020603050405020304" pitchFamily="18" charset="0"/>
                      </a:endParaRPr>
                    </a:p>
                  </a:txBody>
                  <a:tcPr marL="4377" marR="4377" marT="4377" marB="0" anchor="ctr"/>
                </a:tc>
                <a:tc>
                  <a:txBody>
                    <a:bodyPr/>
                    <a:lstStyle/>
                    <a:p>
                      <a:pPr algn="ctr" fontAlgn="ctr"/>
                      <a:r>
                        <a:rPr lang="ru-RU" sz="600" u="none" strike="noStrike" dirty="0">
                          <a:effectLst/>
                        </a:rPr>
                        <a:t>500,0  </a:t>
                      </a:r>
                      <a:endParaRPr lang="ru-RU" sz="600" b="1" i="0" u="none" strike="noStrike" dirty="0">
                        <a:effectLst/>
                        <a:latin typeface="Times New Roman" panose="02020603050405020304" pitchFamily="18" charset="0"/>
                      </a:endParaRPr>
                    </a:p>
                  </a:txBody>
                  <a:tcPr marL="4377" marR="4377" marT="4377" marB="0" anchor="ctr"/>
                </a:tc>
                <a:extLst>
                  <a:ext uri="{0D108BD9-81ED-4DB2-BD59-A6C34878D82A}">
                    <a16:rowId xmlns:a16="http://schemas.microsoft.com/office/drawing/2014/main" val="414393928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2024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629442801"/>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54140615"/>
              </p:ext>
            </p:extLst>
          </p:nvPr>
        </p:nvGraphicFramePr>
        <p:xfrm>
          <a:off x="1187624" y="908719"/>
          <a:ext cx="6912767" cy="4976145"/>
        </p:xfrm>
        <a:graphic>
          <a:graphicData uri="http://schemas.openxmlformats.org/drawingml/2006/table">
            <a:tbl>
              <a:tblPr>
                <a:tableStyleId>{5C22544A-7EE6-4342-B048-85BDC9FD1C3A}</a:tableStyleId>
              </a:tblPr>
              <a:tblGrid>
                <a:gridCol w="3861185">
                  <a:extLst>
                    <a:ext uri="{9D8B030D-6E8A-4147-A177-3AD203B41FA5}">
                      <a16:colId xmlns:a16="http://schemas.microsoft.com/office/drawing/2014/main" val="537069550"/>
                    </a:ext>
                  </a:extLst>
                </a:gridCol>
                <a:gridCol w="453734">
                  <a:extLst>
                    <a:ext uri="{9D8B030D-6E8A-4147-A177-3AD203B41FA5}">
                      <a16:colId xmlns:a16="http://schemas.microsoft.com/office/drawing/2014/main" val="1202098550"/>
                    </a:ext>
                  </a:extLst>
                </a:gridCol>
                <a:gridCol w="444836">
                  <a:extLst>
                    <a:ext uri="{9D8B030D-6E8A-4147-A177-3AD203B41FA5}">
                      <a16:colId xmlns:a16="http://schemas.microsoft.com/office/drawing/2014/main" val="2528786499"/>
                    </a:ext>
                  </a:extLst>
                </a:gridCol>
                <a:gridCol w="809604">
                  <a:extLst>
                    <a:ext uri="{9D8B030D-6E8A-4147-A177-3AD203B41FA5}">
                      <a16:colId xmlns:a16="http://schemas.microsoft.com/office/drawing/2014/main" val="433383327"/>
                    </a:ext>
                  </a:extLst>
                </a:gridCol>
                <a:gridCol w="613875">
                  <a:extLst>
                    <a:ext uri="{9D8B030D-6E8A-4147-A177-3AD203B41FA5}">
                      <a16:colId xmlns:a16="http://schemas.microsoft.com/office/drawing/2014/main" val="3598065528"/>
                    </a:ext>
                  </a:extLst>
                </a:gridCol>
                <a:gridCol w="729533">
                  <a:extLst>
                    <a:ext uri="{9D8B030D-6E8A-4147-A177-3AD203B41FA5}">
                      <a16:colId xmlns:a16="http://schemas.microsoft.com/office/drawing/2014/main" val="3522401916"/>
                    </a:ext>
                  </a:extLst>
                </a:gridCol>
              </a:tblGrid>
              <a:tr h="198307">
                <a:tc>
                  <a:txBody>
                    <a:bodyPr/>
                    <a:lstStyle/>
                    <a:p>
                      <a:pPr algn="ctr" fontAlgn="ctr"/>
                      <a:r>
                        <a:rPr lang="ru-RU" sz="400" u="none" strike="noStrike">
                          <a:effectLst/>
                        </a:rPr>
                        <a:t>Наименование раздела и подраздела</a:t>
                      </a:r>
                      <a:endParaRPr lang="ru-RU" sz="400" b="0" i="0" u="none" strike="noStrike">
                        <a:effectLst/>
                        <a:latin typeface="Times New Roman" panose="02020603050405020304" pitchFamily="18" charset="0"/>
                      </a:endParaRPr>
                    </a:p>
                  </a:txBody>
                  <a:tcPr marL="4140" marR="4140" marT="4140" marB="0" anchor="ctr"/>
                </a:tc>
                <a:tc>
                  <a:txBody>
                    <a:bodyPr/>
                    <a:lstStyle/>
                    <a:p>
                      <a:pPr algn="ctr" fontAlgn="ctr"/>
                      <a:r>
                        <a:rPr lang="ru-RU" sz="300" u="none" strike="noStrike">
                          <a:effectLst/>
                        </a:rPr>
                        <a:t>Код раздела</a:t>
                      </a:r>
                      <a:endParaRPr lang="ru-RU" sz="300" b="0" i="0" u="none" strike="noStrike">
                        <a:effectLst/>
                        <a:latin typeface="Times New Roman" panose="02020603050405020304" pitchFamily="18" charset="0"/>
                      </a:endParaRPr>
                    </a:p>
                  </a:txBody>
                  <a:tcPr marL="4140" marR="4140" marT="4140" marB="0" anchor="ctr"/>
                </a:tc>
                <a:tc>
                  <a:txBody>
                    <a:bodyPr/>
                    <a:lstStyle/>
                    <a:p>
                      <a:pPr algn="ctr" fontAlgn="ctr"/>
                      <a:r>
                        <a:rPr lang="ru-RU" sz="300" u="none" strike="noStrike">
                          <a:effectLst/>
                        </a:rPr>
                        <a:t>Код подраздела</a:t>
                      </a:r>
                      <a:endParaRPr lang="ru-RU" sz="300" b="0" i="0" u="none" strike="noStrike">
                        <a:effectLst/>
                        <a:latin typeface="Times New Roman" panose="02020603050405020304" pitchFamily="18" charset="0"/>
                      </a:endParaRPr>
                    </a:p>
                  </a:txBody>
                  <a:tcPr marL="4140" marR="4140" marT="4140" marB="0" anchor="ctr"/>
                </a:tc>
                <a:tc>
                  <a:txBody>
                    <a:bodyPr/>
                    <a:lstStyle/>
                    <a:p>
                      <a:pPr algn="ctr" fontAlgn="ctr"/>
                      <a:r>
                        <a:rPr lang="ru-RU" sz="300" u="none" strike="noStrike">
                          <a:effectLst/>
                        </a:rPr>
                        <a:t>2024 год сумма в (тысяч рублей)</a:t>
                      </a:r>
                      <a:endParaRPr lang="ru-RU" sz="300" b="0" i="0" u="none" strike="noStrike">
                        <a:effectLst/>
                        <a:latin typeface="Times New Roman" panose="02020603050405020304" pitchFamily="18" charset="0"/>
                      </a:endParaRPr>
                    </a:p>
                  </a:txBody>
                  <a:tcPr marL="4140" marR="4140" marT="4140" marB="0" anchor="ctr"/>
                </a:tc>
                <a:tc>
                  <a:txBody>
                    <a:bodyPr/>
                    <a:lstStyle/>
                    <a:p>
                      <a:pPr algn="ctr" fontAlgn="ctr"/>
                      <a:r>
                        <a:rPr lang="ru-RU" sz="300" u="none" strike="noStrike">
                          <a:effectLst/>
                        </a:rPr>
                        <a:t>2025 год сумма в (тысяч рублей)</a:t>
                      </a:r>
                      <a:endParaRPr lang="ru-RU" sz="300" b="0" i="0" u="none" strike="noStrike">
                        <a:effectLst/>
                        <a:latin typeface="Times New Roman" panose="02020603050405020304" pitchFamily="18" charset="0"/>
                      </a:endParaRPr>
                    </a:p>
                  </a:txBody>
                  <a:tcPr marL="4140" marR="4140" marT="4140" marB="0" anchor="ctr"/>
                </a:tc>
                <a:tc>
                  <a:txBody>
                    <a:bodyPr/>
                    <a:lstStyle/>
                    <a:p>
                      <a:pPr algn="ctr" fontAlgn="ctr"/>
                      <a:r>
                        <a:rPr lang="ru-RU" sz="300" u="none" strike="noStrike">
                          <a:effectLst/>
                        </a:rPr>
                        <a:t>2026 год сумма в (тысяч рублей)</a:t>
                      </a:r>
                      <a:endParaRPr lang="ru-RU" sz="300" b="0" i="0" u="none" strike="noStrike">
                        <a:effectLst/>
                        <a:latin typeface="Times New Roman" panose="02020603050405020304" pitchFamily="18" charset="0"/>
                      </a:endParaRPr>
                    </a:p>
                  </a:txBody>
                  <a:tcPr marL="4140" marR="4140" marT="4140" marB="0" anchor="ctr"/>
                </a:tc>
                <a:extLst>
                  <a:ext uri="{0D108BD9-81ED-4DB2-BD59-A6C34878D82A}">
                    <a16:rowId xmlns:a16="http://schemas.microsoft.com/office/drawing/2014/main" val="2686481761"/>
                  </a:ext>
                </a:extLst>
              </a:tr>
              <a:tr h="109082">
                <a:tc>
                  <a:txBody>
                    <a:bodyPr/>
                    <a:lstStyle/>
                    <a:p>
                      <a:pPr algn="l" fontAlgn="b"/>
                      <a:r>
                        <a:rPr lang="ru-RU" sz="600" u="none" strike="noStrike">
                          <a:effectLst/>
                        </a:rPr>
                        <a:t>Общегосударственные вопросы</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34 543,4</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30 549,9</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30 549,9</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97376212"/>
                  </a:ext>
                </a:extLst>
              </a:tr>
              <a:tr h="209774">
                <a:tc>
                  <a:txBody>
                    <a:bodyPr/>
                    <a:lstStyle/>
                    <a:p>
                      <a:pPr algn="l" fontAlgn="b"/>
                      <a:r>
                        <a:rPr lang="ru-RU" sz="600" u="none" strike="noStrike">
                          <a:effectLst/>
                        </a:rPr>
                        <a:t>Функционирование высшего должностного лица субъекта Российской Федерации и муниципального образования</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3 682,0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3 682,0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3 682,0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933652048"/>
                  </a:ext>
                </a:extLst>
              </a:tr>
              <a:tr h="209774">
                <a:tc>
                  <a:txBody>
                    <a:bodyPr/>
                    <a:lstStyle/>
                    <a:p>
                      <a:pPr algn="l" fontAlgn="b"/>
                      <a:r>
                        <a:rPr lang="ru-RU" sz="600" u="none" strike="noStrike">
                          <a:effectLst/>
                        </a:rPr>
                        <a:t>Функционирование законодательных (представительных) органов государственной власти и местного самоуправления</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1 775,1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1 775,1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1 775,1</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4234514015"/>
                  </a:ext>
                </a:extLst>
              </a:tr>
              <a:tr h="314663">
                <a:tc>
                  <a:txBody>
                    <a:bodyPr/>
                    <a:lstStyle/>
                    <a:p>
                      <a:pPr algn="l" fontAlgn="b"/>
                      <a:r>
                        <a:rPr lang="ru-RU" sz="600" u="none" strike="noStrike">
                          <a:effectLst/>
                        </a:rPr>
                        <a:t>Функционирование Правительства Российской Федерации, высших исполнительных органов субъектов Российской Федерации, местных администраций</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0104</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21 563,2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21 323,1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21 323,1</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822346354"/>
                  </a:ext>
                </a:extLst>
              </a:tr>
              <a:tr h="209774">
                <a:tc>
                  <a:txBody>
                    <a:bodyPr/>
                    <a:lstStyle/>
                    <a:p>
                      <a:pPr algn="l" fontAlgn="b"/>
                      <a:r>
                        <a:rPr lang="ru-RU" sz="600" u="none" strike="noStrike">
                          <a:effectLst/>
                        </a:rPr>
                        <a:t>Обеспечение деятельности финансовых, налоговых и таможенных органов и органов финансового (финансово-бюджетного) надзора</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0106</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558,3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801714382"/>
                  </a:ext>
                </a:extLst>
              </a:tr>
              <a:tr h="104888">
                <a:tc>
                  <a:txBody>
                    <a:bodyPr/>
                    <a:lstStyle/>
                    <a:p>
                      <a:pPr algn="l" fontAlgn="b"/>
                      <a:r>
                        <a:rPr lang="ru-RU" sz="600" u="none" strike="noStrike">
                          <a:effectLst/>
                        </a:rPr>
                        <a:t>Обеспечение проведения выборов и референдумов</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0107</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1 566,6</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493441706"/>
                  </a:ext>
                </a:extLst>
              </a:tr>
              <a:tr h="104888">
                <a:tc>
                  <a:txBody>
                    <a:bodyPr/>
                    <a:lstStyle/>
                    <a:p>
                      <a:pPr algn="l" fontAlgn="b"/>
                      <a:r>
                        <a:rPr lang="ru-RU" sz="600" u="none" strike="noStrike">
                          <a:effectLst/>
                        </a:rPr>
                        <a:t>Резервные фонды</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0111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611390247"/>
                  </a:ext>
                </a:extLst>
              </a:tr>
              <a:tr h="104888">
                <a:tc>
                  <a:txBody>
                    <a:bodyPr/>
                    <a:lstStyle/>
                    <a:p>
                      <a:pPr algn="l" fontAlgn="b"/>
                      <a:r>
                        <a:rPr lang="ru-RU" sz="600" u="none" strike="noStrike">
                          <a:effectLst/>
                        </a:rPr>
                        <a:t>Другие общегосударственные вопросы</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0113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4 398,2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2 769,7</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2 769,7</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001734931"/>
                  </a:ext>
                </a:extLst>
              </a:tr>
              <a:tr h="104888">
                <a:tc>
                  <a:txBody>
                    <a:bodyPr/>
                    <a:lstStyle/>
                    <a:p>
                      <a:pPr algn="l" fontAlgn="b"/>
                      <a:r>
                        <a:rPr lang="ru-RU" sz="600" u="none" strike="noStrike">
                          <a:effectLst/>
                        </a:rPr>
                        <a:t>Национальная оборона</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0200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656,9</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679,8</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600366840"/>
                  </a:ext>
                </a:extLst>
              </a:tr>
              <a:tr h="104888">
                <a:tc>
                  <a:txBody>
                    <a:bodyPr/>
                    <a:lstStyle/>
                    <a:p>
                      <a:pPr algn="l" fontAlgn="b"/>
                      <a:r>
                        <a:rPr lang="ru-RU" sz="600" u="none" strike="noStrike">
                          <a:effectLst/>
                        </a:rPr>
                        <a:t>Мобилизационная и вневойсковая подготовка</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0203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656,9</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679,8</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608282655"/>
                  </a:ext>
                </a:extLst>
              </a:tr>
              <a:tr h="209774">
                <a:tc>
                  <a:txBody>
                    <a:bodyPr/>
                    <a:lstStyle/>
                    <a:p>
                      <a:pPr algn="l" fontAlgn="b"/>
                      <a:r>
                        <a:rPr lang="ru-RU" sz="600" u="none" strike="noStrike">
                          <a:effectLst/>
                        </a:rPr>
                        <a:t>Национальная безопасность и правоохранительная деятельность</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0300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1 985,0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4 150,0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9 750,0</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237383992"/>
                  </a:ext>
                </a:extLst>
              </a:tr>
              <a:tr h="104888">
                <a:tc>
                  <a:txBody>
                    <a:bodyPr/>
                    <a:lstStyle/>
                    <a:p>
                      <a:pPr algn="l" fontAlgn="b"/>
                      <a:r>
                        <a:rPr lang="ru-RU" sz="600" u="none" strike="noStrike">
                          <a:effectLst/>
                        </a:rPr>
                        <a:t>Гражданская оборона</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0309</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535,0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2 700,0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8 300,0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299220545"/>
                  </a:ext>
                </a:extLst>
              </a:tr>
              <a:tr h="209774">
                <a:tc>
                  <a:txBody>
                    <a:bodyPr/>
                    <a:lstStyle/>
                    <a:p>
                      <a:pPr algn="l" fontAlgn="b"/>
                      <a:r>
                        <a:rPr lang="ru-RU" sz="600" u="none" strike="noStrike">
                          <a:effectLst/>
                        </a:rPr>
                        <a:t>Защита населения и территории от чрезвычайных ситуаций природного и техногенного характера, пожарная безопасность</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0310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1 350,0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1 350,0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1 350,0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211650028"/>
                  </a:ext>
                </a:extLst>
              </a:tr>
              <a:tr h="209774">
                <a:tc>
                  <a:txBody>
                    <a:bodyPr/>
                    <a:lstStyle/>
                    <a:p>
                      <a:pPr algn="l" fontAlgn="b"/>
                      <a:r>
                        <a:rPr lang="ru-RU" sz="600" u="none" strike="noStrike">
                          <a:effectLst/>
                        </a:rPr>
                        <a:t>Другие вопросы в области национальной безопасности и правоохранительной деятельности</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0314</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100,0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4271954873"/>
                  </a:ext>
                </a:extLst>
              </a:tr>
              <a:tr h="104888">
                <a:tc>
                  <a:txBody>
                    <a:bodyPr/>
                    <a:lstStyle/>
                    <a:p>
                      <a:pPr algn="l" fontAlgn="b"/>
                      <a:r>
                        <a:rPr lang="ru-RU" sz="600" u="none" strike="noStrike">
                          <a:effectLst/>
                        </a:rPr>
                        <a:t>Национальная экономика</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0400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24 199,4</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20 218,5</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17 987,3</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72845347"/>
                  </a:ext>
                </a:extLst>
              </a:tr>
              <a:tr h="104888">
                <a:tc>
                  <a:txBody>
                    <a:bodyPr/>
                    <a:lstStyle/>
                    <a:p>
                      <a:pPr algn="l" fontAlgn="b"/>
                      <a:r>
                        <a:rPr lang="ru-RU" sz="600" u="none" strike="noStrike">
                          <a:effectLst/>
                        </a:rPr>
                        <a:t>Дорожное хозяйство (дорожные фонды)</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0409</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23 199,4</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19 218,5</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16 987,3</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709392899"/>
                  </a:ext>
                </a:extLst>
              </a:tr>
              <a:tr h="104888">
                <a:tc>
                  <a:txBody>
                    <a:bodyPr/>
                    <a:lstStyle/>
                    <a:p>
                      <a:pPr algn="l" fontAlgn="b"/>
                      <a:r>
                        <a:rPr lang="ru-RU" sz="600" u="none" strike="noStrike">
                          <a:effectLst/>
                        </a:rPr>
                        <a:t>Другие вопросы в области национальной экономики</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0412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1 000,0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6449893"/>
                  </a:ext>
                </a:extLst>
              </a:tr>
              <a:tr h="104888">
                <a:tc>
                  <a:txBody>
                    <a:bodyPr/>
                    <a:lstStyle/>
                    <a:p>
                      <a:pPr algn="l" fontAlgn="b"/>
                      <a:r>
                        <a:rPr lang="ru-RU" sz="600" u="none" strike="noStrike">
                          <a:effectLst/>
                        </a:rPr>
                        <a:t>Жилищно-коммунальное хозяйство</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0500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67 612,0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50 533,5</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46 831,9</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187914422"/>
                  </a:ext>
                </a:extLst>
              </a:tr>
              <a:tr h="104888">
                <a:tc>
                  <a:txBody>
                    <a:bodyPr/>
                    <a:lstStyle/>
                    <a:p>
                      <a:pPr algn="l" fontAlgn="b"/>
                      <a:r>
                        <a:rPr lang="ru-RU" sz="600" u="none" strike="noStrike">
                          <a:effectLst/>
                        </a:rPr>
                        <a:t>Жилищное хозяйство</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0501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4 737,7</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3 587,2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3 587,2</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329839772"/>
                  </a:ext>
                </a:extLst>
              </a:tr>
              <a:tr h="135375">
                <a:tc>
                  <a:txBody>
                    <a:bodyPr/>
                    <a:lstStyle/>
                    <a:p>
                      <a:pPr algn="l" fontAlgn="b"/>
                      <a:r>
                        <a:rPr lang="ru-RU" sz="600" u="none" strike="noStrike">
                          <a:effectLst/>
                        </a:rPr>
                        <a:t>Коммунальное хозяйство</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0502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7 315,9</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7 114,6</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3 363,0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326654426"/>
                  </a:ext>
                </a:extLst>
              </a:tr>
              <a:tr h="135375">
                <a:tc>
                  <a:txBody>
                    <a:bodyPr/>
                    <a:lstStyle/>
                    <a:p>
                      <a:pPr algn="l" fontAlgn="b"/>
                      <a:r>
                        <a:rPr lang="ru-RU" sz="600" u="none" strike="noStrike">
                          <a:effectLst/>
                        </a:rPr>
                        <a:t>Благоустройство</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0503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38 982,6</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23 255,9</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23 305,9</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845667618"/>
                  </a:ext>
                </a:extLst>
              </a:tr>
              <a:tr h="104888">
                <a:tc>
                  <a:txBody>
                    <a:bodyPr/>
                    <a:lstStyle/>
                    <a:p>
                      <a:pPr algn="l" fontAlgn="b"/>
                      <a:r>
                        <a:rPr lang="ru-RU" sz="600" u="none" strike="noStrike">
                          <a:effectLst/>
                        </a:rPr>
                        <a:t>Другие вопросы в области жилищно-коммунального хозяйства</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0505</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16 575,8</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16 575,8</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16 575,8</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143627939"/>
                  </a:ext>
                </a:extLst>
              </a:tr>
              <a:tr h="104888">
                <a:tc>
                  <a:txBody>
                    <a:bodyPr/>
                    <a:lstStyle/>
                    <a:p>
                      <a:pPr algn="l" fontAlgn="b"/>
                      <a:r>
                        <a:rPr lang="ru-RU" sz="600" u="none" strike="noStrike">
                          <a:effectLst/>
                        </a:rPr>
                        <a:t>Охрана окружающей среды</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0600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1 050,0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504,0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4 470,0</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632718959"/>
                  </a:ext>
                </a:extLst>
              </a:tr>
              <a:tr h="104888">
                <a:tc>
                  <a:txBody>
                    <a:bodyPr/>
                    <a:lstStyle/>
                    <a:p>
                      <a:pPr algn="l" fontAlgn="b"/>
                      <a:r>
                        <a:rPr lang="ru-RU" sz="600" u="none" strike="noStrike">
                          <a:effectLst/>
                        </a:rPr>
                        <a:t>Другие вопросы в области охраны окружающей среды</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0605</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1 050,0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504,0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4 470,0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422295202"/>
                  </a:ext>
                </a:extLst>
              </a:tr>
              <a:tr h="104888">
                <a:tc>
                  <a:txBody>
                    <a:bodyPr/>
                    <a:lstStyle/>
                    <a:p>
                      <a:pPr algn="l" fontAlgn="b"/>
                      <a:r>
                        <a:rPr lang="ru-RU" sz="600" u="none" strike="noStrike">
                          <a:effectLst/>
                        </a:rPr>
                        <a:t>Образование</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0700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219,4</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50,0</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779517729"/>
                  </a:ext>
                </a:extLst>
              </a:tr>
              <a:tr h="209774">
                <a:tc>
                  <a:txBody>
                    <a:bodyPr/>
                    <a:lstStyle/>
                    <a:p>
                      <a:pPr algn="l" fontAlgn="b"/>
                      <a:r>
                        <a:rPr lang="ru-RU" sz="600" u="none" strike="noStrike">
                          <a:effectLst/>
                        </a:rPr>
                        <a:t>Профессиональная подготовка, переподготовка и повышение квалификации</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0705</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863382715"/>
                  </a:ext>
                </a:extLst>
              </a:tr>
              <a:tr h="104888">
                <a:tc>
                  <a:txBody>
                    <a:bodyPr/>
                    <a:lstStyle/>
                    <a:p>
                      <a:pPr algn="l" fontAlgn="b"/>
                      <a:r>
                        <a:rPr lang="ru-RU" sz="600" u="none" strike="noStrike">
                          <a:effectLst/>
                        </a:rPr>
                        <a:t>Молодежная политика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0707</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169,4</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0,0</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68155338"/>
                  </a:ext>
                </a:extLst>
              </a:tr>
              <a:tr h="104888">
                <a:tc>
                  <a:txBody>
                    <a:bodyPr/>
                    <a:lstStyle/>
                    <a:p>
                      <a:pPr algn="l" fontAlgn="b"/>
                      <a:r>
                        <a:rPr lang="ru-RU" sz="600" u="none" strike="noStrike">
                          <a:effectLst/>
                        </a:rPr>
                        <a:t>Культура, кинематография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0800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56 634,6</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45 036,0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44 536,0</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569380061"/>
                  </a:ext>
                </a:extLst>
              </a:tr>
              <a:tr h="104888">
                <a:tc>
                  <a:txBody>
                    <a:bodyPr/>
                    <a:lstStyle/>
                    <a:p>
                      <a:pPr algn="l" fontAlgn="b"/>
                      <a:r>
                        <a:rPr lang="ru-RU" sz="600" u="none" strike="noStrike">
                          <a:effectLst/>
                        </a:rPr>
                        <a:t>Культура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0801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54 442,6</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42 512,3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42 512,3</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675699022"/>
                  </a:ext>
                </a:extLst>
              </a:tr>
              <a:tr h="104888">
                <a:tc>
                  <a:txBody>
                    <a:bodyPr/>
                    <a:lstStyle/>
                    <a:p>
                      <a:pPr algn="l" fontAlgn="b"/>
                      <a:r>
                        <a:rPr lang="ru-RU" sz="600" u="none" strike="noStrike">
                          <a:effectLst/>
                        </a:rPr>
                        <a:t>Другие вопросы в области культуры, кинематографии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0804</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2 192,0</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2 523,7</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2 023,7</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652559020"/>
                  </a:ext>
                </a:extLst>
              </a:tr>
              <a:tr h="104888">
                <a:tc>
                  <a:txBody>
                    <a:bodyPr/>
                    <a:lstStyle/>
                    <a:p>
                      <a:pPr algn="l" fontAlgn="b"/>
                      <a:r>
                        <a:rPr lang="ru-RU" sz="600" u="none" strike="noStrike">
                          <a:effectLst/>
                        </a:rPr>
                        <a:t>Социальная политика</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1000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2929230111"/>
                  </a:ext>
                </a:extLst>
              </a:tr>
              <a:tr h="104888">
                <a:tc>
                  <a:txBody>
                    <a:bodyPr/>
                    <a:lstStyle/>
                    <a:p>
                      <a:pPr algn="l" fontAlgn="b"/>
                      <a:r>
                        <a:rPr lang="ru-RU" sz="600" u="none" strike="noStrike">
                          <a:effectLst/>
                        </a:rPr>
                        <a:t>Пенсионное обеспечение</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1001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3 872,3</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1650142755"/>
                  </a:ext>
                </a:extLst>
              </a:tr>
              <a:tr h="104888">
                <a:tc>
                  <a:txBody>
                    <a:bodyPr/>
                    <a:lstStyle/>
                    <a:p>
                      <a:pPr algn="l" fontAlgn="b"/>
                      <a:r>
                        <a:rPr lang="ru-RU" sz="600" u="none" strike="noStrike">
                          <a:effectLst/>
                        </a:rPr>
                        <a:t>Физическая культура и спорт</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1100</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1"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3861850192"/>
                  </a:ext>
                </a:extLst>
              </a:tr>
              <a:tr h="109082">
                <a:tc>
                  <a:txBody>
                    <a:bodyPr/>
                    <a:lstStyle/>
                    <a:p>
                      <a:pPr algn="l" fontAlgn="b"/>
                      <a:r>
                        <a:rPr lang="ru-RU" sz="600" u="none" strike="noStrike">
                          <a:effectLst/>
                        </a:rPr>
                        <a:t>Массовый  спорт</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1102</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0"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318,1</a:t>
                      </a:r>
                      <a:endParaRPr lang="ru-RU" sz="600" b="0" i="0" u="none" strike="noStrike">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956515001"/>
                  </a:ext>
                </a:extLst>
              </a:tr>
              <a:tr h="198307">
                <a:tc>
                  <a:txBody>
                    <a:bodyPr/>
                    <a:lstStyle/>
                    <a:p>
                      <a:pPr algn="l" fontAlgn="b"/>
                      <a:r>
                        <a:rPr lang="ru-RU" sz="700" u="none" strike="noStrike">
                          <a:effectLst/>
                        </a:rPr>
                        <a:t>Всего расходов</a:t>
                      </a:r>
                      <a:endParaRPr lang="ru-RU" sz="7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 </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191 091,1</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a:effectLst/>
                        </a:rPr>
                        <a:t>155 912,1</a:t>
                      </a:r>
                      <a:endParaRPr lang="ru-RU" sz="600" b="1" i="0" u="none" strike="noStrike">
                        <a:effectLst/>
                        <a:latin typeface="Times New Roman" panose="02020603050405020304" pitchFamily="18" charset="0"/>
                      </a:endParaRPr>
                    </a:p>
                  </a:txBody>
                  <a:tcPr marL="4140" marR="4140" marT="4140" marB="0" anchor="b"/>
                </a:tc>
                <a:tc>
                  <a:txBody>
                    <a:bodyPr/>
                    <a:lstStyle/>
                    <a:p>
                      <a:pPr algn="ctr" fontAlgn="b"/>
                      <a:r>
                        <a:rPr lang="ru-RU" sz="600" u="none" strike="noStrike" dirty="0">
                          <a:effectLst/>
                        </a:rPr>
                        <a:t>158 365,5</a:t>
                      </a:r>
                      <a:endParaRPr lang="ru-RU" sz="600" b="1" i="0" u="none" strike="noStrike" dirty="0">
                        <a:effectLst/>
                        <a:latin typeface="Times New Roman" panose="02020603050405020304" pitchFamily="18" charset="0"/>
                      </a:endParaRPr>
                    </a:p>
                  </a:txBody>
                  <a:tcPr marL="4140" marR="4140" marT="4140" marB="0" anchor="b"/>
                </a:tc>
                <a:extLst>
                  <a:ext uri="{0D108BD9-81ED-4DB2-BD59-A6C34878D82A}">
                    <a16:rowId xmlns:a16="http://schemas.microsoft.com/office/drawing/2014/main" val="63973572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4339650"/>
          </a:xfrm>
          <a:prstGeom prst="rect">
            <a:avLst/>
          </a:prstGeom>
        </p:spPr>
        <p:txBody>
          <a:bodyPr wrap="square">
            <a:spAutoFit/>
          </a:bodyPr>
          <a:lstStyle/>
          <a:p>
            <a:r>
              <a:rPr lang="ru-RU" sz="1200" dirty="0" smtClean="0"/>
              <a:t>А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 - контроль за правильностью исчисления, - полнотой и своевременностью уплаты, - начисление, - учет, - взыскание, - принятие решений о возврате (зачете) излишне уплаченных (взысканных) платежей, пеней и штрафов по ним, являющихся доходами бюджетов бюджетной системы РФ.  </a:t>
            </a:r>
          </a:p>
          <a:p>
            <a:r>
              <a:rPr lang="ru-RU" sz="1200" dirty="0" smtClean="0"/>
              <a:t>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право осуществлять операции с источниками финансирования дефицита бюджета. </a:t>
            </a:r>
          </a:p>
          <a:p>
            <a:r>
              <a:rPr lang="ru-RU" sz="1200" dirty="0" smtClean="0"/>
              <a:t>Б       Бюджет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a:t>
            </a:r>
          </a:p>
          <a:p>
            <a:r>
              <a:rPr lang="ru-RU" sz="1200" dirty="0" smtClean="0"/>
              <a:t>           Бюджет государственного внебюджетного фонда 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 Бюджетами государственных внебюджетных фондов Российской Федерации являются: - бюджет Пенсионного фонда Российской Федерации; - бюджет Фонда социального страхования Российской Федерации; - бюджет Федерального фонда обязательного медицинского страхования. Бюджетами территориальных государственных внебюджетных фондов являются бюджеты территориальных фондов обязательного медицинского страхования.</a:t>
            </a:r>
          </a:p>
          <a:p>
            <a:r>
              <a:rPr lang="ru-RU" sz="1200" dirty="0" smtClean="0"/>
              <a:t>         Бюджет консолидированный Свод бюджетов бюджетной системы Российской Федерации на соответствующей территории (за исключением бюджетов государственных внебюджетных фондов).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endParaRPr lang="ru-RU" sz="1200" dirty="0"/>
          </a:p>
        </p:txBody>
      </p:sp>
      <p:sp>
        <p:nvSpPr>
          <p:cNvPr id="3" name="Прямоугольник 2"/>
          <p:cNvSpPr/>
          <p:nvPr/>
        </p:nvSpPr>
        <p:spPr>
          <a:xfrm>
            <a:off x="3894730" y="116632"/>
            <a:ext cx="2549477" cy="369332"/>
          </a:xfrm>
          <a:prstGeom prst="rect">
            <a:avLst/>
          </a:prstGeom>
        </p:spPr>
        <p:txBody>
          <a:bodyPr wrap="square">
            <a:spAutoFit/>
          </a:bodyPr>
          <a:lstStyle/>
          <a:p>
            <a:r>
              <a:rPr lang="ru-RU" dirty="0" smtClean="0"/>
              <a:t>ГЛОССАРИЙ</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7848872" cy="5632311"/>
          </a:xfrm>
          <a:prstGeom prst="rect">
            <a:avLst/>
          </a:prstGeom>
        </p:spPr>
        <p:txBody>
          <a:bodyPr wrap="square">
            <a:spAutoFit/>
          </a:bodyPr>
          <a:lstStyle/>
          <a:p>
            <a:r>
              <a:rPr lang="ru-RU" sz="1200" dirty="0" smtClean="0"/>
              <a:t>            Бюджет муниципального образования Фонд денежных средств, предназначенный для финансирования функций, отнесенных к ведению местного самоуправления. Основной финансовый документ муниципального образования, поселения на текущий год, принимаемый представительным органом местного самоуправления.   </a:t>
            </a:r>
          </a:p>
          <a:p>
            <a:r>
              <a:rPr lang="ru-RU" sz="1200" dirty="0" smtClean="0"/>
              <a:t>            Бюджетная классификация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 </a:t>
            </a:r>
          </a:p>
          <a:p>
            <a:r>
              <a:rPr lang="ru-RU" sz="1200" dirty="0" smtClean="0"/>
              <a:t>             Бюджетная роспись Документ, который составляется и ведется: - Главным распорядителем бюджетных средств - в целях исполнения бюджета в части расходов; -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r>
              <a:rPr lang="ru-RU" sz="1200" dirty="0" smtClean="0"/>
              <a:t>             Бюджетная система Российской Федерации Совокупность всех бюджетов в РФ: федерального, региональных, местных, государственных внебюджетных фондов. </a:t>
            </a:r>
          </a:p>
          <a:p>
            <a:r>
              <a:rPr lang="ru-RU" sz="1200" dirty="0" smtClean="0"/>
              <a:t>             Бюджетная смета 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a:t>
            </a:r>
          </a:p>
          <a:p>
            <a:r>
              <a:rPr lang="ru-RU" sz="1200" dirty="0" smtClean="0"/>
              <a:t>             Бюджетное обязательство Расходное обязательство, подлежащие исполнению в соответствующем финансовом году.</a:t>
            </a:r>
          </a:p>
          <a:p>
            <a:r>
              <a:rPr lang="ru-RU" sz="1200" dirty="0" smtClean="0"/>
              <a:t>              Бюджетные ассигнования Предельные объемы денежных средств, предусмотренные в соответствующем финансовом году для исполнения бюджетных обязательств. </a:t>
            </a:r>
          </a:p>
          <a:p>
            <a:r>
              <a:rPr lang="ru-RU" sz="1200" dirty="0" smtClean="0"/>
              <a:t>              Бюджетные инвестиции Средства бюджета, направленные на приобретение, модернизацию государственного (муниципального) имущества. </a:t>
            </a:r>
          </a:p>
          <a:p>
            <a:r>
              <a:rPr lang="ru-RU" sz="1200" dirty="0" smtClean="0"/>
              <a:t>              Бюджетный процесс 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p>
          <a:p>
            <a:r>
              <a:rPr lang="ru-RU" sz="1200" dirty="0" smtClean="0"/>
              <a:t>              Бюджет субъекта Российской Федерации 1.Фонд денежных средств субъекта РФ. Бюджет субъекта РФ может быть: - собственно бюджет региона - фонд денежных средств, предназначенный для финансирования функций, отнесенных к предметам ведения субъекта РФ; - консолидированный - включает в себя бюджет региона и бюджеты муниципальных образований, входящих в состав данного региона. 2.2. Основной финансовый документ региона на текущий финансовый год, имеющий силу закона.</a:t>
            </a:r>
          </a:p>
          <a:p>
            <a:r>
              <a:rPr lang="ru-RU" sz="1200" dirty="0" smtClean="0"/>
              <a:t>              Бюджет федеральный 1. Фонд денежных средств, предназначенный для финансирования функций, отнесенных к предметам ведения государства. 2. Основной финансовый документ страны на текущий финансовый год, имеющий силу закона.</a:t>
            </a:r>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20880" cy="6186309"/>
          </a:xfrm>
          <a:prstGeom prst="rect">
            <a:avLst/>
          </a:prstGeom>
        </p:spPr>
        <p:txBody>
          <a:bodyPr wrap="square">
            <a:spAutoFit/>
          </a:bodyPr>
          <a:lstStyle/>
          <a:p>
            <a:r>
              <a:rPr lang="ru-RU" sz="1200" dirty="0" smtClean="0"/>
              <a:t>В            Ведомственная структура расходов бюджета 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r>
              <a:rPr lang="ru-RU" sz="1200" dirty="0" smtClean="0"/>
              <a:t>               Внешний долг Долг, выраженный в иностранной валюте. В объем внешнего долга не включается долг субъектов РФ и муниципальных образований перед Российской Федерацией, выраженный в иностранной валюте.   </a:t>
            </a:r>
          </a:p>
          <a:p>
            <a:r>
              <a:rPr lang="ru-RU" sz="1200" dirty="0" smtClean="0"/>
              <a:t>               Внутренний долг 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200" dirty="0" smtClean="0"/>
              <a:t> Г            Главный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 </a:t>
            </a:r>
          </a:p>
          <a:p>
            <a:r>
              <a:rPr lang="ru-RU" sz="1200" dirty="0" smtClean="0"/>
              <a:t>               Главный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в своем ведении администраторов источников финансирования дефицита бюджета. </a:t>
            </a:r>
          </a:p>
          <a:p>
            <a:r>
              <a:rPr lang="ru-RU" sz="1200" dirty="0" smtClean="0"/>
              <a:t>               Главный распорядитель бюджетных средств (ГРБС)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r>
              <a:rPr lang="ru-RU" sz="1200" dirty="0" smtClean="0"/>
              <a:t>                Государственная или муниципальная гарантия 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p>
          <a:p>
            <a:r>
              <a:rPr lang="ru-RU" sz="1200" dirty="0" smtClean="0"/>
              <a:t>              Государственное (муниципальное) задание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r>
              <a:rPr lang="ru-RU" sz="1200" dirty="0" smtClean="0"/>
              <a:t>              Государственные (муниципальные) услуги (работы)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a:t>
            </a:r>
          </a:p>
          <a:p>
            <a:r>
              <a:rPr lang="ru-RU" sz="1200" dirty="0" smtClean="0"/>
              <a:t>               Государственный или муниципальный долг Обязательства публично-правового образования по полученным кредитам, выпущенным ценным бумагам, предоставленным гарантиям перед третьими лицами. </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endParaRPr lang="ru-RU"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1"/>
            <a:ext cx="8208912" cy="6740307"/>
          </a:xfrm>
          <a:prstGeom prst="rect">
            <a:avLst/>
          </a:prstGeom>
        </p:spPr>
        <p:txBody>
          <a:bodyPr wrap="square">
            <a:spAutoFit/>
          </a:bodyPr>
          <a:lstStyle/>
          <a:p>
            <a:r>
              <a:rPr lang="ru-RU" sz="1200" dirty="0" smtClean="0"/>
              <a:t>Д          Дефицит бюджета Превышение расходов бюджета над его доходами. </a:t>
            </a:r>
          </a:p>
          <a:p>
            <a:r>
              <a:rPr lang="ru-RU" sz="1200" dirty="0" smtClean="0"/>
              <a:t>             Дотации 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200" dirty="0" smtClean="0"/>
              <a:t>             Доходы бюджета Поступающие от населения, организаций, учреждений в бюджет денежные средства в виде: -налогов; - неналоговых поступлений (пошлины, доходы от продажи имущества, штрафы и т.п.); -безвозмездных поступлений; -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r>
              <a:rPr lang="ru-RU" sz="1200" dirty="0" smtClean="0"/>
              <a:t> Е           Единый счет бюджета Счет (совокупность счетов), открытый (открытых)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a:t>
            </a:r>
          </a:p>
          <a:p>
            <a:r>
              <a:rPr lang="ru-RU" sz="1200" dirty="0" smtClean="0"/>
              <a:t> И         Источники финансирования дефицита бюджета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p>
          <a:p>
            <a:r>
              <a:rPr lang="ru-RU" sz="1200" dirty="0" smtClean="0"/>
              <a:t>К          Казенное учреждение 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Л Лимиты бюджетных обязательств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p>
          <a:p>
            <a:r>
              <a:rPr lang="ru-RU" sz="1200" dirty="0" smtClean="0"/>
              <a:t>М         Межбюджетные отношения Взаимоотношения между публично-правовыми образованиями по вопросам осуществления бюджетного процесса. </a:t>
            </a:r>
          </a:p>
          <a:p>
            <a:r>
              <a:rPr lang="ru-RU" sz="1200" dirty="0" smtClean="0"/>
              <a:t>             Межбюджетные трансферты Средства, предоставляемые одним бюджетом бюджетной системы РФ другому бюджету. Н </a:t>
            </a:r>
            <a:r>
              <a:rPr lang="ru-RU" sz="1200" dirty="0" err="1" smtClean="0"/>
              <a:t>Непрограммные</a:t>
            </a:r>
            <a:r>
              <a:rPr lang="ru-RU" sz="1200" dirty="0" smtClean="0"/>
              <a:t> расходы Расходные обязательства, не включенные в государственные программы. </a:t>
            </a:r>
          </a:p>
          <a:p>
            <a:r>
              <a:rPr lang="ru-RU" sz="1200" dirty="0" smtClean="0"/>
              <a:t>О           Обоснование бюджетных ассигнований Документ, содержащий информацию о бюджетных средствах в очередном финансовом году (очередном финансовом году и плановом периоде). </a:t>
            </a:r>
          </a:p>
          <a:p>
            <a:r>
              <a:rPr lang="ru-RU" sz="1200" dirty="0" smtClean="0"/>
              <a:t>              Отчетный финансовый год Год, предшествующий текущему финансовому году. </a:t>
            </a:r>
          </a:p>
          <a:p>
            <a:r>
              <a:rPr lang="ru-RU" sz="1200" dirty="0" smtClean="0"/>
              <a:t>              Очередной финансовый год Год, следующий за текущим финансовым годом. </a:t>
            </a:r>
          </a:p>
          <a:p>
            <a:r>
              <a:rPr lang="ru-RU" sz="1200" dirty="0" smtClean="0"/>
              <a:t>П            Плановый период Два финансовых года, следующие за очередным финансовым годом. </a:t>
            </a:r>
          </a:p>
          <a:p>
            <a:r>
              <a:rPr lang="ru-RU" sz="1200" dirty="0" smtClean="0"/>
              <a:t>              Получатель бюджетных средств (ПБС)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r>
              <a:rPr lang="ru-RU" sz="1200" dirty="0" smtClean="0"/>
              <a:t>              </a:t>
            </a:r>
            <a:r>
              <a:rPr lang="ru-RU" sz="1200" dirty="0" err="1" smtClean="0"/>
              <a:t>Профицит</a:t>
            </a:r>
            <a:r>
              <a:rPr lang="ru-RU" sz="1200" dirty="0" smtClean="0"/>
              <a:t> бюджета Превышение доходов бюджета над его расходами. </a:t>
            </a:r>
          </a:p>
          <a:p>
            <a:r>
              <a:rPr lang="ru-RU" sz="1200" dirty="0" smtClean="0"/>
              <a:t>              Публично-правовое образование Российская Федерация (федеральное государство) в целом; - Субъекты РФ - республики, края, области, города федерального подчинения, автономные области, автономные округа; Муниципальные образования. </a:t>
            </a:r>
          </a:p>
          <a:p>
            <a:r>
              <a:rPr lang="ru-RU" sz="1200" dirty="0" smtClean="0"/>
              <a:t>              Публичные обязательства 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endParaRPr lang="ru-RU"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3970318"/>
          </a:xfrm>
          <a:prstGeom prst="rect">
            <a:avLst/>
          </a:prstGeom>
        </p:spPr>
        <p:txBody>
          <a:bodyPr wrap="square">
            <a:spAutoFit/>
          </a:bodyPr>
          <a:lstStyle/>
          <a:p>
            <a:r>
              <a:rPr lang="ru-RU" sz="1200" dirty="0" smtClean="0"/>
              <a:t>Р        Распорядитель бюджетных средств (РБС) 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1200" dirty="0" err="1" smtClean="0"/>
              <a:t>ое</a:t>
            </a:r>
            <a:r>
              <a:rPr lang="ru-RU" sz="1200" dirty="0" smtClean="0"/>
              <a:t>) правом распределять полученные средства бюджета между подведомственными распорядителями и получателями бюджетных средств. </a:t>
            </a:r>
          </a:p>
          <a:p>
            <a:r>
              <a:rPr lang="ru-RU" sz="1200" dirty="0" smtClean="0"/>
              <a:t>          Расходное обязательство 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 </a:t>
            </a:r>
          </a:p>
          <a:p>
            <a:r>
              <a:rPr lang="ru-RU" sz="1200" dirty="0" smtClean="0"/>
              <a:t>          Расходы бюджета Выплачиваемые из бюджета денежные средства. Реальный дефицит 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 </a:t>
            </a:r>
          </a:p>
          <a:p>
            <a:r>
              <a:rPr lang="ru-RU" sz="1200" dirty="0" smtClean="0"/>
              <a:t> С       Сводная бюджетная роспись Документ, который составляется и ведется финансовым органом (</a:t>
            </a:r>
            <a:r>
              <a:rPr lang="ru-RU" sz="1200" dirty="0" err="1" smtClean="0"/>
              <a:t>органом</a:t>
            </a:r>
            <a:r>
              <a:rPr lang="ru-RU" sz="1200" dirty="0" smtClean="0"/>
              <a:t>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r>
              <a:rPr lang="ru-RU" sz="1200" dirty="0" smtClean="0"/>
              <a:t> Т       Текущий финансовый год Год, в котором осуществляется исполнение бюджета, составление и рассмотрение проекта бюджета на очередной финансовый год и плановый период.</a:t>
            </a:r>
          </a:p>
          <a:p>
            <a:r>
              <a:rPr lang="ru-RU" sz="1200" dirty="0" smtClean="0"/>
              <a:t> У       Участники бюджетного процесса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200" dirty="0" smtClean="0"/>
              <a:t> Ф       Финансовый орган На федеральном уровне - Министерство финансов Российской Федерации. На уровне субъекта РФ - органы исполнительной власти субъектов РФ, осуществляющие составление и организацию исполнения бюджетов субъектов РФ (министерства финансов, департаменты финансов, управления финансов и др.). На местном уровне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cstate="print"/>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454456"/>
            <a:ext cx="357187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МО </a:t>
            </a:r>
            <a:r>
              <a:rPr lang="ru-RU" altLang="ru-RU" i="1" dirty="0" err="1" smtClean="0"/>
              <a:t>Мгинское</a:t>
            </a:r>
            <a:r>
              <a:rPr lang="ru-RU" altLang="ru-RU" i="1" dirty="0" smtClean="0"/>
              <a:t> городское поселение</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422131" y="-248453"/>
            <a:ext cx="629973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Скругленный прямоугольник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0" y="15674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323528" y="1238313"/>
            <a:ext cx="856895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Администрация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осуществляет свою деятельность на основании Конституции Российской Федерации, федеральных законов, областных законов, Устава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Положения об администрации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указов Президента Российской Федерации.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Рисунок 16" descr="карта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20888"/>
            <a:ext cx="3479165" cy="3265805"/>
          </a:xfrm>
          <a:prstGeom prst="rect">
            <a:avLst/>
          </a:prstGeom>
          <a:noFill/>
          <a:ln>
            <a:noFill/>
          </a:ln>
        </p:spPr>
      </p:pic>
      <p:sp>
        <p:nvSpPr>
          <p:cNvPr id="1035" name="Rectangle 11"/>
          <p:cNvSpPr>
            <a:spLocks noChangeArrowheads="1"/>
          </p:cNvSpPr>
          <p:nvPr/>
        </p:nvSpPr>
        <p:spPr bwMode="auto">
          <a:xfrm>
            <a:off x="3635896" y="2706073"/>
            <a:ext cx="424847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Площадь территории муниципального образования 75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250 Га, что составляет одну третью часть</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территории Кировского муниципального района Ленинградской области. В состав земель поселения входят земли в границах поселения, независимо от форм собственности и целевого назначения.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3779912" y="4285923"/>
            <a:ext cx="3672408" cy="1815882"/>
          </a:xfrm>
          <a:prstGeom prst="rect">
            <a:avLst/>
          </a:prstGeom>
        </p:spPr>
        <p:txBody>
          <a:bodyPr wrap="square">
            <a:spAutoFit/>
          </a:bodyPr>
          <a:lstStyle/>
          <a:p>
            <a:r>
              <a:rPr lang="ru-RU" sz="1400" dirty="0" smtClean="0">
                <a:latin typeface="Arial" pitchFamily="34" charset="0"/>
                <a:ea typeface="Times New Roman" pitchFamily="18" charset="0"/>
                <a:cs typeface="Arial" pitchFamily="34" charset="0"/>
              </a:rPr>
              <a:t>Земли муниципального образования </a:t>
            </a:r>
            <a:r>
              <a:rPr lang="ru-RU" sz="1400" dirty="0" err="1" smtClean="0">
                <a:latin typeface="Arial" pitchFamily="34" charset="0"/>
                <a:ea typeface="Times New Roman" pitchFamily="18" charset="0"/>
                <a:cs typeface="Arial" pitchFamily="34" charset="0"/>
              </a:rPr>
              <a:t>Мгинское</a:t>
            </a:r>
            <a:r>
              <a:rPr lang="ru-RU" sz="1400" dirty="0" smtClean="0">
                <a:latin typeface="Arial" pitchFamily="34" charset="0"/>
                <a:ea typeface="Times New Roman" pitchFamily="18" charset="0"/>
                <a:cs typeface="Arial" pitchFamily="34" charset="0"/>
              </a:rPr>
              <a:t> городское поселение граничат с Кировским, </a:t>
            </a:r>
            <a:r>
              <a:rPr lang="ru-RU" sz="1400" dirty="0" err="1" smtClean="0">
                <a:latin typeface="Arial" pitchFamily="34" charset="0"/>
                <a:ea typeface="Times New Roman" pitchFamily="18" charset="0"/>
                <a:cs typeface="Arial" pitchFamily="34" charset="0"/>
              </a:rPr>
              <a:t>Отрадненским</a:t>
            </a:r>
            <a:r>
              <a:rPr lang="ru-RU" sz="1400" dirty="0" smtClean="0">
                <a:latin typeface="Arial" pitchFamily="34" charset="0"/>
                <a:ea typeface="Times New Roman" pitchFamily="18" charset="0"/>
                <a:cs typeface="Arial" pitchFamily="34" charset="0"/>
              </a:rPr>
              <a:t>, Павловским, </a:t>
            </a:r>
            <a:r>
              <a:rPr lang="ru-RU" sz="1400" dirty="0" err="1" smtClean="0">
                <a:latin typeface="Arial" pitchFamily="34" charset="0"/>
                <a:ea typeface="Times New Roman" pitchFamily="18" charset="0"/>
                <a:cs typeface="Arial" pitchFamily="34" charset="0"/>
              </a:rPr>
              <a:t>Приладожским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Назиевским</a:t>
            </a:r>
            <a:r>
              <a:rPr lang="ru-RU" sz="1400" dirty="0" smtClean="0">
                <a:latin typeface="Arial" pitchFamily="34" charset="0"/>
                <a:ea typeface="Times New Roman" pitchFamily="18" charset="0"/>
                <a:cs typeface="Arial" pitchFamily="34" charset="0"/>
              </a:rPr>
              <a:t> городскими поселениями, с Путиловским сельским поселением, с </a:t>
            </a:r>
            <a:r>
              <a:rPr lang="ru-RU" sz="1400" dirty="0" err="1" smtClean="0">
                <a:latin typeface="Arial" pitchFamily="34" charset="0"/>
                <a:ea typeface="Times New Roman" pitchFamily="18" charset="0"/>
                <a:cs typeface="Arial" pitchFamily="34" charset="0"/>
              </a:rPr>
              <a:t>Киришским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Тосненским</a:t>
            </a:r>
            <a:r>
              <a:rPr lang="ru-RU" sz="1400" dirty="0" smtClean="0">
                <a:latin typeface="Arial" pitchFamily="34" charset="0"/>
                <a:ea typeface="Times New Roman" pitchFamily="18" charset="0"/>
                <a:cs typeface="Arial" pitchFamily="34" charset="0"/>
              </a:rPr>
              <a:t> муниципальными районами Ленинградской области.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6074</TotalTime>
  <Words>4033</Words>
  <Application>Microsoft Office PowerPoint</Application>
  <PresentationFormat>Экран (4:3)</PresentationFormat>
  <Paragraphs>828</Paragraphs>
  <Slides>25</Slides>
  <Notes>8</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25</vt:i4>
      </vt:variant>
    </vt:vector>
  </HeadingPairs>
  <TitlesOfParts>
    <vt:vector size="37" baseType="lpstr">
      <vt:lpstr>Algerian</vt:lpstr>
      <vt:lpstr>Arial</vt:lpstr>
      <vt:lpstr>Bookman Old Style</vt:lpstr>
      <vt:lpstr>Calibri</vt:lpstr>
      <vt:lpstr>Cambria</vt:lpstr>
      <vt:lpstr>Constantia</vt:lpstr>
      <vt:lpstr>Gill Sans MT</vt:lpstr>
      <vt:lpstr>Times New Roman</vt:lpstr>
      <vt:lpstr>Wingdings</vt:lpstr>
      <vt:lpstr>Wingdings 2</vt:lpstr>
      <vt:lpstr>Wingdings 3</vt:lpstr>
      <vt:lpstr>Начальная</vt:lpstr>
      <vt:lpstr>МО Мгинское городское поселение Кировского муниципального района Ленинградской области на 2024 год и на плановый период2025 и 2026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Межбюджетные трансферты и иные межбюджетные поступления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anton204821@outlook.com</cp:lastModifiedBy>
  <cp:revision>400</cp:revision>
  <dcterms:created xsi:type="dcterms:W3CDTF">2013-11-12T07:49:12Z</dcterms:created>
  <dcterms:modified xsi:type="dcterms:W3CDTF">2024-03-12T14:32:06Z</dcterms:modified>
</cp:coreProperties>
</file>