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Lst>
  <p:notesMasterIdLst>
    <p:notesMasterId r:id="rId14"/>
  </p:notesMasterIdLst>
  <p:handoutMasterIdLst>
    <p:handoutMasterId r:id="rId15"/>
  </p:handoutMasterIdLst>
  <p:sldIdLst>
    <p:sldId id="287" r:id="rId2"/>
    <p:sldId id="297" r:id="rId3"/>
    <p:sldId id="298" r:id="rId4"/>
    <p:sldId id="267" r:id="rId5"/>
    <p:sldId id="296" r:id="rId6"/>
    <p:sldId id="299" r:id="rId7"/>
    <p:sldId id="300" r:id="rId8"/>
    <p:sldId id="301" r:id="rId9"/>
    <p:sldId id="303" r:id="rId10"/>
    <p:sldId id="304" r:id="rId11"/>
    <p:sldId id="305" r:id="rId12"/>
    <p:sldId id="288" r:id="rId13"/>
  </p:sldIdLst>
  <p:sldSz cx="12192000" cy="6858000"/>
  <p:notesSz cx="6808788" cy="9940925"/>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5pPr>
    <a:lvl6pPr marL="2286000" algn="l" defTabSz="914400" rtl="0" eaLnBrk="1" latinLnBrk="0" hangingPunct="1">
      <a:defRPr kern="1200">
        <a:solidFill>
          <a:schemeClr val="tx1"/>
        </a:solidFill>
        <a:latin typeface="Garamond" panose="02020404030301010803" pitchFamily="18" charset="0"/>
        <a:ea typeface="+mn-ea"/>
        <a:cs typeface="+mn-cs"/>
      </a:defRPr>
    </a:lvl6pPr>
    <a:lvl7pPr marL="2743200" algn="l" defTabSz="914400" rtl="0" eaLnBrk="1" latinLnBrk="0" hangingPunct="1">
      <a:defRPr kern="1200">
        <a:solidFill>
          <a:schemeClr val="tx1"/>
        </a:solidFill>
        <a:latin typeface="Garamond" panose="02020404030301010803" pitchFamily="18" charset="0"/>
        <a:ea typeface="+mn-ea"/>
        <a:cs typeface="+mn-cs"/>
      </a:defRPr>
    </a:lvl7pPr>
    <a:lvl8pPr marL="3200400" algn="l" defTabSz="914400" rtl="0" eaLnBrk="1" latinLnBrk="0" hangingPunct="1">
      <a:defRPr kern="1200">
        <a:solidFill>
          <a:schemeClr val="tx1"/>
        </a:solidFill>
        <a:latin typeface="Garamond" panose="02020404030301010803" pitchFamily="18" charset="0"/>
        <a:ea typeface="+mn-ea"/>
        <a:cs typeface="+mn-cs"/>
      </a:defRPr>
    </a:lvl8pPr>
    <a:lvl9pPr marL="3657600" algn="l" defTabSz="914400" rtl="0" eaLnBrk="1" latinLnBrk="0" hangingPunct="1">
      <a:defRPr kern="1200">
        <a:solidFill>
          <a:schemeClr val="tx1"/>
        </a:solidFill>
        <a:latin typeface="Garamond" panose="020204040303010108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3968"/>
    <a:srgbClr val="283362"/>
    <a:srgbClr val="344677"/>
    <a:srgbClr val="4E6EA5"/>
    <a:srgbClr val="252D5B"/>
    <a:srgbClr val="435D92"/>
    <a:srgbClr val="2F3E6E"/>
    <a:srgbClr val="1F2552"/>
    <a:srgbClr val="1E2450"/>
    <a:srgbClr val="2832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3556" autoAdjust="0"/>
  </p:normalViewPr>
  <p:slideViewPr>
    <p:cSldViewPr>
      <p:cViewPr varScale="1">
        <p:scale>
          <a:sx n="109" d="100"/>
          <a:sy n="109" d="100"/>
        </p:scale>
        <p:origin x="576"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6" d="100"/>
          <a:sy n="86" d="100"/>
        </p:scale>
        <p:origin x="272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98E1F4DD-5FCC-48A6-B9FE-80E6B77E0325}" type="datetimeFigureOut">
              <a:rPr lang="ru-RU" smtClean="0"/>
              <a:t>05.06.2026</a:t>
            </a:fld>
            <a:endParaRPr lang="ru-RU"/>
          </a:p>
        </p:txBody>
      </p:sp>
      <p:sp>
        <p:nvSpPr>
          <p:cNvPr id="4" name="Нижний колонтитул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1464B9E3-36B0-46DD-B550-7CF210480136}" type="slidenum">
              <a:rPr lang="ru-RU" smtClean="0"/>
              <a:t>‹#›</a:t>
            </a:fld>
            <a:endParaRPr lang="ru-RU"/>
          </a:p>
        </p:txBody>
      </p:sp>
    </p:spTree>
    <p:extLst>
      <p:ext uri="{BB962C8B-B14F-4D97-AF65-F5344CB8AC3E}">
        <p14:creationId xmlns:p14="http://schemas.microsoft.com/office/powerpoint/2010/main" val="925051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0475" cy="498773"/>
          </a:xfrm>
          <a:prstGeom prst="rect">
            <a:avLst/>
          </a:prstGeom>
        </p:spPr>
        <p:txBody>
          <a:bodyPr vert="horz" lIns="91440" tIns="45720" rIns="91440" bIns="45720" rtlCol="0"/>
          <a:lstStyle>
            <a:lvl1pPr algn="l" eaLnBrk="1" hangingPunct="1">
              <a:defRPr sz="1200" smtClean="0"/>
            </a:lvl1pPr>
          </a:lstStyle>
          <a:p>
            <a:pPr>
              <a:defRPr/>
            </a:pPr>
            <a:endParaRPr lang="ru-RU"/>
          </a:p>
        </p:txBody>
      </p:sp>
      <p:sp>
        <p:nvSpPr>
          <p:cNvPr id="3" name="Дата 2"/>
          <p:cNvSpPr>
            <a:spLocks noGrp="1"/>
          </p:cNvSpPr>
          <p:nvPr>
            <p:ph type="dt" idx="1"/>
          </p:nvPr>
        </p:nvSpPr>
        <p:spPr>
          <a:xfrm>
            <a:off x="3856737" y="0"/>
            <a:ext cx="2950475" cy="498773"/>
          </a:xfrm>
          <a:prstGeom prst="rect">
            <a:avLst/>
          </a:prstGeom>
        </p:spPr>
        <p:txBody>
          <a:bodyPr vert="horz" lIns="91440" tIns="45720" rIns="91440" bIns="45720" rtlCol="0"/>
          <a:lstStyle>
            <a:lvl1pPr algn="r" eaLnBrk="1" hangingPunct="1">
              <a:defRPr sz="1200" smtClean="0"/>
            </a:lvl1pPr>
          </a:lstStyle>
          <a:p>
            <a:pPr>
              <a:defRPr/>
            </a:pPr>
            <a:fld id="{CB933F13-409E-45DB-9DCE-F723844EC180}" type="datetimeFigureOut">
              <a:rPr lang="ru-RU"/>
              <a:pPr>
                <a:defRPr/>
              </a:pPr>
              <a:t>05.06.2026</a:t>
            </a:fld>
            <a:endParaRPr lang="ru-RU"/>
          </a:p>
        </p:txBody>
      </p:sp>
      <p:sp>
        <p:nvSpPr>
          <p:cNvPr id="4" name="Образ слайда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eaLnBrk="1" hangingPunct="1">
              <a:defRPr sz="1200" smtClean="0"/>
            </a:lvl1pPr>
          </a:lstStyle>
          <a:p>
            <a:pPr>
              <a:defRPr/>
            </a:pPr>
            <a:endParaRPr lang="ru-RU"/>
          </a:p>
        </p:txBody>
      </p:sp>
      <p:sp>
        <p:nvSpPr>
          <p:cNvPr id="7" name="Номер слайда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eaLnBrk="1" hangingPunct="1">
              <a:defRPr sz="1200" smtClean="0"/>
            </a:lvl1pPr>
          </a:lstStyle>
          <a:p>
            <a:pPr>
              <a:defRPr/>
            </a:pPr>
            <a:fld id="{2B998447-E5B1-4A3E-83EB-5DFD9B9AC345}" type="slidenum">
              <a:rPr lang="ru-RU"/>
              <a:pPr>
                <a:defRPr/>
              </a:pPr>
              <a:t>‹#›</a:t>
            </a:fld>
            <a:endParaRPr lang="ru-RU"/>
          </a:p>
        </p:txBody>
      </p:sp>
    </p:spTree>
    <p:extLst>
      <p:ext uri="{BB962C8B-B14F-4D97-AF65-F5344CB8AC3E}">
        <p14:creationId xmlns:p14="http://schemas.microsoft.com/office/powerpoint/2010/main" val="19608669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2B998447-E5B1-4A3E-83EB-5DFD9B9AC345}" type="slidenum">
              <a:rPr lang="ru-RU" smtClean="0"/>
              <a:pPr>
                <a:defRPr/>
              </a:pPr>
              <a:t>3</a:t>
            </a:fld>
            <a:endParaRPr lang="ru-RU"/>
          </a:p>
        </p:txBody>
      </p:sp>
    </p:spTree>
    <p:extLst>
      <p:ext uri="{BB962C8B-B14F-4D97-AF65-F5344CB8AC3E}">
        <p14:creationId xmlns:p14="http://schemas.microsoft.com/office/powerpoint/2010/main" val="1717114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2B998447-E5B1-4A3E-83EB-5DFD9B9AC345}" type="slidenum">
              <a:rPr lang="ru-RU" smtClean="0"/>
              <a:pPr>
                <a:defRPr/>
              </a:pPr>
              <a:t>12</a:t>
            </a:fld>
            <a:endParaRPr lang="ru-RU"/>
          </a:p>
        </p:txBody>
      </p:sp>
    </p:spTree>
    <p:extLst>
      <p:ext uri="{BB962C8B-B14F-4D97-AF65-F5344CB8AC3E}">
        <p14:creationId xmlns:p14="http://schemas.microsoft.com/office/powerpoint/2010/main" val="19120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ru-RU" altLang="ru-RU" smtClean="0"/>
          </a:p>
        </p:txBody>
      </p:sp>
      <p:sp>
        <p:nvSpPr>
          <p:cNvPr id="1229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0CD476F3-1DB5-417A-8FB2-96DBDC346183}" type="slidenum">
              <a:rPr lang="ru-RU" altLang="ru-RU"/>
              <a:pPr/>
              <a:t>4</a:t>
            </a:fld>
            <a:endParaRPr lang="ru-RU" altLang="ru-RU"/>
          </a:p>
        </p:txBody>
      </p:sp>
    </p:spTree>
    <p:extLst>
      <p:ext uri="{BB962C8B-B14F-4D97-AF65-F5344CB8AC3E}">
        <p14:creationId xmlns:p14="http://schemas.microsoft.com/office/powerpoint/2010/main" val="4060168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ru-RU" altLang="ru-RU" smtClean="0"/>
          </a:p>
        </p:txBody>
      </p:sp>
      <p:sp>
        <p:nvSpPr>
          <p:cNvPr id="1434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FA885991-8584-4F8D-8F8F-6D43E7681B19}" type="slidenum">
              <a:rPr lang="ru-RU" altLang="ru-RU"/>
              <a:pPr/>
              <a:t>5</a:t>
            </a:fld>
            <a:endParaRPr lang="ru-RU" altLang="ru-RU"/>
          </a:p>
        </p:txBody>
      </p:sp>
    </p:spTree>
    <p:extLst>
      <p:ext uri="{BB962C8B-B14F-4D97-AF65-F5344CB8AC3E}">
        <p14:creationId xmlns:p14="http://schemas.microsoft.com/office/powerpoint/2010/main" val="1349912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2B998447-E5B1-4A3E-83EB-5DFD9B9AC345}" type="slidenum">
              <a:rPr lang="ru-RU" smtClean="0"/>
              <a:pPr>
                <a:defRPr/>
              </a:pPr>
              <a:t>6</a:t>
            </a:fld>
            <a:endParaRPr lang="ru-RU"/>
          </a:p>
        </p:txBody>
      </p:sp>
    </p:spTree>
    <p:extLst>
      <p:ext uri="{BB962C8B-B14F-4D97-AF65-F5344CB8AC3E}">
        <p14:creationId xmlns:p14="http://schemas.microsoft.com/office/powerpoint/2010/main" val="1783954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2B998447-E5B1-4A3E-83EB-5DFD9B9AC345}" type="slidenum">
              <a:rPr lang="ru-RU" smtClean="0"/>
              <a:pPr>
                <a:defRPr/>
              </a:pPr>
              <a:t>7</a:t>
            </a:fld>
            <a:endParaRPr lang="ru-RU"/>
          </a:p>
        </p:txBody>
      </p:sp>
    </p:spTree>
    <p:extLst>
      <p:ext uri="{BB962C8B-B14F-4D97-AF65-F5344CB8AC3E}">
        <p14:creationId xmlns:p14="http://schemas.microsoft.com/office/powerpoint/2010/main" val="3810431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2B998447-E5B1-4A3E-83EB-5DFD9B9AC345}" type="slidenum">
              <a:rPr lang="ru-RU" smtClean="0"/>
              <a:pPr>
                <a:defRPr/>
              </a:pPr>
              <a:t>8</a:t>
            </a:fld>
            <a:endParaRPr lang="ru-RU"/>
          </a:p>
        </p:txBody>
      </p:sp>
    </p:spTree>
    <p:extLst>
      <p:ext uri="{BB962C8B-B14F-4D97-AF65-F5344CB8AC3E}">
        <p14:creationId xmlns:p14="http://schemas.microsoft.com/office/powerpoint/2010/main" val="189484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2B998447-E5B1-4A3E-83EB-5DFD9B9AC345}" type="slidenum">
              <a:rPr lang="ru-RU" smtClean="0"/>
              <a:pPr>
                <a:defRPr/>
              </a:pPr>
              <a:t>9</a:t>
            </a:fld>
            <a:endParaRPr lang="ru-RU"/>
          </a:p>
        </p:txBody>
      </p:sp>
    </p:spTree>
    <p:extLst>
      <p:ext uri="{BB962C8B-B14F-4D97-AF65-F5344CB8AC3E}">
        <p14:creationId xmlns:p14="http://schemas.microsoft.com/office/powerpoint/2010/main" val="2910837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2B998447-E5B1-4A3E-83EB-5DFD9B9AC345}" type="slidenum">
              <a:rPr lang="ru-RU" smtClean="0"/>
              <a:pPr>
                <a:defRPr/>
              </a:pPr>
              <a:t>10</a:t>
            </a:fld>
            <a:endParaRPr lang="ru-RU"/>
          </a:p>
        </p:txBody>
      </p:sp>
    </p:spTree>
    <p:extLst>
      <p:ext uri="{BB962C8B-B14F-4D97-AF65-F5344CB8AC3E}">
        <p14:creationId xmlns:p14="http://schemas.microsoft.com/office/powerpoint/2010/main" val="2268055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2B998447-E5B1-4A3E-83EB-5DFD9B9AC345}" type="slidenum">
              <a:rPr lang="ru-RU" smtClean="0"/>
              <a:pPr>
                <a:defRPr/>
              </a:pPr>
              <a:t>11</a:t>
            </a:fld>
            <a:endParaRPr lang="ru-RU"/>
          </a:p>
        </p:txBody>
      </p:sp>
    </p:spTree>
    <p:extLst>
      <p:ext uri="{BB962C8B-B14F-4D97-AF65-F5344CB8AC3E}">
        <p14:creationId xmlns:p14="http://schemas.microsoft.com/office/powerpoint/2010/main" val="3444972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4" name="Straight Connector 15"/>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ltLang="ru-RU"/>
          </a:p>
        </p:txBody>
      </p:sp>
      <p:sp>
        <p:nvSpPr>
          <p:cNvPr id="10" name="Footer Placeholder 4"/>
          <p:cNvSpPr>
            <a:spLocks noGrp="1"/>
          </p:cNvSpPr>
          <p:nvPr>
            <p:ph type="ftr" sz="quarter" idx="11"/>
          </p:nvPr>
        </p:nvSpPr>
        <p:spPr/>
        <p:txBody>
          <a:bodyPr/>
          <a:lstStyle>
            <a:lvl1pPr>
              <a:defRPr/>
            </a:lvl1pPr>
          </a:lstStyle>
          <a:p>
            <a:pPr>
              <a:defRPr/>
            </a:pPr>
            <a:endParaRPr lang="ru-RU" altLang="ru-RU"/>
          </a:p>
        </p:txBody>
      </p:sp>
      <p:sp>
        <p:nvSpPr>
          <p:cNvPr id="11" name="Slide Number Placeholder 5"/>
          <p:cNvSpPr>
            <a:spLocks noGrp="1"/>
          </p:cNvSpPr>
          <p:nvPr>
            <p:ph type="sldNum" sz="quarter" idx="12"/>
          </p:nvPr>
        </p:nvSpPr>
        <p:spPr/>
        <p:txBody>
          <a:bodyPr/>
          <a:lstStyle>
            <a:lvl1pPr>
              <a:defRPr/>
            </a:lvl1pPr>
          </a:lstStyle>
          <a:p>
            <a:pPr>
              <a:defRPr/>
            </a:pPr>
            <a:fld id="{374C684E-DFB0-46F5-A0E6-F294244C35A1}" type="slidenum">
              <a:rPr lang="ru-RU" altLang="ru-RU"/>
              <a:pPr>
                <a:defRPr/>
              </a:pPr>
              <a:t>‹#›</a:t>
            </a:fld>
            <a:endParaRPr lang="ru-RU" altLang="ru-RU"/>
          </a:p>
        </p:txBody>
      </p:sp>
    </p:spTree>
    <p:extLst>
      <p:ext uri="{BB962C8B-B14F-4D97-AF65-F5344CB8AC3E}">
        <p14:creationId xmlns:p14="http://schemas.microsoft.com/office/powerpoint/2010/main" val="722120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5" name="Date Placeholder 3"/>
          <p:cNvSpPr>
            <a:spLocks noGrp="1"/>
          </p:cNvSpPr>
          <p:nvPr>
            <p:ph type="dt" sz="half" idx="15"/>
          </p:nvPr>
        </p:nvSpPr>
        <p:spPr/>
        <p:txBody>
          <a:bodyPr/>
          <a:lstStyle>
            <a:lvl1pPr>
              <a:defRPr/>
            </a:lvl1pPr>
          </a:lstStyle>
          <a:p>
            <a:pPr>
              <a:defRPr/>
            </a:pPr>
            <a:endParaRPr lang="ru-RU" altLang="ru-RU"/>
          </a:p>
        </p:txBody>
      </p:sp>
      <p:sp>
        <p:nvSpPr>
          <p:cNvPr id="6" name="Footer Placeholder 4"/>
          <p:cNvSpPr>
            <a:spLocks noGrp="1"/>
          </p:cNvSpPr>
          <p:nvPr>
            <p:ph type="ftr" sz="quarter" idx="16"/>
          </p:nvPr>
        </p:nvSpPr>
        <p:spPr/>
        <p:txBody>
          <a:bodyPr/>
          <a:lstStyle>
            <a:lvl1pPr>
              <a:defRPr/>
            </a:lvl1pPr>
          </a:lstStyle>
          <a:p>
            <a:pPr>
              <a:defRPr/>
            </a:pPr>
            <a:endParaRPr lang="ru-RU" altLang="ru-RU"/>
          </a:p>
        </p:txBody>
      </p:sp>
      <p:sp>
        <p:nvSpPr>
          <p:cNvPr id="7" name="Slide Number Placeholder 5"/>
          <p:cNvSpPr>
            <a:spLocks noGrp="1"/>
          </p:cNvSpPr>
          <p:nvPr>
            <p:ph type="sldNum" sz="quarter" idx="17"/>
          </p:nvPr>
        </p:nvSpPr>
        <p:spPr/>
        <p:txBody>
          <a:bodyPr/>
          <a:lstStyle>
            <a:lvl1pPr>
              <a:defRPr/>
            </a:lvl1pPr>
          </a:lstStyle>
          <a:p>
            <a:pPr>
              <a:defRPr/>
            </a:pPr>
            <a:fld id="{F35BDCDB-BCF8-444D-8287-C02088A5518F}" type="slidenum">
              <a:rPr lang="ru-RU" altLang="ru-RU"/>
              <a:pPr>
                <a:defRPr/>
              </a:pPr>
              <a:t>‹#›</a:t>
            </a:fld>
            <a:endParaRPr lang="ru-RU" altLang="ru-RU"/>
          </a:p>
        </p:txBody>
      </p:sp>
    </p:spTree>
    <p:extLst>
      <p:ext uri="{BB962C8B-B14F-4D97-AF65-F5344CB8AC3E}">
        <p14:creationId xmlns:p14="http://schemas.microsoft.com/office/powerpoint/2010/main" val="841429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ltLang="ru-RU"/>
          </a:p>
        </p:txBody>
      </p:sp>
      <p:sp>
        <p:nvSpPr>
          <p:cNvPr id="6" name="Slide Number Placeholder 5"/>
          <p:cNvSpPr>
            <a:spLocks noGrp="1"/>
          </p:cNvSpPr>
          <p:nvPr>
            <p:ph type="sldNum" sz="quarter" idx="12"/>
          </p:nvPr>
        </p:nvSpPr>
        <p:spPr/>
        <p:txBody>
          <a:bodyPr/>
          <a:lstStyle>
            <a:lvl1pPr>
              <a:defRPr/>
            </a:lvl1pPr>
          </a:lstStyle>
          <a:p>
            <a:pPr>
              <a:defRPr/>
            </a:pPr>
            <a:fld id="{97B76A6D-B913-4639-8CA1-3D22F7F713D1}" type="slidenum">
              <a:rPr lang="ru-RU" altLang="ru-RU"/>
              <a:pPr>
                <a:defRPr/>
              </a:pPr>
              <a:t>‹#›</a:t>
            </a:fld>
            <a:endParaRPr lang="ru-RU" altLang="ru-RU"/>
          </a:p>
        </p:txBody>
      </p:sp>
    </p:spTree>
    <p:extLst>
      <p:ext uri="{BB962C8B-B14F-4D97-AF65-F5344CB8AC3E}">
        <p14:creationId xmlns:p14="http://schemas.microsoft.com/office/powerpoint/2010/main" val="1996407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12"/>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en-US" altLang="ru-RU" sz="8000"/>
              <a:t>“</a:t>
            </a:r>
          </a:p>
        </p:txBody>
      </p:sp>
      <p:sp>
        <p:nvSpPr>
          <p:cNvPr id="6" name="TextBox 13"/>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r>
              <a:rPr lang="en-US" altLang="ru-RU" sz="8000"/>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endParaRPr lang="ru-RU" altLang="ru-RU"/>
          </a:p>
        </p:txBody>
      </p:sp>
      <p:sp>
        <p:nvSpPr>
          <p:cNvPr id="8" name="Footer Placeholder 4"/>
          <p:cNvSpPr>
            <a:spLocks noGrp="1"/>
          </p:cNvSpPr>
          <p:nvPr>
            <p:ph type="ftr" sz="quarter" idx="15"/>
          </p:nvPr>
        </p:nvSpPr>
        <p:spPr/>
        <p:txBody>
          <a:bodyPr/>
          <a:lstStyle>
            <a:lvl1pPr>
              <a:defRPr/>
            </a:lvl1pPr>
          </a:lstStyle>
          <a:p>
            <a:pPr>
              <a:defRPr/>
            </a:pPr>
            <a:endParaRPr lang="ru-RU" altLang="ru-RU"/>
          </a:p>
        </p:txBody>
      </p:sp>
      <p:sp>
        <p:nvSpPr>
          <p:cNvPr id="9" name="Slide Number Placeholder 5"/>
          <p:cNvSpPr>
            <a:spLocks noGrp="1"/>
          </p:cNvSpPr>
          <p:nvPr>
            <p:ph type="sldNum" sz="quarter" idx="16"/>
          </p:nvPr>
        </p:nvSpPr>
        <p:spPr/>
        <p:txBody>
          <a:bodyPr/>
          <a:lstStyle>
            <a:lvl1pPr>
              <a:defRPr/>
            </a:lvl1pPr>
          </a:lstStyle>
          <a:p>
            <a:pPr>
              <a:defRPr/>
            </a:pPr>
            <a:fld id="{169546C5-C4D8-4D5B-9E51-E1DDF500ACD2}" type="slidenum">
              <a:rPr lang="ru-RU" altLang="ru-RU"/>
              <a:pPr>
                <a:defRPr/>
              </a:pPr>
              <a:t>‹#›</a:t>
            </a:fld>
            <a:endParaRPr lang="ru-RU" altLang="ru-RU"/>
          </a:p>
        </p:txBody>
      </p:sp>
    </p:spTree>
    <p:extLst>
      <p:ext uri="{BB962C8B-B14F-4D97-AF65-F5344CB8AC3E}">
        <p14:creationId xmlns:p14="http://schemas.microsoft.com/office/powerpoint/2010/main" val="2662747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ltLang="ru-RU"/>
          </a:p>
        </p:txBody>
      </p:sp>
      <p:sp>
        <p:nvSpPr>
          <p:cNvPr id="6" name="Slide Number Placeholder 5"/>
          <p:cNvSpPr>
            <a:spLocks noGrp="1"/>
          </p:cNvSpPr>
          <p:nvPr>
            <p:ph type="sldNum" sz="quarter" idx="12"/>
          </p:nvPr>
        </p:nvSpPr>
        <p:spPr/>
        <p:txBody>
          <a:bodyPr/>
          <a:lstStyle>
            <a:lvl1pPr>
              <a:defRPr/>
            </a:lvl1pPr>
          </a:lstStyle>
          <a:p>
            <a:pPr>
              <a:defRPr/>
            </a:pPr>
            <a:fld id="{07237E41-FFC7-45B1-94B9-108DD0B5859C}" type="slidenum">
              <a:rPr lang="ru-RU" altLang="ru-RU"/>
              <a:pPr>
                <a:defRPr/>
              </a:pPr>
              <a:t>‹#›</a:t>
            </a:fld>
            <a:endParaRPr lang="ru-RU" altLang="ru-RU"/>
          </a:p>
        </p:txBody>
      </p:sp>
    </p:spTree>
    <p:extLst>
      <p:ext uri="{BB962C8B-B14F-4D97-AF65-F5344CB8AC3E}">
        <p14:creationId xmlns:p14="http://schemas.microsoft.com/office/powerpoint/2010/main" val="20997156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12"/>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en-US" altLang="ru-RU" sz="8000"/>
              <a:t>“</a:t>
            </a:r>
          </a:p>
        </p:txBody>
      </p:sp>
      <p:sp>
        <p:nvSpPr>
          <p:cNvPr id="6" name="TextBox 13"/>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r>
              <a:rPr lang="en-US" altLang="ru-RU" sz="8000"/>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endParaRPr lang="ru-RU" altLang="ru-RU"/>
          </a:p>
        </p:txBody>
      </p:sp>
      <p:sp>
        <p:nvSpPr>
          <p:cNvPr id="8" name="Footer Placeholder 4"/>
          <p:cNvSpPr>
            <a:spLocks noGrp="1"/>
          </p:cNvSpPr>
          <p:nvPr>
            <p:ph type="ftr" sz="quarter" idx="15"/>
          </p:nvPr>
        </p:nvSpPr>
        <p:spPr/>
        <p:txBody>
          <a:bodyPr/>
          <a:lstStyle>
            <a:lvl1pPr>
              <a:defRPr/>
            </a:lvl1pPr>
          </a:lstStyle>
          <a:p>
            <a:pPr>
              <a:defRPr/>
            </a:pPr>
            <a:endParaRPr lang="ru-RU" altLang="ru-RU"/>
          </a:p>
        </p:txBody>
      </p:sp>
      <p:sp>
        <p:nvSpPr>
          <p:cNvPr id="9" name="Slide Number Placeholder 5"/>
          <p:cNvSpPr>
            <a:spLocks noGrp="1"/>
          </p:cNvSpPr>
          <p:nvPr>
            <p:ph type="sldNum" sz="quarter" idx="16"/>
          </p:nvPr>
        </p:nvSpPr>
        <p:spPr/>
        <p:txBody>
          <a:bodyPr/>
          <a:lstStyle>
            <a:lvl1pPr>
              <a:defRPr/>
            </a:lvl1pPr>
          </a:lstStyle>
          <a:p>
            <a:pPr>
              <a:defRPr/>
            </a:pPr>
            <a:fld id="{82B3D072-71C2-40D6-847C-16BB860E9F12}" type="slidenum">
              <a:rPr lang="ru-RU" altLang="ru-RU"/>
              <a:pPr>
                <a:defRPr/>
              </a:pPr>
              <a:t>‹#›</a:t>
            </a:fld>
            <a:endParaRPr lang="ru-RU" altLang="ru-RU"/>
          </a:p>
        </p:txBody>
      </p:sp>
    </p:spTree>
    <p:extLst>
      <p:ext uri="{BB962C8B-B14F-4D97-AF65-F5344CB8AC3E}">
        <p14:creationId xmlns:p14="http://schemas.microsoft.com/office/powerpoint/2010/main" val="25494444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4"/>
          </p:nvPr>
        </p:nvSpPr>
        <p:spPr/>
        <p:txBody>
          <a:bodyPr/>
          <a:lstStyle>
            <a:lvl1pPr>
              <a:defRPr/>
            </a:lvl1pPr>
          </a:lstStyle>
          <a:p>
            <a:pPr>
              <a:defRPr/>
            </a:pPr>
            <a:endParaRPr lang="ru-RU" altLang="ru-RU"/>
          </a:p>
        </p:txBody>
      </p:sp>
      <p:sp>
        <p:nvSpPr>
          <p:cNvPr id="6" name="Footer Placeholder 4"/>
          <p:cNvSpPr>
            <a:spLocks noGrp="1"/>
          </p:cNvSpPr>
          <p:nvPr>
            <p:ph type="ftr" sz="quarter" idx="15"/>
          </p:nvPr>
        </p:nvSpPr>
        <p:spPr/>
        <p:txBody>
          <a:bodyPr/>
          <a:lstStyle>
            <a:lvl1pPr>
              <a:defRPr/>
            </a:lvl1pPr>
          </a:lstStyle>
          <a:p>
            <a:pPr>
              <a:defRPr/>
            </a:pPr>
            <a:endParaRPr lang="ru-RU" altLang="ru-RU"/>
          </a:p>
        </p:txBody>
      </p:sp>
      <p:sp>
        <p:nvSpPr>
          <p:cNvPr id="7" name="Slide Number Placeholder 5"/>
          <p:cNvSpPr>
            <a:spLocks noGrp="1"/>
          </p:cNvSpPr>
          <p:nvPr>
            <p:ph type="sldNum" sz="quarter" idx="16"/>
          </p:nvPr>
        </p:nvSpPr>
        <p:spPr/>
        <p:txBody>
          <a:bodyPr/>
          <a:lstStyle>
            <a:lvl1pPr>
              <a:defRPr/>
            </a:lvl1pPr>
          </a:lstStyle>
          <a:p>
            <a:pPr>
              <a:defRPr/>
            </a:pPr>
            <a:fld id="{4D58292D-AFB4-47EC-B147-5B3A68CFA5BC}" type="slidenum">
              <a:rPr lang="ru-RU" altLang="ru-RU"/>
              <a:pPr>
                <a:defRPr/>
              </a:pPr>
              <a:t>‹#›</a:t>
            </a:fld>
            <a:endParaRPr lang="ru-RU" altLang="ru-RU"/>
          </a:p>
        </p:txBody>
      </p:sp>
    </p:spTree>
    <p:extLst>
      <p:ext uri="{BB962C8B-B14F-4D97-AF65-F5344CB8AC3E}">
        <p14:creationId xmlns:p14="http://schemas.microsoft.com/office/powerpoint/2010/main" val="199560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ltLang="ru-RU"/>
          </a:p>
        </p:txBody>
      </p:sp>
      <p:sp>
        <p:nvSpPr>
          <p:cNvPr id="6" name="Slide Number Placeholder 5"/>
          <p:cNvSpPr>
            <a:spLocks noGrp="1"/>
          </p:cNvSpPr>
          <p:nvPr>
            <p:ph type="sldNum" sz="quarter" idx="12"/>
          </p:nvPr>
        </p:nvSpPr>
        <p:spPr/>
        <p:txBody>
          <a:bodyPr/>
          <a:lstStyle>
            <a:lvl1pPr>
              <a:defRPr/>
            </a:lvl1pPr>
          </a:lstStyle>
          <a:p>
            <a:pPr>
              <a:defRPr/>
            </a:pPr>
            <a:fld id="{13CB0E6A-1340-4662-AFF4-DC64C24ADC40}" type="slidenum">
              <a:rPr lang="ru-RU" altLang="ru-RU"/>
              <a:pPr>
                <a:defRPr/>
              </a:pPr>
              <a:t>‹#›</a:t>
            </a:fld>
            <a:endParaRPr lang="ru-RU" altLang="ru-RU"/>
          </a:p>
        </p:txBody>
      </p:sp>
    </p:spTree>
    <p:extLst>
      <p:ext uri="{BB962C8B-B14F-4D97-AF65-F5344CB8AC3E}">
        <p14:creationId xmlns:p14="http://schemas.microsoft.com/office/powerpoint/2010/main" val="1113195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ltLang="ru-RU"/>
          </a:p>
        </p:txBody>
      </p:sp>
      <p:sp>
        <p:nvSpPr>
          <p:cNvPr id="6" name="Slide Number Placeholder 5"/>
          <p:cNvSpPr>
            <a:spLocks noGrp="1"/>
          </p:cNvSpPr>
          <p:nvPr>
            <p:ph type="sldNum" sz="quarter" idx="12"/>
          </p:nvPr>
        </p:nvSpPr>
        <p:spPr/>
        <p:txBody>
          <a:bodyPr/>
          <a:lstStyle>
            <a:lvl1pPr>
              <a:defRPr/>
            </a:lvl1pPr>
          </a:lstStyle>
          <a:p>
            <a:pPr>
              <a:defRPr/>
            </a:pPr>
            <a:fld id="{3E602D9A-C70D-4F88-A5CB-ED9F502C6958}" type="slidenum">
              <a:rPr lang="ru-RU" altLang="ru-RU"/>
              <a:pPr>
                <a:defRPr/>
              </a:pPr>
              <a:t>‹#›</a:t>
            </a:fld>
            <a:endParaRPr lang="ru-RU" altLang="ru-RU"/>
          </a:p>
        </p:txBody>
      </p:sp>
    </p:spTree>
    <p:extLst>
      <p:ext uri="{BB962C8B-B14F-4D97-AF65-F5344CB8AC3E}">
        <p14:creationId xmlns:p14="http://schemas.microsoft.com/office/powerpoint/2010/main" val="3534979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ltLang="ru-RU"/>
          </a:p>
        </p:txBody>
      </p:sp>
      <p:sp>
        <p:nvSpPr>
          <p:cNvPr id="6" name="Slide Number Placeholder 5"/>
          <p:cNvSpPr>
            <a:spLocks noGrp="1"/>
          </p:cNvSpPr>
          <p:nvPr>
            <p:ph type="sldNum" sz="quarter" idx="12"/>
          </p:nvPr>
        </p:nvSpPr>
        <p:spPr/>
        <p:txBody>
          <a:bodyPr/>
          <a:lstStyle>
            <a:lvl1pPr>
              <a:defRPr/>
            </a:lvl1pPr>
          </a:lstStyle>
          <a:p>
            <a:pPr>
              <a:defRPr/>
            </a:pPr>
            <a:fld id="{D30A4BBD-A9D1-4C9F-AD72-23090F5619DF}" type="slidenum">
              <a:rPr lang="ru-RU" altLang="ru-RU"/>
              <a:pPr>
                <a:defRPr/>
              </a:pPr>
              <a:t>‹#›</a:t>
            </a:fld>
            <a:endParaRPr lang="ru-RU" altLang="ru-RU"/>
          </a:p>
        </p:txBody>
      </p:sp>
    </p:spTree>
    <p:extLst>
      <p:ext uri="{BB962C8B-B14F-4D97-AF65-F5344CB8AC3E}">
        <p14:creationId xmlns:p14="http://schemas.microsoft.com/office/powerpoint/2010/main" val="211652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ltLang="ru-RU"/>
          </a:p>
        </p:txBody>
      </p:sp>
      <p:sp>
        <p:nvSpPr>
          <p:cNvPr id="6" name="Slide Number Placeholder 5"/>
          <p:cNvSpPr>
            <a:spLocks noGrp="1"/>
          </p:cNvSpPr>
          <p:nvPr>
            <p:ph type="sldNum" sz="quarter" idx="12"/>
          </p:nvPr>
        </p:nvSpPr>
        <p:spPr/>
        <p:txBody>
          <a:bodyPr/>
          <a:lstStyle>
            <a:lvl1pPr>
              <a:defRPr/>
            </a:lvl1pPr>
          </a:lstStyle>
          <a:p>
            <a:pPr>
              <a:defRPr/>
            </a:pPr>
            <a:fld id="{9A5CF7F4-DE29-4C12-B89D-059596A88694}" type="slidenum">
              <a:rPr lang="ru-RU" altLang="ru-RU"/>
              <a:pPr>
                <a:defRPr/>
              </a:pPr>
              <a:t>‹#›</a:t>
            </a:fld>
            <a:endParaRPr lang="ru-RU" altLang="ru-RU"/>
          </a:p>
        </p:txBody>
      </p:sp>
    </p:spTree>
    <p:extLst>
      <p:ext uri="{BB962C8B-B14F-4D97-AF65-F5344CB8AC3E}">
        <p14:creationId xmlns:p14="http://schemas.microsoft.com/office/powerpoint/2010/main" val="2648090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endParaRPr lang="ru-RU" altLang="ru-RU"/>
          </a:p>
        </p:txBody>
      </p:sp>
      <p:sp>
        <p:nvSpPr>
          <p:cNvPr id="6" name="Footer Placeholder 4"/>
          <p:cNvSpPr>
            <a:spLocks noGrp="1"/>
          </p:cNvSpPr>
          <p:nvPr>
            <p:ph type="ftr" sz="quarter" idx="11"/>
          </p:nvPr>
        </p:nvSpPr>
        <p:spPr/>
        <p:txBody>
          <a:bodyPr/>
          <a:lstStyle>
            <a:lvl1pPr>
              <a:defRPr/>
            </a:lvl1pPr>
          </a:lstStyle>
          <a:p>
            <a:pPr>
              <a:defRPr/>
            </a:pPr>
            <a:endParaRPr lang="ru-RU" altLang="ru-RU"/>
          </a:p>
        </p:txBody>
      </p:sp>
      <p:sp>
        <p:nvSpPr>
          <p:cNvPr id="7" name="Slide Number Placeholder 5"/>
          <p:cNvSpPr>
            <a:spLocks noGrp="1"/>
          </p:cNvSpPr>
          <p:nvPr>
            <p:ph type="sldNum" sz="quarter" idx="12"/>
          </p:nvPr>
        </p:nvSpPr>
        <p:spPr/>
        <p:txBody>
          <a:bodyPr/>
          <a:lstStyle>
            <a:lvl1pPr>
              <a:defRPr/>
            </a:lvl1pPr>
          </a:lstStyle>
          <a:p>
            <a:pPr>
              <a:defRPr/>
            </a:pPr>
            <a:fld id="{26D2D90D-3DF7-4BEE-8BCE-FF94C90CFDC4}" type="slidenum">
              <a:rPr lang="ru-RU" altLang="ru-RU"/>
              <a:pPr>
                <a:defRPr/>
              </a:pPr>
              <a:t>‹#›</a:t>
            </a:fld>
            <a:endParaRPr lang="ru-RU" altLang="ru-RU"/>
          </a:p>
        </p:txBody>
      </p:sp>
    </p:spTree>
    <p:extLst>
      <p:ext uri="{BB962C8B-B14F-4D97-AF65-F5344CB8AC3E}">
        <p14:creationId xmlns:p14="http://schemas.microsoft.com/office/powerpoint/2010/main" val="3957045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endParaRPr lang="ru-RU" altLang="ru-RU"/>
          </a:p>
        </p:txBody>
      </p:sp>
      <p:sp>
        <p:nvSpPr>
          <p:cNvPr id="8" name="Footer Placeholder 4"/>
          <p:cNvSpPr>
            <a:spLocks noGrp="1"/>
          </p:cNvSpPr>
          <p:nvPr>
            <p:ph type="ftr" sz="quarter" idx="11"/>
          </p:nvPr>
        </p:nvSpPr>
        <p:spPr/>
        <p:txBody>
          <a:bodyPr/>
          <a:lstStyle>
            <a:lvl1pPr>
              <a:defRPr/>
            </a:lvl1pPr>
          </a:lstStyle>
          <a:p>
            <a:pPr>
              <a:defRPr/>
            </a:pPr>
            <a:endParaRPr lang="ru-RU" altLang="ru-RU"/>
          </a:p>
        </p:txBody>
      </p:sp>
      <p:sp>
        <p:nvSpPr>
          <p:cNvPr id="9" name="Slide Number Placeholder 5"/>
          <p:cNvSpPr>
            <a:spLocks noGrp="1"/>
          </p:cNvSpPr>
          <p:nvPr>
            <p:ph type="sldNum" sz="quarter" idx="12"/>
          </p:nvPr>
        </p:nvSpPr>
        <p:spPr/>
        <p:txBody>
          <a:bodyPr/>
          <a:lstStyle>
            <a:lvl1pPr>
              <a:defRPr/>
            </a:lvl1pPr>
          </a:lstStyle>
          <a:p>
            <a:pPr>
              <a:defRPr/>
            </a:pPr>
            <a:fld id="{ECC185CD-5045-43A9-9573-A2F9E1050116}" type="slidenum">
              <a:rPr lang="ru-RU" altLang="ru-RU"/>
              <a:pPr>
                <a:defRPr/>
              </a:pPr>
              <a:t>‹#›</a:t>
            </a:fld>
            <a:endParaRPr lang="ru-RU" altLang="ru-RU"/>
          </a:p>
        </p:txBody>
      </p:sp>
    </p:spTree>
    <p:extLst>
      <p:ext uri="{BB962C8B-B14F-4D97-AF65-F5344CB8AC3E}">
        <p14:creationId xmlns:p14="http://schemas.microsoft.com/office/powerpoint/2010/main" val="1013674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endParaRPr lang="ru-RU" altLang="ru-RU"/>
          </a:p>
        </p:txBody>
      </p:sp>
      <p:sp>
        <p:nvSpPr>
          <p:cNvPr id="4" name="Footer Placeholder 4"/>
          <p:cNvSpPr>
            <a:spLocks noGrp="1"/>
          </p:cNvSpPr>
          <p:nvPr>
            <p:ph type="ftr" sz="quarter" idx="11"/>
          </p:nvPr>
        </p:nvSpPr>
        <p:spPr/>
        <p:txBody>
          <a:bodyPr/>
          <a:lstStyle>
            <a:lvl1pPr>
              <a:defRPr/>
            </a:lvl1pPr>
          </a:lstStyle>
          <a:p>
            <a:pPr>
              <a:defRPr/>
            </a:pPr>
            <a:endParaRPr lang="ru-RU" altLang="ru-RU"/>
          </a:p>
        </p:txBody>
      </p:sp>
      <p:sp>
        <p:nvSpPr>
          <p:cNvPr id="5" name="Slide Number Placeholder 5"/>
          <p:cNvSpPr>
            <a:spLocks noGrp="1"/>
          </p:cNvSpPr>
          <p:nvPr>
            <p:ph type="sldNum" sz="quarter" idx="12"/>
          </p:nvPr>
        </p:nvSpPr>
        <p:spPr/>
        <p:txBody>
          <a:bodyPr/>
          <a:lstStyle>
            <a:lvl1pPr>
              <a:defRPr/>
            </a:lvl1pPr>
          </a:lstStyle>
          <a:p>
            <a:pPr>
              <a:defRPr/>
            </a:pPr>
            <a:fld id="{695783F9-686C-4235-8240-3445823652E0}" type="slidenum">
              <a:rPr lang="ru-RU" altLang="ru-RU"/>
              <a:pPr>
                <a:defRPr/>
              </a:pPr>
              <a:t>‹#›</a:t>
            </a:fld>
            <a:endParaRPr lang="ru-RU" altLang="ru-RU"/>
          </a:p>
        </p:txBody>
      </p:sp>
    </p:spTree>
    <p:extLst>
      <p:ext uri="{BB962C8B-B14F-4D97-AF65-F5344CB8AC3E}">
        <p14:creationId xmlns:p14="http://schemas.microsoft.com/office/powerpoint/2010/main" val="3811054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ru-RU" altLang="ru-RU"/>
          </a:p>
        </p:txBody>
      </p:sp>
      <p:sp>
        <p:nvSpPr>
          <p:cNvPr id="3" name="Footer Placeholder 4"/>
          <p:cNvSpPr>
            <a:spLocks noGrp="1"/>
          </p:cNvSpPr>
          <p:nvPr>
            <p:ph type="ftr" sz="quarter" idx="11"/>
          </p:nvPr>
        </p:nvSpPr>
        <p:spPr/>
        <p:txBody>
          <a:bodyPr/>
          <a:lstStyle>
            <a:lvl1pPr>
              <a:defRPr/>
            </a:lvl1pPr>
          </a:lstStyle>
          <a:p>
            <a:pPr>
              <a:defRPr/>
            </a:pPr>
            <a:endParaRPr lang="ru-RU" altLang="ru-RU"/>
          </a:p>
        </p:txBody>
      </p:sp>
      <p:sp>
        <p:nvSpPr>
          <p:cNvPr id="4" name="Slide Number Placeholder 5"/>
          <p:cNvSpPr>
            <a:spLocks noGrp="1"/>
          </p:cNvSpPr>
          <p:nvPr>
            <p:ph type="sldNum" sz="quarter" idx="12"/>
          </p:nvPr>
        </p:nvSpPr>
        <p:spPr/>
        <p:txBody>
          <a:bodyPr/>
          <a:lstStyle>
            <a:lvl1pPr>
              <a:defRPr/>
            </a:lvl1pPr>
          </a:lstStyle>
          <a:p>
            <a:pPr>
              <a:defRPr/>
            </a:pPr>
            <a:fld id="{99960418-C08E-4D44-8CAB-C9267987D6FB}" type="slidenum">
              <a:rPr lang="ru-RU" altLang="ru-RU"/>
              <a:pPr>
                <a:defRPr/>
              </a:pPr>
              <a:t>‹#›</a:t>
            </a:fld>
            <a:endParaRPr lang="ru-RU" altLang="ru-RU"/>
          </a:p>
        </p:txBody>
      </p:sp>
    </p:spTree>
    <p:extLst>
      <p:ext uri="{BB962C8B-B14F-4D97-AF65-F5344CB8AC3E}">
        <p14:creationId xmlns:p14="http://schemas.microsoft.com/office/powerpoint/2010/main" val="41123112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endParaRPr lang="ru-RU" altLang="ru-RU"/>
          </a:p>
        </p:txBody>
      </p:sp>
      <p:sp>
        <p:nvSpPr>
          <p:cNvPr id="6" name="Footer Placeholder 4"/>
          <p:cNvSpPr>
            <a:spLocks noGrp="1"/>
          </p:cNvSpPr>
          <p:nvPr>
            <p:ph type="ftr" sz="quarter" idx="11"/>
          </p:nvPr>
        </p:nvSpPr>
        <p:spPr/>
        <p:txBody>
          <a:bodyPr/>
          <a:lstStyle>
            <a:lvl1pPr>
              <a:defRPr/>
            </a:lvl1pPr>
          </a:lstStyle>
          <a:p>
            <a:pPr>
              <a:defRPr/>
            </a:pPr>
            <a:endParaRPr lang="ru-RU" altLang="ru-RU"/>
          </a:p>
        </p:txBody>
      </p:sp>
      <p:sp>
        <p:nvSpPr>
          <p:cNvPr id="7" name="Slide Number Placeholder 5"/>
          <p:cNvSpPr>
            <a:spLocks noGrp="1"/>
          </p:cNvSpPr>
          <p:nvPr>
            <p:ph type="sldNum" sz="quarter" idx="12"/>
          </p:nvPr>
        </p:nvSpPr>
        <p:spPr/>
        <p:txBody>
          <a:bodyPr/>
          <a:lstStyle>
            <a:lvl1pPr>
              <a:defRPr/>
            </a:lvl1pPr>
          </a:lstStyle>
          <a:p>
            <a:pPr>
              <a:defRPr/>
            </a:pPr>
            <a:fld id="{40AA26C5-8E47-460D-919E-684C0EA79241}" type="slidenum">
              <a:rPr lang="ru-RU" altLang="ru-RU"/>
              <a:pPr>
                <a:defRPr/>
              </a:pPr>
              <a:t>‹#›</a:t>
            </a:fld>
            <a:endParaRPr lang="ru-RU" altLang="ru-RU"/>
          </a:p>
        </p:txBody>
      </p:sp>
    </p:spTree>
    <p:extLst>
      <p:ext uri="{BB962C8B-B14F-4D97-AF65-F5344CB8AC3E}">
        <p14:creationId xmlns:p14="http://schemas.microsoft.com/office/powerpoint/2010/main" val="2391717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endParaRPr lang="ru-RU" altLang="ru-RU"/>
          </a:p>
        </p:txBody>
      </p:sp>
      <p:sp>
        <p:nvSpPr>
          <p:cNvPr id="6" name="Footer Placeholder 4"/>
          <p:cNvSpPr>
            <a:spLocks noGrp="1"/>
          </p:cNvSpPr>
          <p:nvPr>
            <p:ph type="ftr" sz="quarter" idx="11"/>
          </p:nvPr>
        </p:nvSpPr>
        <p:spPr/>
        <p:txBody>
          <a:bodyPr/>
          <a:lstStyle>
            <a:lvl1pPr>
              <a:defRPr/>
            </a:lvl1pPr>
          </a:lstStyle>
          <a:p>
            <a:pPr>
              <a:defRPr/>
            </a:pPr>
            <a:endParaRPr lang="ru-RU" altLang="ru-RU"/>
          </a:p>
        </p:txBody>
      </p:sp>
      <p:sp>
        <p:nvSpPr>
          <p:cNvPr id="7" name="Slide Number Placeholder 5"/>
          <p:cNvSpPr>
            <a:spLocks noGrp="1"/>
          </p:cNvSpPr>
          <p:nvPr>
            <p:ph type="sldNum" sz="quarter" idx="12"/>
          </p:nvPr>
        </p:nvSpPr>
        <p:spPr/>
        <p:txBody>
          <a:bodyPr/>
          <a:lstStyle>
            <a:lvl1pPr>
              <a:defRPr/>
            </a:lvl1pPr>
          </a:lstStyle>
          <a:p>
            <a:pPr>
              <a:defRPr/>
            </a:pPr>
            <a:fld id="{07864335-B97B-4DF7-95C2-4D76D05C8FE6}" type="slidenum">
              <a:rPr lang="ru-RU" altLang="ru-RU"/>
              <a:pPr>
                <a:defRPr/>
              </a:pPr>
              <a:t>‹#›</a:t>
            </a:fld>
            <a:endParaRPr lang="ru-RU" altLang="ru-RU"/>
          </a:p>
        </p:txBody>
      </p:sp>
    </p:spTree>
    <p:extLst>
      <p:ext uri="{BB962C8B-B14F-4D97-AF65-F5344CB8AC3E}">
        <p14:creationId xmlns:p14="http://schemas.microsoft.com/office/powerpoint/2010/main" val="4119306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5275AD"/>
            </a:gs>
            <a:gs pos="10001">
              <a:srgbClr val="5275AD"/>
            </a:gs>
            <a:gs pos="100000">
              <a:srgbClr val="1C204C"/>
            </a:gs>
          </a:gsLst>
          <a:lin ang="6120000" scaled="1"/>
        </a:gra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9207500" y="2963863"/>
            <a:ext cx="2981325" cy="3208337"/>
            <a:chOff x="9206969" y="2963333"/>
            <a:chExt cx="2981858" cy="3208867"/>
          </a:xfrm>
        </p:grpSpPr>
        <p:cxnSp>
          <p:nvCxnSpPr>
            <p:cNvPr id="8" name="Straight Connector 7"/>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1028" name="Text Placeholder 2"/>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eaLnBrk="1" hangingPunct="1">
              <a:defRPr sz="1000" b="0" i="0">
                <a:solidFill>
                  <a:schemeClr val="bg2">
                    <a:lumMod val="50000"/>
                  </a:schemeClr>
                </a:solidFill>
                <a:effectLst/>
                <a:latin typeface="+mn-lt"/>
              </a:defRPr>
            </a:lvl1pPr>
          </a:lstStyle>
          <a:p>
            <a:pPr>
              <a:defRPr/>
            </a:pPr>
            <a:endParaRPr lang="ru-RU" altLang="ru-RU"/>
          </a:p>
        </p:txBody>
      </p:sp>
      <p:sp>
        <p:nvSpPr>
          <p:cNvPr id="5" name="Footer Placeholder 4"/>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eaLnBrk="1" hangingPunct="1">
              <a:defRPr sz="1000" b="0" i="0">
                <a:solidFill>
                  <a:schemeClr val="bg2">
                    <a:lumMod val="50000"/>
                  </a:schemeClr>
                </a:solidFill>
                <a:effectLst/>
                <a:latin typeface="+mn-lt"/>
              </a:defRPr>
            </a:lvl1pPr>
          </a:lstStyle>
          <a:p>
            <a:pPr>
              <a:defRPr/>
            </a:pPr>
            <a:endParaRPr lang="ru-RU" altLang="ru-RU"/>
          </a:p>
        </p:txBody>
      </p:sp>
      <p:sp>
        <p:nvSpPr>
          <p:cNvPr id="6" name="Slide Number Placeholder 5"/>
          <p:cNvSpPr>
            <a:spLocks noGrp="1"/>
          </p:cNvSpPr>
          <p:nvPr>
            <p:ph type="sldNum" sz="quarter" idx="4"/>
          </p:nvPr>
        </p:nvSpPr>
        <p:spPr>
          <a:xfrm>
            <a:off x="10363200" y="5578475"/>
            <a:ext cx="1143000" cy="669925"/>
          </a:xfrm>
          <a:prstGeom prst="rect">
            <a:avLst/>
          </a:prstGeom>
        </p:spPr>
        <p:txBody>
          <a:bodyPr vert="horz" lIns="91440" tIns="45720" rIns="91440" bIns="45720" rtlCol="0" anchor="b"/>
          <a:lstStyle>
            <a:lvl1pPr algn="r" eaLnBrk="1" hangingPunct="1">
              <a:defRPr sz="3200" b="0" i="0" smtClean="0">
                <a:solidFill>
                  <a:schemeClr val="bg2">
                    <a:lumMod val="50000"/>
                  </a:schemeClr>
                </a:solidFill>
                <a:effectLst/>
                <a:latin typeface="+mn-lt"/>
              </a:defRPr>
            </a:lvl1pPr>
          </a:lstStyle>
          <a:p>
            <a:pPr>
              <a:defRPr/>
            </a:pPr>
            <a:fld id="{5EFCF8BD-D1FD-4B09-9926-C10828C50E49}" type="slidenum">
              <a:rPr lang="ru-RU" altLang="ru-RU"/>
              <a:pPr>
                <a:defRPr/>
              </a:pPr>
              <a:t>‹#›</a:t>
            </a:fld>
            <a:endParaRPr lang="ru-RU" altLang="ru-RU"/>
          </a:p>
        </p:txBody>
      </p:sp>
    </p:spTree>
  </p:cSld>
  <p:clrMap bg1="dk1" tx1="lt1" bg2="dk2" tx2="lt2" accent1="accent1" accent2="accent2" accent3="accent3" accent4="accent4" accent5="accent5" accent6="accent6" hlink="hlink" folHlink="folHlink"/>
  <p:sldLayoutIdLst>
    <p:sldLayoutId id="2147483874"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5" r:id="rId12"/>
    <p:sldLayoutId id="2147483870" r:id="rId13"/>
    <p:sldLayoutId id="2147483876" r:id="rId14"/>
    <p:sldLayoutId id="2147483871" r:id="rId15"/>
    <p:sldLayoutId id="2147483872" r:id="rId16"/>
    <p:sldLayoutId id="2147483873" r:id="rId17"/>
  </p:sldLayoutIdLst>
  <p:txStyles>
    <p:titleStyle>
      <a:lvl1pPr algn="l" defTabSz="457200" rtl="0" fontAlgn="base">
        <a:spcBef>
          <a:spcPct val="0"/>
        </a:spcBef>
        <a:spcAft>
          <a:spcPct val="0"/>
        </a:spcAft>
        <a:defRPr sz="3600" kern="1200" cap="all">
          <a:ln w="3175" cmpd="sng">
            <a:noFill/>
          </a:ln>
          <a:solidFill>
            <a:schemeClr val="tx1"/>
          </a:solidFill>
          <a:latin typeface="+mj-lt"/>
          <a:ea typeface="+mj-ea"/>
          <a:cs typeface="+mj-cs"/>
        </a:defRPr>
      </a:lvl1pPr>
      <a:lvl2pPr algn="l" defTabSz="457200" rtl="0" fontAlgn="base">
        <a:spcBef>
          <a:spcPct val="0"/>
        </a:spcBef>
        <a:spcAft>
          <a:spcPct val="0"/>
        </a:spcAft>
        <a:defRPr sz="3600">
          <a:solidFill>
            <a:schemeClr val="tx1"/>
          </a:solidFill>
          <a:latin typeface="Century Gothic" panose="020B0502020202020204" pitchFamily="34" charset="0"/>
        </a:defRPr>
      </a:lvl2pPr>
      <a:lvl3pPr algn="l" defTabSz="457200" rtl="0" fontAlgn="base">
        <a:spcBef>
          <a:spcPct val="0"/>
        </a:spcBef>
        <a:spcAft>
          <a:spcPct val="0"/>
        </a:spcAft>
        <a:defRPr sz="3600">
          <a:solidFill>
            <a:schemeClr val="tx1"/>
          </a:solidFill>
          <a:latin typeface="Century Gothic" panose="020B0502020202020204" pitchFamily="34" charset="0"/>
        </a:defRPr>
      </a:lvl3pPr>
      <a:lvl4pPr algn="l" defTabSz="457200" rtl="0" fontAlgn="base">
        <a:spcBef>
          <a:spcPct val="0"/>
        </a:spcBef>
        <a:spcAft>
          <a:spcPct val="0"/>
        </a:spcAft>
        <a:defRPr sz="3600">
          <a:solidFill>
            <a:schemeClr val="tx1"/>
          </a:solidFill>
          <a:latin typeface="Century Gothic" panose="020B0502020202020204" pitchFamily="34" charset="0"/>
        </a:defRPr>
      </a:lvl4pPr>
      <a:lvl5pPr algn="l" defTabSz="457200" rtl="0" fontAlgn="base">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fontAlgn="base">
        <a:spcBef>
          <a:spcPct val="20000"/>
        </a:spcBef>
        <a:spcAft>
          <a:spcPts val="600"/>
        </a:spcAft>
        <a:buClr>
          <a:schemeClr val="tx1"/>
        </a:buClr>
        <a:buSzPct val="80000"/>
        <a:buFont typeface="Wingdings 3" panose="05040102010807070707" pitchFamily="18" charset="2"/>
        <a:buChar char=""/>
        <a:defRPr sz="2000" kern="1200">
          <a:solidFill>
            <a:srgbClr val="1B1E3E"/>
          </a:solidFill>
          <a:latin typeface="+mn-lt"/>
          <a:ea typeface="+mn-ea"/>
          <a:cs typeface="+mn-cs"/>
        </a:defRPr>
      </a:lvl1pPr>
      <a:lvl2pPr marL="742950" indent="-285750" algn="l" defTabSz="457200" rtl="0" fontAlgn="base">
        <a:spcBef>
          <a:spcPct val="20000"/>
        </a:spcBef>
        <a:spcAft>
          <a:spcPts val="600"/>
        </a:spcAft>
        <a:buClr>
          <a:schemeClr val="tx1"/>
        </a:buClr>
        <a:buSzPct val="80000"/>
        <a:buFont typeface="Wingdings 3" panose="05040102010807070707" pitchFamily="18" charset="2"/>
        <a:buChar char=""/>
        <a:defRPr kern="1200">
          <a:solidFill>
            <a:srgbClr val="1B1E3E"/>
          </a:solidFill>
          <a:latin typeface="+mn-lt"/>
          <a:ea typeface="+mn-ea"/>
          <a:cs typeface="+mn-cs"/>
        </a:defRPr>
      </a:lvl2pPr>
      <a:lvl3pPr marL="1200150" indent="-285750" algn="l" defTabSz="457200" rtl="0" fontAlgn="base">
        <a:spcBef>
          <a:spcPct val="20000"/>
        </a:spcBef>
        <a:spcAft>
          <a:spcPts val="600"/>
        </a:spcAft>
        <a:buClr>
          <a:schemeClr val="tx1"/>
        </a:buClr>
        <a:buSzPct val="80000"/>
        <a:buFont typeface="Wingdings 3" panose="05040102010807070707" pitchFamily="18" charset="2"/>
        <a:buChar char=""/>
        <a:defRPr sz="1600" kern="1200">
          <a:solidFill>
            <a:srgbClr val="1B1E3E"/>
          </a:solidFill>
          <a:latin typeface="+mn-lt"/>
          <a:ea typeface="+mn-ea"/>
          <a:cs typeface="+mn-cs"/>
        </a:defRPr>
      </a:lvl3pPr>
      <a:lvl4pPr marL="1543050" indent="-171450" algn="l" defTabSz="457200" rtl="0" fontAlgn="base">
        <a:spcBef>
          <a:spcPct val="20000"/>
        </a:spcBef>
        <a:spcAft>
          <a:spcPts val="600"/>
        </a:spcAft>
        <a:buClr>
          <a:schemeClr val="tx1"/>
        </a:buClr>
        <a:buSzPct val="80000"/>
        <a:buFont typeface="Wingdings 3" panose="05040102010807070707" pitchFamily="18" charset="2"/>
        <a:buChar char=""/>
        <a:defRPr sz="1400" kern="1200">
          <a:solidFill>
            <a:srgbClr val="1B1E3E"/>
          </a:solidFill>
          <a:latin typeface="+mn-lt"/>
          <a:ea typeface="+mn-ea"/>
          <a:cs typeface="+mn-cs"/>
        </a:defRPr>
      </a:lvl4pPr>
      <a:lvl5pPr marL="2000250" indent="-171450" algn="l" defTabSz="457200" rtl="0" fontAlgn="base">
        <a:spcBef>
          <a:spcPct val="20000"/>
        </a:spcBef>
        <a:spcAft>
          <a:spcPts val="600"/>
        </a:spcAft>
        <a:buClr>
          <a:schemeClr val="tx1"/>
        </a:buClr>
        <a:buSzPct val="80000"/>
        <a:buFont typeface="Wingdings 3" panose="05040102010807070707" pitchFamily="18" charset="2"/>
        <a:buChar char=""/>
        <a:defRPr sz="1400" kern="1200">
          <a:solidFill>
            <a:srgbClr val="1B1E3E"/>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495550" y="260350"/>
            <a:ext cx="698500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ru-RU" altLang="ru-RU" sz="2200" dirty="0">
                <a:latin typeface="Times New Roman" panose="02020603050405020304" pitchFamily="18" charset="0"/>
              </a:rPr>
              <a:t>Администрация Ленинградской области</a:t>
            </a:r>
          </a:p>
          <a:p>
            <a:pPr algn="ctr" eaLnBrk="1" hangingPunct="1"/>
            <a:r>
              <a:rPr lang="ru-RU" altLang="ru-RU" sz="2200" dirty="0">
                <a:latin typeface="Times New Roman" panose="02020603050405020304" pitchFamily="18" charset="0"/>
              </a:rPr>
              <a:t>Комитет по тарифам и ценовой политике Ленинградской области </a:t>
            </a:r>
          </a:p>
        </p:txBody>
      </p:sp>
      <p:sp>
        <p:nvSpPr>
          <p:cNvPr id="6147" name="Text Box 4"/>
          <p:cNvSpPr txBox="1">
            <a:spLocks noChangeArrowheads="1"/>
          </p:cNvSpPr>
          <p:nvPr/>
        </p:nvSpPr>
        <p:spPr bwMode="auto">
          <a:xfrm>
            <a:off x="3847328" y="4508500"/>
            <a:ext cx="3935372"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ru-RU" altLang="ru-RU" sz="2600" dirty="0" smtClean="0">
                <a:latin typeface="Times New Roman" panose="02020603050405020304" pitchFamily="18" charset="0"/>
              </a:rPr>
              <a:t>Андреев Евгений Львович</a:t>
            </a:r>
          </a:p>
          <a:p>
            <a:pPr algn="ctr" eaLnBrk="1" hangingPunct="1"/>
            <a:r>
              <a:rPr lang="ru-RU" altLang="ru-RU" sz="2600" dirty="0" smtClean="0">
                <a:latin typeface="Times New Roman" panose="02020603050405020304" pitchFamily="18" charset="0"/>
              </a:rPr>
              <a:t>Председатель </a:t>
            </a:r>
            <a:r>
              <a:rPr lang="ru-RU" altLang="ru-RU" sz="2600" dirty="0">
                <a:latin typeface="Times New Roman" panose="02020603050405020304" pitchFamily="18" charset="0"/>
              </a:rPr>
              <a:t>комитета</a:t>
            </a:r>
          </a:p>
        </p:txBody>
      </p:sp>
      <p:sp>
        <p:nvSpPr>
          <p:cNvPr id="6148" name="Text Box 6"/>
          <p:cNvSpPr txBox="1">
            <a:spLocks noChangeArrowheads="1"/>
          </p:cNvSpPr>
          <p:nvPr/>
        </p:nvSpPr>
        <p:spPr bwMode="auto">
          <a:xfrm>
            <a:off x="1992313" y="1844675"/>
            <a:ext cx="78486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r>
              <a:rPr lang="ru-RU" sz="2800" b="1" dirty="0">
                <a:latin typeface="Times New Roman" panose="02020603050405020304" pitchFamily="18" charset="0"/>
                <a:cs typeface="Times New Roman" panose="02020603050405020304" pitchFamily="18" charset="0"/>
              </a:rPr>
              <a:t>Порядок и условия расчета размера платы за электрическую энергию с применением льготных тарифов</a:t>
            </a:r>
            <a:endParaRPr lang="ru-RU" sz="2800" dirty="0">
              <a:latin typeface="Times New Roman" panose="02020603050405020304" pitchFamily="18" charset="0"/>
              <a:cs typeface="Times New Roman" panose="02020603050405020304" pitchFamily="18" charset="0"/>
            </a:endParaRPr>
          </a:p>
        </p:txBody>
      </p:sp>
      <p:pic>
        <p:nvPicPr>
          <p:cNvPr id="6149" name="Picture 8"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3" y="115888"/>
            <a:ext cx="1512887"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99960418-C08E-4D44-8CAB-C9267987D6FB}" type="slidenum">
              <a:rPr lang="ru-RU" altLang="ru-RU" smtClean="0">
                <a:solidFill>
                  <a:schemeClr val="tx1"/>
                </a:solidFill>
                <a:latin typeface="Times New Roman" panose="02020603050405020304" pitchFamily="18" charset="0"/>
                <a:cs typeface="Times New Roman" panose="02020603050405020304" pitchFamily="18" charset="0"/>
              </a:rPr>
              <a:pPr>
                <a:defRPr/>
              </a:pPr>
              <a:t>10</a:t>
            </a:fld>
            <a:endParaRPr lang="ru-RU" altLang="ru-RU" dirty="0">
              <a:solidFill>
                <a:schemeClr val="tx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269261" y="476672"/>
            <a:ext cx="9562233" cy="692497"/>
          </a:xfrm>
          <a:prstGeom prst="rect">
            <a:avLst/>
          </a:prstGeom>
        </p:spPr>
        <p:txBody>
          <a:bodyPr wrap="none">
            <a:spAutoFit/>
          </a:bodyPr>
          <a:lstStyle/>
          <a:p>
            <a:pPr algn="ctr">
              <a:lnSpc>
                <a:spcPct val="150000"/>
              </a:lnSpc>
              <a:spcAft>
                <a:spcPts val="0"/>
              </a:spcAft>
            </a:pPr>
            <a:r>
              <a:rPr lang="ru-RU" sz="2600" dirty="0" smtClean="0">
                <a:latin typeface="Times New Roman" panose="02020603050405020304" pitchFamily="18" charset="0"/>
                <a:ea typeface="Calibri" panose="020F0502020204030204" pitchFamily="34" charset="0"/>
                <a:cs typeface="Times New Roman" panose="02020603050405020304" pitchFamily="18" charset="0"/>
              </a:rPr>
              <a:t>Льготы, установленные на основе федерального законодательства</a:t>
            </a:r>
            <a:endParaRPr lang="ru-RU"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958380" y="1271393"/>
            <a:ext cx="10304565" cy="5632311"/>
          </a:xfrm>
          <a:prstGeom prst="rect">
            <a:avLst/>
          </a:prstGeom>
        </p:spPr>
        <p:txBody>
          <a:bodyPr wrap="square">
            <a:spAutoFit/>
          </a:bodyPr>
          <a:lstStyle/>
          <a:p>
            <a:pPr indent="450215" algn="just">
              <a:spcAft>
                <a:spcPts val="0"/>
              </a:spcAft>
            </a:pP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Помимо Областного закона № 7-оз в Ленинградской области также установлены льготы на основе федерального законодательства в части расширенных диапазонов потребления электрической энергии в отопительный период.</a:t>
            </a:r>
          </a:p>
          <a:p>
            <a:pPr indent="450215" algn="just">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На основе положений п. 70(1) Основ ценообразования в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области регулируемых цен (тарифов) в электроэнергетике, утвержденных постановлением Правительства Российской Федерации от 29.12.2011 № 1178, к первому диапазону потребления электрической энергии в отопительный период применяется максимально возможный повышающий коэффициент – 1,8. </a:t>
            </a:r>
          </a:p>
          <a:p>
            <a:pPr indent="450215" algn="just">
              <a:spcAft>
                <a:spcPts val="0"/>
              </a:spcAft>
            </a:pPr>
            <a:endParaRPr lang="ru-RU" sz="2000" dirty="0" smtClean="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Расширенный диапазон потребления применяется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только</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для </a:t>
            </a:r>
            <a:r>
              <a:rPr lang="ru-RU" sz="2000" dirty="0" smtClean="0"/>
              <a:t>населения</a:t>
            </a:r>
            <a:r>
              <a:rPr lang="ru-RU" sz="2000" dirty="0"/>
              <a:t>, проживающего в не газифицированных и оборудованных электроотопительными установками жилых и (или) садовых домах и подтвердившего право собственности или иное предусмотренное законом право на указанные </a:t>
            </a:r>
            <a:r>
              <a:rPr lang="ru-RU" sz="2000" dirty="0" smtClean="0"/>
              <a:t>объекты.</a:t>
            </a:r>
          </a:p>
          <a:p>
            <a:pPr indent="450215" algn="just">
              <a:spcAft>
                <a:spcPts val="0"/>
              </a:spcAft>
            </a:pPr>
            <a:endParaRPr lang="ru-RU" sz="2000" dirty="0"/>
          </a:p>
          <a:p>
            <a:pPr indent="450215" algn="just">
              <a:spcAft>
                <a:spcPts val="0"/>
              </a:spcAft>
            </a:pPr>
            <a:r>
              <a:rPr lang="ru-RU" sz="2000" dirty="0" smtClean="0"/>
              <a:t>Данное ограничение закреплено в норме федерального законодательства и не может быть изменена на региональном уровне.</a:t>
            </a:r>
            <a:endParaRPr lang="ru-RU" sz="2000" dirty="0"/>
          </a:p>
          <a:p>
            <a:pPr indent="450215" algn="just">
              <a:spcAft>
                <a:spcPts val="0"/>
              </a:spcAft>
            </a:pP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77459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99960418-C08E-4D44-8CAB-C9267987D6FB}" type="slidenum">
              <a:rPr lang="ru-RU" altLang="ru-RU" smtClean="0">
                <a:solidFill>
                  <a:schemeClr val="tx1"/>
                </a:solidFill>
                <a:latin typeface="Times New Roman" panose="02020603050405020304" pitchFamily="18" charset="0"/>
                <a:cs typeface="Times New Roman" panose="02020603050405020304" pitchFamily="18" charset="0"/>
              </a:rPr>
              <a:pPr>
                <a:defRPr/>
              </a:pPr>
              <a:t>11</a:t>
            </a:fld>
            <a:endParaRPr lang="ru-RU" altLang="ru-RU" dirty="0">
              <a:solidFill>
                <a:schemeClr val="tx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494314" y="476672"/>
            <a:ext cx="7112139" cy="620619"/>
          </a:xfrm>
          <a:prstGeom prst="rect">
            <a:avLst/>
          </a:prstGeom>
        </p:spPr>
        <p:txBody>
          <a:bodyPr wrap="none">
            <a:spAutoFit/>
          </a:bodyPr>
          <a:lstStyle/>
          <a:p>
            <a:pPr algn="ctr">
              <a:lnSpc>
                <a:spcPct val="150000"/>
              </a:lnSpc>
              <a:spcAft>
                <a:spcPts val="0"/>
              </a:spcAft>
            </a:pPr>
            <a:r>
              <a:rPr lang="ru-RU" sz="2600" dirty="0" smtClean="0">
                <a:latin typeface="Times New Roman" panose="02020603050405020304" pitchFamily="18" charset="0"/>
                <a:ea typeface="Calibri" panose="020F0502020204030204" pitchFamily="34" charset="0"/>
                <a:cs typeface="Times New Roman" panose="02020603050405020304" pitchFamily="18" charset="0"/>
              </a:rPr>
              <a:t>Документы, подтверждающие </a:t>
            </a:r>
            <a:r>
              <a:rPr lang="ru-RU" sz="2600" dirty="0" err="1" smtClean="0">
                <a:latin typeface="Times New Roman" panose="02020603050405020304" pitchFamily="18" charset="0"/>
                <a:ea typeface="Calibri" panose="020F0502020204030204" pitchFamily="34" charset="0"/>
                <a:cs typeface="Times New Roman" panose="02020603050405020304" pitchFamily="18" charset="0"/>
              </a:rPr>
              <a:t>электроотопление</a:t>
            </a:r>
            <a:endParaRPr lang="ru-RU"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898100" y="980728"/>
            <a:ext cx="10304565" cy="6432530"/>
          </a:xfrm>
          <a:prstGeom prst="rect">
            <a:avLst/>
          </a:prstGeom>
        </p:spPr>
        <p:txBody>
          <a:bodyPr wrap="square">
            <a:spAutoFit/>
          </a:bodyPr>
          <a:lstStyle/>
          <a:p>
            <a:pPr indent="450215" algn="just">
              <a:spcAft>
                <a:spcPts val="0"/>
              </a:spcAft>
            </a:pP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Для подтверждения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отопления помещения с помощью электроотопительного оборудования заявитель помимо документа, </a:t>
            </a:r>
            <a:r>
              <a:rPr lang="ru-RU" sz="2000" dirty="0">
                <a:latin typeface="Times New Roman" panose="02020603050405020304" pitchFamily="18" charset="0"/>
                <a:ea typeface="Calibri" panose="020F0502020204030204" pitchFamily="34" charset="0"/>
                <a:cs typeface="Times New Roman" panose="02020603050405020304" pitchFamily="18" charset="0"/>
              </a:rPr>
              <a:t>заявления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и </a:t>
            </a:r>
            <a:r>
              <a:rPr lang="ru-RU" sz="2000" dirty="0" err="1" smtClean="0">
                <a:latin typeface="Times New Roman" panose="02020603050405020304" pitchFamily="18" charset="0"/>
                <a:ea typeface="Calibri" panose="020F0502020204030204" pitchFamily="34" charset="0"/>
                <a:cs typeface="Times New Roman" panose="02020603050405020304" pitchFamily="18" charset="0"/>
              </a:rPr>
              <a:t>документоа</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подтверждающего право собственности, должен представить гарантирующему поставщику соответствующий документ. Такими документами могут быть:</a:t>
            </a:r>
          </a:p>
          <a:p>
            <a:pPr indent="450215" algn="just">
              <a:spcAft>
                <a:spcPts val="0"/>
              </a:spcAft>
            </a:pPr>
            <a:endParaRPr lang="ru-RU" sz="20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200"/>
              </a:spcAft>
            </a:pPr>
            <a:r>
              <a:rPr lang="en-US" sz="1600"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технический </a:t>
            </a:r>
            <a:r>
              <a:rPr lang="ru-RU" sz="1600" dirty="0">
                <a:latin typeface="Times New Roman" panose="02020603050405020304" pitchFamily="18" charset="0"/>
                <a:cs typeface="Times New Roman" panose="02020603050405020304" pitchFamily="18" charset="0"/>
              </a:rPr>
              <a:t>паспорт жилого </a:t>
            </a:r>
            <a:r>
              <a:rPr lang="ru-RU" sz="1600" dirty="0" smtClean="0">
                <a:latin typeface="Times New Roman" panose="02020603050405020304" pitchFamily="18" charset="0"/>
                <a:cs typeface="Times New Roman" panose="02020603050405020304" pitchFamily="18" charset="0"/>
              </a:rPr>
              <a:t>помещения</a:t>
            </a:r>
            <a:r>
              <a:rPr lang="en-US" sz="1600"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или </a:t>
            </a:r>
            <a:r>
              <a:rPr lang="ru-RU" sz="1600" dirty="0">
                <a:latin typeface="Times New Roman" panose="02020603050405020304" pitchFamily="18" charset="0"/>
                <a:cs typeface="Times New Roman" panose="02020603050405020304" pitchFamily="18" charset="0"/>
              </a:rPr>
              <a:t>на электроотопительную установку</a:t>
            </a:r>
            <a:r>
              <a:rPr lang="ru-RU" sz="1600" dirty="0" smtClean="0">
                <a:latin typeface="Times New Roman" panose="02020603050405020304" pitchFamily="18" charset="0"/>
                <a:cs typeface="Times New Roman" panose="02020603050405020304" pitchFamily="18" charset="0"/>
              </a:rPr>
              <a:t>;</a:t>
            </a:r>
            <a:endParaRPr lang="en-US" sz="1600" dirty="0" smtClean="0">
              <a:latin typeface="Times New Roman" panose="02020603050405020304" pitchFamily="18" charset="0"/>
              <a:cs typeface="Times New Roman" panose="02020603050405020304" pitchFamily="18" charset="0"/>
            </a:endParaRPr>
          </a:p>
          <a:p>
            <a:pPr algn="just">
              <a:spcAft>
                <a:spcPts val="1200"/>
              </a:spcAft>
            </a:pPr>
            <a:r>
              <a:rPr lang="en-US" sz="1600"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проектная </a:t>
            </a:r>
            <a:r>
              <a:rPr lang="ru-RU" sz="1600" dirty="0">
                <a:latin typeface="Times New Roman" panose="02020603050405020304" pitchFamily="18" charset="0"/>
                <a:cs typeface="Times New Roman" panose="02020603050405020304" pitchFamily="18" charset="0"/>
              </a:rPr>
              <a:t>документация или иные документы технического учета, если в них отражен данный способ отопления;</a:t>
            </a:r>
          </a:p>
          <a:p>
            <a:pPr algn="just">
              <a:spcAft>
                <a:spcPts val="1200"/>
              </a:spcAft>
            </a:pPr>
            <a:r>
              <a:rPr lang="ru-RU" sz="1600" dirty="0" smtClean="0">
                <a:latin typeface="Times New Roman" panose="02020603050405020304" pitchFamily="18" charset="0"/>
                <a:cs typeface="Times New Roman" panose="02020603050405020304" pitchFamily="18" charset="0"/>
              </a:rPr>
              <a:t>- любая </a:t>
            </a:r>
            <a:r>
              <a:rPr lang="ru-RU" sz="1600" dirty="0">
                <a:latin typeface="Times New Roman" panose="02020603050405020304" pitchFamily="18" charset="0"/>
                <a:cs typeface="Times New Roman" panose="02020603050405020304" pitchFamily="18" charset="0"/>
              </a:rPr>
              <a:t>документация, сопровождающая покупку и установку такого оборудования, в том числе договоры на установку </a:t>
            </a:r>
            <a:r>
              <a:rPr lang="ru-RU" sz="1600" dirty="0" err="1">
                <a:latin typeface="Times New Roman" panose="02020603050405020304" pitchFamily="18" charset="0"/>
                <a:cs typeface="Times New Roman" panose="02020603050405020304" pitchFamily="18" charset="0"/>
              </a:rPr>
              <a:t>электрокотлов</a:t>
            </a:r>
            <a:r>
              <a:rPr lang="ru-RU" sz="1600" dirty="0">
                <a:latin typeface="Times New Roman" panose="02020603050405020304" pitchFamily="18" charset="0"/>
                <a:cs typeface="Times New Roman" panose="02020603050405020304" pitchFamily="18" charset="0"/>
              </a:rPr>
              <a:t>, теплых полов, конвекторов, паспорта к указанным устройствам</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algn="just">
              <a:spcAft>
                <a:spcPts val="1200"/>
              </a:spcAft>
            </a:pPr>
            <a:r>
              <a:rPr lang="ru-RU" sz="1600" dirty="0" smtClean="0">
                <a:latin typeface="Times New Roman" panose="02020603050405020304" pitchFamily="18" charset="0"/>
                <a:cs typeface="Times New Roman" panose="02020603050405020304" pitchFamily="18" charset="0"/>
              </a:rPr>
              <a:t>- форма </a:t>
            </a:r>
            <a:r>
              <a:rPr lang="ru-RU" sz="1600" dirty="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7, </a:t>
            </a:r>
            <a:r>
              <a:rPr lang="ru-RU" sz="1600" dirty="0">
                <a:latin typeface="Times New Roman" panose="02020603050405020304" pitchFamily="18" charset="0"/>
                <a:cs typeface="Times New Roman" panose="02020603050405020304" pitchFamily="18" charset="0"/>
              </a:rPr>
              <a:t>в которой в разделе «Характеристика дома» отражен способ отопления, подпадающий под статус «электроотопительная установка</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algn="just">
              <a:spcAft>
                <a:spcPts val="1200"/>
              </a:spcAft>
            </a:pPr>
            <a:r>
              <a:rPr lang="en-US" sz="1600" dirty="0" smtClean="0">
                <a:latin typeface="Times New Roman" panose="02020603050405020304" pitchFamily="18" charset="0"/>
                <a:cs typeface="Times New Roman" panose="02020603050405020304" pitchFamily="18" charset="0"/>
              </a:rPr>
              <a:t>-</a:t>
            </a:r>
            <a:r>
              <a:rPr lang="ru-RU" sz="1600" smtClean="0">
                <a:latin typeface="Times New Roman" panose="02020603050405020304" pitchFamily="18" charset="0"/>
                <a:cs typeface="Times New Roman" panose="02020603050405020304" pitchFamily="18" charset="0"/>
              </a:rPr>
              <a:t> справка</a:t>
            </a:r>
            <a:r>
              <a:rPr lang="ru-RU" sz="1600" dirty="0">
                <a:latin typeface="Times New Roman" panose="02020603050405020304" pitchFamily="18" charset="0"/>
                <a:cs typeface="Times New Roman" panose="02020603050405020304" pitchFamily="18" charset="0"/>
              </a:rPr>
              <a:t>, выданная местной Администрацией, председателем СНТ, ДНП, ТСН, КЭПК и другими объединениями собственников недвижимости, в которой отражен факт оборудования жилого (садового) </a:t>
            </a:r>
            <a:r>
              <a:rPr lang="ru-RU" sz="1600" dirty="0" smtClean="0">
                <a:latin typeface="Times New Roman" panose="02020603050405020304" pitchFamily="18" charset="0"/>
                <a:cs typeface="Times New Roman" panose="02020603050405020304" pitchFamily="18" charset="0"/>
              </a:rPr>
              <a:t>дома установкой;</a:t>
            </a:r>
            <a:endParaRPr lang="ru-RU" sz="1600" dirty="0">
              <a:latin typeface="Times New Roman" panose="02020603050405020304" pitchFamily="18" charset="0"/>
              <a:cs typeface="Times New Roman" panose="02020603050405020304" pitchFamily="18" charset="0"/>
            </a:endParaRPr>
          </a:p>
          <a:p>
            <a:pPr algn="just">
              <a:spcAft>
                <a:spcPts val="1200"/>
              </a:spcAft>
            </a:pPr>
            <a:r>
              <a:rPr lang="en-US" sz="1600" dirty="0" smtClean="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 фотографии </a:t>
            </a:r>
            <a:r>
              <a:rPr lang="ru-RU" sz="1600" dirty="0">
                <a:latin typeface="Times New Roman" panose="02020603050405020304" pitchFamily="18" charset="0"/>
                <a:cs typeface="Times New Roman" panose="02020603050405020304" pitchFamily="18" charset="0"/>
              </a:rPr>
              <a:t>электроотопительной установки с отражением локации, совпадающей с адресом </a:t>
            </a:r>
            <a:r>
              <a:rPr lang="ru-RU" sz="1600" dirty="0" smtClean="0">
                <a:latin typeface="Times New Roman" panose="02020603050405020304" pitchFamily="18" charset="0"/>
                <a:cs typeface="Times New Roman" panose="02020603050405020304" pitchFamily="18" charset="0"/>
              </a:rPr>
              <a:t>объекта</a:t>
            </a:r>
            <a:r>
              <a:rPr lang="ru-RU" sz="1600" dirty="0">
                <a:latin typeface="Times New Roman" panose="02020603050405020304" pitchFamily="18" charset="0"/>
                <a:cs typeface="Times New Roman" panose="02020603050405020304" pitchFamily="18" charset="0"/>
              </a:rPr>
              <a:t>;</a:t>
            </a:r>
          </a:p>
          <a:p>
            <a:pPr algn="just">
              <a:spcAft>
                <a:spcPts val="1200"/>
              </a:spcAft>
            </a:pPr>
            <a:r>
              <a:rPr lang="ru-RU" sz="1600" dirty="0" smtClean="0">
                <a:latin typeface="Times New Roman" panose="02020603050405020304" pitchFamily="18" charset="0"/>
                <a:cs typeface="Times New Roman" panose="02020603050405020304" pitchFamily="18" charset="0"/>
              </a:rPr>
              <a:t>- акт </a:t>
            </a:r>
            <a:r>
              <a:rPr lang="ru-RU" sz="1600" dirty="0">
                <a:latin typeface="Times New Roman" panose="02020603050405020304" pitchFamily="18" charset="0"/>
                <a:cs typeface="Times New Roman" panose="02020603050405020304" pitchFamily="18" charset="0"/>
              </a:rPr>
              <a:t>осмотра гарантирующего поставщика (</a:t>
            </a:r>
            <a:r>
              <a:rPr lang="ru-RU" sz="1600" dirty="0" err="1">
                <a:latin typeface="Times New Roman" panose="02020603050405020304" pitchFamily="18" charset="0"/>
                <a:cs typeface="Times New Roman" panose="02020603050405020304" pitchFamily="18" charset="0"/>
              </a:rPr>
              <a:t>энергосбытовой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энергоснабжающей</a:t>
            </a:r>
            <a:r>
              <a:rPr lang="ru-RU" sz="1600" dirty="0">
                <a:latin typeface="Times New Roman" panose="02020603050405020304" pitchFamily="18" charset="0"/>
                <a:cs typeface="Times New Roman" panose="02020603050405020304" pitchFamily="18" charset="0"/>
              </a:rPr>
              <a:t>) организации), с которым потребитель ведет расчеты, и (или) акт осмотра сетевой </a:t>
            </a:r>
            <a:r>
              <a:rPr lang="ru-RU" sz="1600" dirty="0" smtClean="0">
                <a:latin typeface="Times New Roman" panose="02020603050405020304" pitchFamily="18" charset="0"/>
                <a:cs typeface="Times New Roman" panose="02020603050405020304" pitchFamily="18" charset="0"/>
              </a:rPr>
              <a:t>организации</a:t>
            </a:r>
            <a:r>
              <a:rPr lang="ru-RU" sz="1600" dirty="0">
                <a:latin typeface="Times New Roman" panose="02020603050405020304" pitchFamily="18" charset="0"/>
                <a:cs typeface="Times New Roman" panose="02020603050405020304" pitchFamily="18" charset="0"/>
              </a:rPr>
              <a:t>;</a:t>
            </a:r>
            <a:endParaRPr lang="ru-RU" sz="1600" dirty="0" smtClean="0">
              <a:latin typeface="Times New Roman" panose="02020603050405020304" pitchFamily="18" charset="0"/>
              <a:cs typeface="Times New Roman" panose="02020603050405020304" pitchFamily="18" charset="0"/>
            </a:endParaRPr>
          </a:p>
          <a:p>
            <a:pPr algn="just">
              <a:spcAft>
                <a:spcPts val="1200"/>
              </a:spcAft>
            </a:pPr>
            <a:r>
              <a:rPr lang="ru-RU" sz="1600" dirty="0" smtClean="0">
                <a:latin typeface="Times New Roman" panose="02020603050405020304" pitchFamily="18" charset="0"/>
                <a:cs typeface="Times New Roman" panose="02020603050405020304" pitchFamily="18" charset="0"/>
              </a:rPr>
              <a:t>- иные подтверждающие документы.</a:t>
            </a:r>
            <a:endParaRPr lang="ru-RU" sz="1600" dirty="0">
              <a:latin typeface="Times New Roman" panose="02020603050405020304" pitchFamily="18" charset="0"/>
              <a:cs typeface="Times New Roman" panose="02020603050405020304" pitchFamily="18" charset="0"/>
            </a:endParaRPr>
          </a:p>
          <a:p>
            <a:pPr indent="450215" algn="just">
              <a:spcAft>
                <a:spcPts val="0"/>
              </a:spcAft>
            </a:pP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3921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2495550" y="92075"/>
            <a:ext cx="69850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ru-RU" altLang="ru-RU" sz="2000">
                <a:latin typeface="Times New Roman" panose="02020603050405020304" pitchFamily="18" charset="0"/>
              </a:rPr>
              <a:t>Администрация Ленинградской области</a:t>
            </a:r>
          </a:p>
          <a:p>
            <a:pPr algn="ctr" eaLnBrk="1" hangingPunct="1"/>
            <a:r>
              <a:rPr lang="ru-RU" altLang="ru-RU" sz="2000">
                <a:latin typeface="Times New Roman" panose="02020603050405020304" pitchFamily="18" charset="0"/>
              </a:rPr>
              <a:t>Комитет по тарифам и ценовой политике Ленинградской области</a:t>
            </a:r>
          </a:p>
        </p:txBody>
      </p:sp>
      <p:sp>
        <p:nvSpPr>
          <p:cNvPr id="15363" name="Text Box 5"/>
          <p:cNvSpPr txBox="1">
            <a:spLocks noChangeArrowheads="1"/>
          </p:cNvSpPr>
          <p:nvPr/>
        </p:nvSpPr>
        <p:spPr bwMode="auto">
          <a:xfrm>
            <a:off x="2711450" y="2832100"/>
            <a:ext cx="65532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ru-RU" altLang="ru-RU" sz="3200" b="1" dirty="0">
                <a:latin typeface="Times New Roman" panose="02020603050405020304" pitchFamily="18" charset="0"/>
              </a:rPr>
              <a:t>СПАСИБО ЗА </a:t>
            </a:r>
            <a:r>
              <a:rPr lang="ru-RU" altLang="ru-RU" sz="3200" b="1" dirty="0" smtClean="0">
                <a:latin typeface="Times New Roman" panose="02020603050405020304" pitchFamily="18" charset="0"/>
              </a:rPr>
              <a:t>ВНИМАНИЕ</a:t>
            </a:r>
            <a:endParaRPr lang="ru-RU" altLang="ru-RU" sz="3200" b="1" dirty="0">
              <a:latin typeface="Times New Roman" panose="02020603050405020304" pitchFamily="18" charset="0"/>
            </a:endParaRPr>
          </a:p>
        </p:txBody>
      </p:sp>
      <p:pic>
        <p:nvPicPr>
          <p:cNvPr id="15365" name="Picture 8"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3" y="115888"/>
            <a:ext cx="1512887"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p:cNvSpPr txBox="1">
            <a:spLocks noChangeArrowheads="1"/>
          </p:cNvSpPr>
          <p:nvPr/>
        </p:nvSpPr>
        <p:spPr bwMode="auto">
          <a:xfrm>
            <a:off x="3872310" y="5301208"/>
            <a:ext cx="423147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ru-RU" altLang="ru-RU" sz="2800" dirty="0">
                <a:latin typeface="Times New Roman" panose="02020603050405020304" pitchFamily="18" charset="0"/>
              </a:rPr>
              <a:t>Андреев Евгений Львович</a:t>
            </a:r>
          </a:p>
          <a:p>
            <a:pPr algn="ctr" eaLnBrk="1" hangingPunct="1"/>
            <a:r>
              <a:rPr lang="ru-RU" altLang="ru-RU" sz="2800" dirty="0">
                <a:latin typeface="Times New Roman" panose="02020603050405020304" pitchFamily="18" charset="0"/>
              </a:rPr>
              <a:t>Председатель комитета</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11"/>
          <p:cNvSpPr>
            <a:spLocks noGrp="1"/>
          </p:cNvSpPr>
          <p:nvPr>
            <p:ph type="sldNum" sz="quarter" idx="12"/>
          </p:nvPr>
        </p:nvSpPr>
        <p:spPr>
          <a:xfrm>
            <a:off x="10363200" y="5578475"/>
            <a:ext cx="1143000" cy="669925"/>
          </a:xfrm>
        </p:spPr>
        <p:txBody>
          <a:bodyPr/>
          <a:lstStyle/>
          <a:p>
            <a:pPr>
              <a:defRPr/>
            </a:pPr>
            <a:r>
              <a:rPr lang="ru-RU" altLang="ru-RU" dirty="0" smtClean="0">
                <a:solidFill>
                  <a:schemeClr val="tx1"/>
                </a:solidFill>
                <a:latin typeface="Times New Roman" panose="02020603050405020304" pitchFamily="18" charset="0"/>
                <a:cs typeface="Times New Roman" panose="02020603050405020304" pitchFamily="18" charset="0"/>
              </a:rPr>
              <a:t>2</a:t>
            </a:r>
            <a:endParaRPr lang="ru-RU" altLang="ru-RU" dirty="0">
              <a:solidFill>
                <a:schemeClr val="tx1"/>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055440" y="1340768"/>
            <a:ext cx="10009112" cy="2893100"/>
          </a:xfrm>
          <a:prstGeom prst="rect">
            <a:avLst/>
          </a:prstGeom>
        </p:spPr>
        <p:txBody>
          <a:bodyPr wrap="square">
            <a:spAutoFit/>
          </a:bodyPr>
          <a:lstStyle/>
          <a:p>
            <a:pPr algn="just"/>
            <a:r>
              <a:rPr lang="ru-RU" sz="2600" dirty="0">
                <a:latin typeface="Times New Roman" panose="02020603050405020304" pitchFamily="18" charset="0"/>
                <a:cs typeface="Times New Roman" panose="02020603050405020304" pitchFamily="18" charset="0"/>
              </a:rPr>
              <a:t>Расчет размера платы за электрическую энергию с применением льготных тарифов, право на которое возникает у граждан </a:t>
            </a:r>
            <a:r>
              <a:rPr lang="ru-RU" sz="2600" dirty="0" smtClean="0">
                <a:latin typeface="Times New Roman" panose="02020603050405020304" pitchFamily="18" charset="0"/>
                <a:cs typeface="Times New Roman" panose="02020603050405020304" pitchFamily="18" charset="0"/>
              </a:rPr>
              <a:t/>
            </a:r>
            <a:br>
              <a:rPr lang="ru-RU" sz="2600" dirty="0" smtClean="0">
                <a:latin typeface="Times New Roman" panose="02020603050405020304" pitchFamily="18" charset="0"/>
                <a:cs typeface="Times New Roman" panose="02020603050405020304" pitchFamily="18" charset="0"/>
              </a:rPr>
            </a:br>
            <a:r>
              <a:rPr lang="ru-RU" sz="2600" dirty="0" smtClean="0">
                <a:latin typeface="Times New Roman" panose="02020603050405020304" pitchFamily="18" charset="0"/>
                <a:cs typeface="Times New Roman" panose="02020603050405020304" pitchFamily="18" charset="0"/>
              </a:rPr>
              <a:t>в </a:t>
            </a:r>
            <a:r>
              <a:rPr lang="ru-RU" sz="2600" dirty="0">
                <a:latin typeface="Times New Roman" panose="02020603050405020304" pitchFamily="18" charset="0"/>
                <a:cs typeface="Times New Roman" panose="02020603050405020304" pitchFamily="18" charset="0"/>
              </a:rPr>
              <a:t>соответствии с </a:t>
            </a:r>
            <a:r>
              <a:rPr lang="ru-RU" sz="2600" dirty="0" smtClean="0">
                <a:latin typeface="Times New Roman" panose="02020603050405020304" pitchFamily="18" charset="0"/>
                <a:cs typeface="Times New Roman" panose="02020603050405020304" pitchFamily="18" charset="0"/>
              </a:rPr>
              <a:t>областным </a:t>
            </a:r>
            <a:r>
              <a:rPr lang="ru-RU" sz="2600" dirty="0">
                <a:latin typeface="Times New Roman" panose="02020603050405020304" pitchFamily="18" charset="0"/>
                <a:cs typeface="Times New Roman" panose="02020603050405020304" pitchFamily="18" charset="0"/>
              </a:rPr>
              <a:t>законом Ленинградской области </a:t>
            </a:r>
            <a:r>
              <a:rPr lang="ru-RU" sz="2600" dirty="0" smtClean="0">
                <a:latin typeface="Times New Roman" panose="02020603050405020304" pitchFamily="18" charset="0"/>
                <a:cs typeface="Times New Roman" panose="02020603050405020304" pitchFamily="18" charset="0"/>
              </a:rPr>
              <a:t/>
            </a:r>
            <a:br>
              <a:rPr lang="ru-RU" sz="2600" dirty="0" smtClean="0">
                <a:latin typeface="Times New Roman" panose="02020603050405020304" pitchFamily="18" charset="0"/>
                <a:cs typeface="Times New Roman" panose="02020603050405020304" pitchFamily="18" charset="0"/>
              </a:rPr>
            </a:br>
            <a:r>
              <a:rPr lang="ru-RU" sz="2600" dirty="0" smtClean="0">
                <a:latin typeface="Times New Roman" panose="02020603050405020304" pitchFamily="18" charset="0"/>
                <a:cs typeface="Times New Roman" panose="02020603050405020304" pitchFamily="18" charset="0"/>
              </a:rPr>
              <a:t>от </a:t>
            </a:r>
            <a:r>
              <a:rPr lang="ru-RU" sz="2600" dirty="0">
                <a:latin typeface="Times New Roman" panose="02020603050405020304" pitchFamily="18" charset="0"/>
                <a:cs typeface="Times New Roman" panose="02020603050405020304" pitchFamily="18" charset="0"/>
              </a:rPr>
              <a:t>11 февраля 2026 года № 7-оз, осуществляется в Порядке </a:t>
            </a:r>
            <a:r>
              <a:rPr lang="ru-RU" sz="2600" dirty="0" smtClean="0">
                <a:latin typeface="Times New Roman" panose="02020603050405020304" pitchFamily="18" charset="0"/>
                <a:cs typeface="Times New Roman" panose="02020603050405020304" pitchFamily="18" charset="0"/>
              </a:rPr>
              <a:t/>
            </a:r>
            <a:br>
              <a:rPr lang="ru-RU" sz="2600" dirty="0" smtClean="0">
                <a:latin typeface="Times New Roman" panose="02020603050405020304" pitchFamily="18" charset="0"/>
                <a:cs typeface="Times New Roman" panose="02020603050405020304" pitchFamily="18" charset="0"/>
              </a:rPr>
            </a:br>
            <a:r>
              <a:rPr lang="ru-RU" sz="2600" dirty="0" smtClean="0">
                <a:latin typeface="Times New Roman" panose="02020603050405020304" pitchFamily="18" charset="0"/>
                <a:cs typeface="Times New Roman" panose="02020603050405020304" pitchFamily="18" charset="0"/>
              </a:rPr>
              <a:t>и </a:t>
            </a:r>
            <a:r>
              <a:rPr lang="ru-RU" sz="2600" dirty="0">
                <a:latin typeface="Times New Roman" panose="02020603050405020304" pitchFamily="18" charset="0"/>
                <a:cs typeface="Times New Roman" panose="02020603050405020304" pitchFamily="18" charset="0"/>
              </a:rPr>
              <a:t>на условиях, утвержденных постановлением Правительства Ленинградской области от 29 августа 2025 года № </a:t>
            </a:r>
            <a:r>
              <a:rPr lang="ru-RU" sz="2600" dirty="0" smtClean="0">
                <a:latin typeface="Times New Roman" panose="02020603050405020304" pitchFamily="18" charset="0"/>
                <a:cs typeface="Times New Roman" panose="02020603050405020304" pitchFamily="18" charset="0"/>
              </a:rPr>
              <a:t>752 (далее – Порядок).</a:t>
            </a:r>
            <a:endParaRPr lang="ru-RU"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1161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Номер слайда 11"/>
          <p:cNvSpPr>
            <a:spLocks noGrp="1"/>
          </p:cNvSpPr>
          <p:nvPr>
            <p:ph type="sldNum" sz="quarter" idx="12"/>
          </p:nvPr>
        </p:nvSpPr>
        <p:spPr>
          <a:xfrm>
            <a:off x="10363200" y="5578475"/>
            <a:ext cx="1143000" cy="669925"/>
          </a:xfrm>
        </p:spPr>
        <p:txBody>
          <a:bodyPr/>
          <a:lstStyle/>
          <a:p>
            <a:pPr>
              <a:defRPr/>
            </a:pPr>
            <a:r>
              <a:rPr lang="ru-RU" altLang="ru-RU" dirty="0" smtClean="0">
                <a:solidFill>
                  <a:schemeClr val="tx1"/>
                </a:solidFill>
                <a:latin typeface="Times New Roman" panose="02020603050405020304" pitchFamily="18" charset="0"/>
                <a:cs typeface="Times New Roman" panose="02020603050405020304" pitchFamily="18" charset="0"/>
              </a:rPr>
              <a:t>3</a:t>
            </a:r>
            <a:endParaRPr lang="ru-RU" altLang="ru-RU"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21472" y="92396"/>
            <a:ext cx="3730312" cy="539378"/>
          </a:xfrm>
          <a:prstGeom prst="rect">
            <a:avLst/>
          </a:prstGeom>
        </p:spPr>
        <p:txBody>
          <a:bodyPr wrap="square">
            <a:spAutoFit/>
          </a:bodyPr>
          <a:lstStyle/>
          <a:p>
            <a:pPr>
              <a:lnSpc>
                <a:spcPct val="150000"/>
              </a:lnSpc>
              <a:spcAft>
                <a:spcPts val="0"/>
              </a:spcAft>
            </a:pPr>
            <a:r>
              <a:rPr lang="ru-RU" sz="2200" dirty="0">
                <a:latin typeface="Times New Roman" panose="02020603050405020304" pitchFamily="18" charset="0"/>
                <a:ea typeface="Calibri" panose="020F0502020204030204" pitchFamily="34" charset="0"/>
                <a:cs typeface="Times New Roman" panose="02020603050405020304" pitchFamily="18" charset="0"/>
              </a:rPr>
              <a:t>Право на </a:t>
            </a:r>
            <a:r>
              <a:rPr lang="ru-RU" sz="2200" dirty="0" smtClean="0">
                <a:latin typeface="Times New Roman" panose="02020603050405020304" pitchFamily="18" charset="0"/>
                <a:ea typeface="Calibri" panose="020F0502020204030204" pitchFamily="34" charset="0"/>
                <a:cs typeface="Times New Roman" panose="02020603050405020304" pitchFamily="18" charset="0"/>
              </a:rPr>
              <a:t>льготы имеют</a:t>
            </a:r>
            <a:r>
              <a:rPr lang="ru-RU" sz="2200" dirty="0">
                <a:latin typeface="Times New Roman" panose="02020603050405020304" pitchFamily="18" charset="0"/>
                <a:ea typeface="Calibri" panose="020F0502020204030204" pitchFamily="34" charset="0"/>
                <a:cs typeface="Times New Roman" panose="02020603050405020304" pitchFamily="18" charset="0"/>
              </a:rPr>
              <a:t>:</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3315351460"/>
              </p:ext>
            </p:extLst>
          </p:nvPr>
        </p:nvGraphicFramePr>
        <p:xfrm>
          <a:off x="421472" y="670630"/>
          <a:ext cx="10787096" cy="4907845"/>
        </p:xfrm>
        <a:graphic>
          <a:graphicData uri="http://schemas.openxmlformats.org/drawingml/2006/table">
            <a:tbl>
              <a:tblPr firstRow="1" bandRow="1">
                <a:tableStyleId>{5C22544A-7EE6-4342-B048-85BDC9FD1C3A}</a:tableStyleId>
              </a:tblPr>
              <a:tblGrid>
                <a:gridCol w="6126137"/>
                <a:gridCol w="4660959"/>
              </a:tblGrid>
              <a:tr h="4907845">
                <a:tc>
                  <a:txBody>
                    <a:bodyPr/>
                    <a:lstStyle/>
                    <a:p>
                      <a: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t>Физические лица, соответствующие следующим условиям:</a:t>
                      </a:r>
                    </a:p>
                    <a:p>
                      <a:pPr marL="285750" indent="-285750" algn="just">
                        <a:spcBef>
                          <a:spcPts val="600"/>
                        </a:spcBef>
                        <a:buFont typeface="Wingdings" panose="05000000000000000000" pitchFamily="2" charset="2"/>
                        <a:buChar char="Ø"/>
                      </a:pPr>
                      <a: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t>являющиеся собственниками жилых помещений (домовладений) или садовых домов, признанных </a:t>
                      </a:r>
                      <a:b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br>
                      <a: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t>в установленном законом порядке жилыми домами, расположенных на территории Ленинградской области, оборудованных приборами учета электрической энергии;</a:t>
                      </a:r>
                    </a:p>
                    <a:p>
                      <a:pPr marL="285750" indent="-285750" algn="just">
                        <a:spcBef>
                          <a:spcPts val="600"/>
                        </a:spcBef>
                        <a:buFont typeface="Wingdings" panose="05000000000000000000" pitchFamily="2" charset="2"/>
                        <a:buChar char="Ø"/>
                      </a:pPr>
                      <a: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t>не имеющие задолженности за услуги по электроснабжению указанных жилых помещений (домовладений) и садовых домов (за которые получают льготы);</a:t>
                      </a:r>
                    </a:p>
                    <a:p>
                      <a:pPr marL="285750" indent="-285750" algn="just">
                        <a:spcBef>
                          <a:spcPts val="600"/>
                        </a:spcBef>
                        <a:buFont typeface="Wingdings" panose="05000000000000000000" pitchFamily="2" charset="2"/>
                        <a:buChar char="Ø"/>
                      </a:pPr>
                      <a: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t>постоянно проживают не менее года сами либо члены семьи которых (супруги, дети и родители таких физических лиц) и иные граждане, вселенные ими </a:t>
                      </a:r>
                      <a:b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br>
                      <a: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t>в установленном законом порядке в качестве членов своей семьи, в указанном жилом помещении</a:t>
                      </a:r>
                      <a:endParaRPr lang="ru-RU" b="0" dirty="0">
                        <a:latin typeface="Times New Roman" panose="02020603050405020304" pitchFamily="18" charset="0"/>
                        <a:cs typeface="Times New Roman" panose="02020603050405020304" pitchFamily="18" charset="0"/>
                      </a:endParaRPr>
                    </a:p>
                  </a:txBody>
                  <a:tcPr>
                    <a:noFill/>
                  </a:tcPr>
                </a:tc>
                <a:tc>
                  <a:txBody>
                    <a:bodyPr/>
                    <a:lstStyle/>
                    <a:p>
                      <a:pPr marL="0" algn="just" defTabSz="457200" rtl="0" eaLnBrk="1" latinLnBrk="0" hangingPunct="1"/>
                      <a: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t>Товарищества собственников жилья, жилищно-строительные, жилищные или иные специализированные потребительские кооперативы либо управляющие организации, признаваемые таковыми </a:t>
                      </a:r>
                      <a:b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br>
                      <a: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t>в соответствии с Жилищным кодексом Российской Федерации, а также садоводческие или огороднические некоммерческие товарищества:</a:t>
                      </a:r>
                    </a:p>
                    <a:p>
                      <a:pPr marL="0" algn="l" defTabSz="457200" rtl="0" eaLnBrk="1" latinLnBrk="0" hangingPunct="1"/>
                      <a: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t> </a:t>
                      </a:r>
                    </a:p>
                    <a:p>
                      <a:pPr marL="285750" indent="-285750" algn="l" defTabSz="457200" rtl="0" eaLnBrk="1" latinLnBrk="0" hangingPunct="1">
                        <a:spcBef>
                          <a:spcPts val="600"/>
                        </a:spcBef>
                        <a:buFont typeface="Wingdings" panose="05000000000000000000" pitchFamily="2" charset="2"/>
                        <a:buChar char="Ø"/>
                      </a:pPr>
                      <a: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t>не имеющие задолженности за услуги по электроснабжению;</a:t>
                      </a:r>
                    </a:p>
                    <a:p>
                      <a:pPr marL="285750" indent="-285750" algn="l" defTabSz="457200" rtl="0" eaLnBrk="1" latinLnBrk="0" hangingPunct="1">
                        <a:spcBef>
                          <a:spcPts val="600"/>
                        </a:spcBef>
                        <a:buFont typeface="Wingdings" panose="05000000000000000000" pitchFamily="2" charset="2"/>
                        <a:buChar char="Ø"/>
                      </a:pPr>
                      <a:r>
                        <a:rPr lang="ru-RU" sz="1800" b="0" kern="1200" dirty="0" smtClean="0">
                          <a:solidFill>
                            <a:schemeClr val="lt1"/>
                          </a:solidFill>
                          <a:effectLst/>
                          <a:latin typeface="Times New Roman" panose="02020603050405020304" pitchFamily="18" charset="0"/>
                          <a:ea typeface="+mn-ea"/>
                          <a:cs typeface="Times New Roman" panose="02020603050405020304" pitchFamily="18" charset="0"/>
                        </a:rPr>
                        <a:t>приобретающие электрическую энергию (мощность) для предоставления коммунальных услуг по электроснабжению лицам, имеющим право на льготы.</a:t>
                      </a:r>
                      <a:endParaRPr lang="ru-RU" sz="1800" b="0" kern="1200" dirty="0">
                        <a:solidFill>
                          <a:schemeClr val="lt1"/>
                        </a:solidFill>
                        <a:effectLst/>
                        <a:latin typeface="Times New Roman" panose="02020603050405020304" pitchFamily="18" charset="0"/>
                        <a:ea typeface="+mn-ea"/>
                        <a:cs typeface="Times New Roman" panose="02020603050405020304" pitchFamily="18" charset="0"/>
                      </a:endParaRPr>
                    </a:p>
                  </a:txBody>
                  <a:tcPr>
                    <a:noFill/>
                  </a:tcPr>
                </a:tc>
              </a:tr>
            </a:tbl>
          </a:graphicData>
        </a:graphic>
      </p:graphicFrame>
      <p:sp>
        <p:nvSpPr>
          <p:cNvPr id="8" name="Прямоугольник 7"/>
          <p:cNvSpPr/>
          <p:nvPr/>
        </p:nvSpPr>
        <p:spPr>
          <a:xfrm>
            <a:off x="421472" y="5656188"/>
            <a:ext cx="10787096" cy="923330"/>
          </a:xfrm>
          <a:prstGeom prst="rect">
            <a:avLst/>
          </a:prstGeom>
          <a:noFill/>
        </p:spPr>
        <p:txBody>
          <a:bodyPr wrap="square">
            <a:spAutoFit/>
          </a:bodyPr>
          <a:lstStyle/>
          <a:p>
            <a:r>
              <a:rPr lang="ru-RU" b="1" dirty="0">
                <a:solidFill>
                  <a:srgbClr val="FF0000"/>
                </a:solidFill>
                <a:latin typeface="Times New Roman" panose="02020603050405020304" pitchFamily="18" charset="0"/>
                <a:ea typeface="Calibri" panose="020F0502020204030204" pitchFamily="34" charset="0"/>
              </a:rPr>
              <a:t>Важно!</a:t>
            </a:r>
            <a:r>
              <a:rPr lang="ru-RU" dirty="0">
                <a:latin typeface="Times New Roman" panose="02020603050405020304" pitchFamily="18" charset="0"/>
                <a:ea typeface="Calibri" panose="020F0502020204030204" pitchFamily="34" charset="0"/>
              </a:rPr>
              <a:t> При получении льготы физическим лицом за проживание в жилом помещении (домовладении) члена его семьи или иных граждан, вселенных в качестве члена семьи, получателем льготы всё так же является собственник такого помещения.</a:t>
            </a:r>
            <a:endParaRPr lang="ru-RU" dirty="0"/>
          </a:p>
        </p:txBody>
      </p:sp>
      <p:sp>
        <p:nvSpPr>
          <p:cNvPr id="10" name="TextBox 9"/>
          <p:cNvSpPr txBox="1"/>
          <p:nvPr/>
        </p:nvSpPr>
        <p:spPr>
          <a:xfrm>
            <a:off x="216000" y="5817771"/>
            <a:ext cx="158120" cy="600164"/>
          </a:xfrm>
          <a:prstGeom prst="rect">
            <a:avLst/>
          </a:prstGeom>
          <a:noFill/>
        </p:spPr>
        <p:txBody>
          <a:bodyPr wrap="square" rtlCol="0">
            <a:spAutoFit/>
          </a:bodyPr>
          <a:lstStyle/>
          <a:p>
            <a:pPr algn="ctr"/>
            <a:r>
              <a:rPr lang="ru-RU" sz="3300" dirty="0" smtClean="0">
                <a:latin typeface="Times New Roman" panose="02020603050405020304" pitchFamily="18" charset="0"/>
                <a:cs typeface="Times New Roman" panose="02020603050405020304" pitchFamily="18" charset="0"/>
              </a:rPr>
              <a:t>!</a:t>
            </a:r>
            <a:endParaRPr lang="ru-RU" sz="3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1402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омер слайда 11"/>
          <p:cNvSpPr>
            <a:spLocks noGrp="1"/>
          </p:cNvSpPr>
          <p:nvPr>
            <p:ph type="sldNum" sz="quarter" idx="12"/>
          </p:nvPr>
        </p:nvSpPr>
        <p:spPr/>
        <p:txBody>
          <a:bodyPr/>
          <a:lstStyle/>
          <a:p>
            <a:pPr>
              <a:defRPr/>
            </a:pPr>
            <a:fld id="{35A1D844-60B9-435E-9E95-4BEF8849C8E5}" type="slidenum">
              <a:rPr lang="ru-RU" altLang="ru-RU">
                <a:solidFill>
                  <a:schemeClr val="tx1"/>
                </a:solidFill>
                <a:latin typeface="Times New Roman" panose="02020603050405020304" pitchFamily="18" charset="0"/>
                <a:cs typeface="Times New Roman" panose="02020603050405020304" pitchFamily="18" charset="0"/>
              </a:rPr>
              <a:pPr>
                <a:defRPr/>
              </a:pPr>
              <a:t>4</a:t>
            </a:fld>
            <a:endParaRPr lang="ru-RU" altLang="ru-RU" dirty="0">
              <a:solidFill>
                <a:schemeClr val="tx1"/>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695400" y="404664"/>
            <a:ext cx="10297144" cy="4139595"/>
          </a:xfrm>
          <a:prstGeom prst="rect">
            <a:avLst/>
          </a:prstGeom>
        </p:spPr>
        <p:txBody>
          <a:bodyPr wrap="square">
            <a:spAutoFit/>
          </a:bodyPr>
          <a:lstStyle/>
          <a:p>
            <a:pPr indent="450215" algn="just">
              <a:lnSpc>
                <a:spcPct val="150000"/>
              </a:lnSpc>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Размер льготы</a:t>
            </a:r>
          </a:p>
          <a:p>
            <a:pPr indent="450215" algn="just">
              <a:lnSpc>
                <a:spcPct val="150000"/>
              </a:lnSpc>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spcBef>
                <a:spcPts val="600"/>
              </a:spcBef>
              <a:spcAft>
                <a:spcPts val="0"/>
              </a:spcAft>
            </a:pPr>
            <a:r>
              <a:rPr lang="ru-RU" sz="2200" dirty="0">
                <a:latin typeface="Times New Roman" panose="02020603050405020304" pitchFamily="18" charset="0"/>
                <a:ea typeface="Calibri" panose="020F0502020204030204" pitchFamily="34" charset="0"/>
                <a:cs typeface="Times New Roman" panose="02020603050405020304" pitchFamily="18" charset="0"/>
              </a:rPr>
              <a:t>Льготные тарифы для второго диапазона объемов потребления электрической энергии устанавливаются равными тарифам для первого диапазона. </a:t>
            </a:r>
          </a:p>
          <a:p>
            <a:pPr indent="449580" algn="just">
              <a:spcBef>
                <a:spcPts val="600"/>
              </a:spcBef>
              <a:spcAft>
                <a:spcPts val="0"/>
              </a:spcAft>
            </a:pPr>
            <a:r>
              <a:rPr lang="ru-RU" sz="2200" dirty="0">
                <a:latin typeface="Times New Roman" panose="02020603050405020304" pitchFamily="18" charset="0"/>
                <a:ea typeface="Calibri" panose="020F0502020204030204" pitchFamily="34" charset="0"/>
                <a:cs typeface="Times New Roman" panose="02020603050405020304" pitchFamily="18" charset="0"/>
              </a:rPr>
              <a:t>Таким образом, для льготных категорий потребителей будет применяться тариф первого диапазона в границах потребления от 0 к</a:t>
            </a:r>
            <a:r>
              <a:rPr lang="ru-RU" sz="2200" dirty="0" smtClean="0">
                <a:latin typeface="Times New Roman" panose="02020603050405020304" pitchFamily="18" charset="0"/>
                <a:ea typeface="Calibri" panose="020F0502020204030204" pitchFamily="34" charset="0"/>
                <a:cs typeface="Times New Roman" panose="02020603050405020304" pitchFamily="18" charset="0"/>
              </a:rPr>
              <a:t>Вт</a:t>
            </a:r>
            <a:r>
              <a:rPr lang="ru-RU" sz="2200" dirty="0" smtClean="0">
                <a:latin typeface="Calibri" panose="020F0502020204030204" pitchFamily="34" charset="0"/>
                <a:ea typeface="Calibri" panose="020F0502020204030204" pitchFamily="34" charset="0"/>
                <a:cs typeface="Calibri" panose="020F0502020204030204" pitchFamily="34" charset="0"/>
              </a:rPr>
              <a:t>·</a:t>
            </a:r>
            <a:r>
              <a:rPr lang="ru-RU" sz="2200" dirty="0" smtClean="0">
                <a:latin typeface="Times New Roman" panose="02020603050405020304" pitchFamily="18" charset="0"/>
                <a:ea typeface="Calibri" panose="020F0502020204030204" pitchFamily="34" charset="0"/>
                <a:cs typeface="Times New Roman" panose="02020603050405020304" pitchFamily="18" charset="0"/>
              </a:rPr>
              <a:t>ч </a:t>
            </a:r>
            <a:r>
              <a:rPr lang="ru-RU" sz="2200" dirty="0">
                <a:latin typeface="Times New Roman" panose="02020603050405020304" pitchFamily="18" charset="0"/>
                <a:ea typeface="Calibri" panose="020F0502020204030204" pitchFamily="34" charset="0"/>
                <a:cs typeface="Times New Roman" panose="02020603050405020304" pitchFamily="18" charset="0"/>
              </a:rPr>
              <a:t>до </a:t>
            </a:r>
            <a:r>
              <a:rPr lang="ru-RU" sz="2200" dirty="0" smtClean="0">
                <a:latin typeface="Times New Roman" panose="02020603050405020304" pitchFamily="18" charset="0"/>
                <a:ea typeface="Calibri" panose="020F0502020204030204" pitchFamily="34" charset="0"/>
                <a:cs typeface="Times New Roman" panose="02020603050405020304" pitchFamily="18" charset="0"/>
              </a:rPr>
              <a:t>4 500 кВт</a:t>
            </a:r>
            <a:r>
              <a:rPr lang="ru-RU" sz="2200" dirty="0" smtClean="0">
                <a:latin typeface="Calibri" panose="020F0502020204030204" pitchFamily="34" charset="0"/>
                <a:ea typeface="Calibri" panose="020F0502020204030204" pitchFamily="34" charset="0"/>
                <a:cs typeface="Calibri" panose="020F0502020204030204" pitchFamily="34" charset="0"/>
              </a:rPr>
              <a:t>·</a:t>
            </a:r>
            <a:r>
              <a:rPr lang="ru-RU" sz="2200" dirty="0" smtClean="0">
                <a:latin typeface="Times New Roman" panose="02020603050405020304" pitchFamily="18" charset="0"/>
                <a:ea typeface="Calibri" panose="020F0502020204030204" pitchFamily="34" charset="0"/>
                <a:cs typeface="Times New Roman" panose="02020603050405020304" pitchFamily="18" charset="0"/>
              </a:rPr>
              <a:t>ч</a:t>
            </a:r>
            <a:r>
              <a:rPr lang="ru-RU" sz="2200" dirty="0">
                <a:latin typeface="Times New Roman" panose="02020603050405020304" pitchFamily="18" charset="0"/>
                <a:ea typeface="Calibri" panose="020F0502020204030204" pitchFamily="34" charset="0"/>
                <a:cs typeface="Times New Roman" panose="02020603050405020304" pitchFamily="18" charset="0"/>
              </a:rPr>
              <a:t>.</a:t>
            </a:r>
          </a:p>
          <a:p>
            <a:pPr indent="449580" algn="just">
              <a:spcBef>
                <a:spcPts val="600"/>
              </a:spcBef>
              <a:spcAft>
                <a:spcPts val="0"/>
              </a:spcAft>
            </a:pPr>
            <a:r>
              <a:rPr lang="ru-RU" sz="2200" dirty="0">
                <a:latin typeface="Times New Roman" panose="02020603050405020304" pitchFamily="18" charset="0"/>
                <a:ea typeface="Calibri" panose="020F0502020204030204" pitchFamily="34" charset="0"/>
                <a:cs typeface="Times New Roman" panose="02020603050405020304" pitchFamily="18" charset="0"/>
              </a:rPr>
              <a:t>При этом объемы потребления, относящиеся </a:t>
            </a:r>
            <a:r>
              <a:rPr lang="ru-RU" sz="2200" dirty="0" smtClean="0">
                <a:latin typeface="Times New Roman" panose="02020603050405020304" pitchFamily="18" charset="0"/>
                <a:ea typeface="Calibri" panose="020F0502020204030204" pitchFamily="34" charset="0"/>
                <a:cs typeface="Times New Roman" panose="02020603050405020304" pitchFamily="18" charset="0"/>
              </a:rPr>
              <a:t>к третьему диапазону, </a:t>
            </a:r>
            <a:r>
              <a:rPr lang="ru-RU" sz="2200" dirty="0">
                <a:latin typeface="Times New Roman" panose="02020603050405020304" pitchFamily="18" charset="0"/>
                <a:ea typeface="Calibri" panose="020F0502020204030204" pitchFamily="34" charset="0"/>
                <a:cs typeface="Times New Roman" panose="02020603050405020304" pitchFamily="18" charset="0"/>
              </a:rPr>
              <a:t>подлежат все также оплате по установленному экономически обоснованному тарифу без применения льгот. Компенсации подлежит </a:t>
            </a:r>
            <a:r>
              <a:rPr lang="ru-RU" sz="2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только</a:t>
            </a:r>
            <a:r>
              <a:rPr lang="ru-RU" sz="2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2200" dirty="0">
                <a:latin typeface="Times New Roman" panose="02020603050405020304" pitchFamily="18" charset="0"/>
                <a:ea typeface="Calibri" panose="020F0502020204030204" pitchFamily="34" charset="0"/>
                <a:cs typeface="Times New Roman" panose="02020603050405020304" pitchFamily="18" charset="0"/>
              </a:rPr>
              <a:t>разница в тарифах за объемы потребления, находящиеся в границах второго диапазона. </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29A20F9B-72CA-4AB5-98A6-DC92D5332905}" type="slidenum">
              <a:rPr lang="ru-RU" altLang="ru-RU">
                <a:solidFill>
                  <a:schemeClr val="tx1"/>
                </a:solidFill>
                <a:latin typeface="Times New Roman" panose="02020603050405020304" pitchFamily="18" charset="0"/>
                <a:cs typeface="Times New Roman" panose="02020603050405020304" pitchFamily="18" charset="0"/>
              </a:rPr>
              <a:pPr>
                <a:defRPr/>
              </a:pPr>
              <a:t>5</a:t>
            </a:fld>
            <a:endParaRPr lang="ru-RU" altLang="ru-RU" dirty="0">
              <a:solidFill>
                <a:schemeClr val="tx1"/>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479376" y="310114"/>
            <a:ext cx="10081120" cy="539378"/>
          </a:xfrm>
          <a:prstGeom prst="rect">
            <a:avLst/>
          </a:prstGeom>
        </p:spPr>
        <p:txBody>
          <a:bodyPr wrap="square">
            <a:spAutoFit/>
          </a:bodyPr>
          <a:lstStyle/>
          <a:p>
            <a:pPr>
              <a:lnSpc>
                <a:spcPct val="150000"/>
              </a:lnSpc>
              <a:spcAft>
                <a:spcPts val="0"/>
              </a:spcAft>
            </a:pPr>
            <a:r>
              <a:rPr lang="ru-RU" sz="2200" dirty="0">
                <a:latin typeface="Times New Roman" panose="02020603050405020304" pitchFamily="18" charset="0"/>
                <a:ea typeface="Calibri" panose="020F0502020204030204" pitchFamily="34" charset="0"/>
                <a:cs typeface="Times New Roman" panose="02020603050405020304" pitchFamily="18" charset="0"/>
              </a:rPr>
              <a:t>Условия и порядок расчета размера </a:t>
            </a:r>
            <a:r>
              <a:rPr lang="ru-RU" sz="2200" dirty="0" smtClean="0">
                <a:latin typeface="Times New Roman" panose="02020603050405020304" pitchFamily="18" charset="0"/>
                <a:ea typeface="Calibri" panose="020F0502020204030204" pitchFamily="34" charset="0"/>
                <a:cs typeface="Times New Roman" panose="02020603050405020304" pitchFamily="18" charset="0"/>
              </a:rPr>
              <a:t>платы </a:t>
            </a:r>
            <a:r>
              <a:rPr lang="ru-RU" sz="2200" dirty="0">
                <a:latin typeface="Times New Roman" panose="02020603050405020304" pitchFamily="18" charset="0"/>
                <a:ea typeface="Calibri" panose="020F0502020204030204" pitchFamily="34" charset="0"/>
                <a:cs typeface="Times New Roman" panose="02020603050405020304" pitchFamily="18" charset="0"/>
              </a:rPr>
              <a:t>с применением льготных тарифов</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479376" y="907455"/>
            <a:ext cx="9001000" cy="498663"/>
          </a:xfrm>
          <a:prstGeom prst="rect">
            <a:avLst/>
          </a:prstGeom>
        </p:spPr>
        <p:txBody>
          <a:bodyPr wrap="square">
            <a:spAutoFit/>
          </a:bodyPr>
          <a:lstStyle/>
          <a:p>
            <a:pPr algn="just">
              <a:lnSpc>
                <a:spcPct val="150000"/>
              </a:lnSpc>
              <a:spcAft>
                <a:spcPts val="0"/>
              </a:spcAft>
            </a:pPr>
            <a:r>
              <a:rPr lang="ru-RU" sz="2000" u="sng" dirty="0">
                <a:latin typeface="Times New Roman" panose="02020603050405020304" pitchFamily="18" charset="0"/>
                <a:ea typeface="Calibri" panose="020F0502020204030204" pitchFamily="34" charset="0"/>
                <a:cs typeface="Times New Roman" panose="02020603050405020304" pitchFamily="18" charset="0"/>
              </a:rPr>
              <a:t>Условиями для применения льготных </a:t>
            </a:r>
            <a:r>
              <a:rPr lang="ru-RU" sz="2000" u="sng" dirty="0" smtClean="0">
                <a:latin typeface="Times New Roman" panose="02020603050405020304" pitchFamily="18" charset="0"/>
                <a:ea typeface="Calibri" panose="020F0502020204030204" pitchFamily="34" charset="0"/>
                <a:cs typeface="Times New Roman" panose="02020603050405020304" pitchFamily="18" charset="0"/>
              </a:rPr>
              <a:t>тарифов для физических лиц  </a:t>
            </a:r>
            <a:r>
              <a:rPr lang="ru-RU" sz="2000" u="sng" dirty="0">
                <a:latin typeface="Times New Roman" panose="02020603050405020304" pitchFamily="18" charset="0"/>
                <a:ea typeface="Calibri" panose="020F0502020204030204" pitchFamily="34" charset="0"/>
                <a:cs typeface="Times New Roman" panose="02020603050405020304" pitchFamily="18" charset="0"/>
              </a:rPr>
              <a:t>являются:</a:t>
            </a:r>
            <a:endParaRPr lang="ru-RU" sz="2000" u="sng"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637556" y="1577380"/>
            <a:ext cx="9922940" cy="4001095"/>
          </a:xfrm>
          <a:prstGeom prst="rect">
            <a:avLst/>
          </a:prstGeom>
        </p:spPr>
        <p:txBody>
          <a:bodyPr wrap="square">
            <a:spAutoFit/>
          </a:bodyPr>
          <a:lstStyle/>
          <a:p>
            <a:pPr marL="285750" indent="-285750" algn="just">
              <a:spcBef>
                <a:spcPts val="1200"/>
              </a:spcBef>
              <a:spcAft>
                <a:spcPts val="0"/>
              </a:spcAft>
              <a:buFont typeface="Wingdings" panose="05000000000000000000" pitchFamily="2" charset="2"/>
              <a:buChar char="Ø"/>
            </a:pPr>
            <a:r>
              <a:rPr lang="ru-RU" dirty="0" smtClean="0">
                <a:latin typeface="Times New Roman" panose="02020603050405020304" pitchFamily="18" charset="0"/>
                <a:ea typeface="Calibri" panose="020F0502020204030204" pitchFamily="34" charset="0"/>
                <a:cs typeface="Times New Roman" panose="02020603050405020304" pitchFamily="18" charset="0"/>
              </a:rPr>
              <a:t>подтверждение </a:t>
            </a:r>
            <a:r>
              <a:rPr lang="ru-RU" dirty="0">
                <a:latin typeface="Times New Roman" panose="02020603050405020304" pitchFamily="18" charset="0"/>
                <a:ea typeface="Calibri" panose="020F0502020204030204" pitchFamily="34" charset="0"/>
                <a:cs typeface="Times New Roman" panose="02020603050405020304" pitchFamily="18" charset="0"/>
              </a:rPr>
              <a:t>постоянного проживания не менее года собственника жилого помещения (домовладения), члена его семьи или вселенного гражданина в соответствующем жилом помещении, оборудованном индивидуальным (общим (квартирным), комнатным) прибором учета электрической энергии, соответствующим требованиям законодательства РФ;</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Bef>
                <a:spcPts val="1200"/>
              </a:spcBef>
              <a:spcAft>
                <a:spcPts val="0"/>
              </a:spcAft>
              <a:buFont typeface="Wingdings" panose="05000000000000000000" pitchFamily="2" charset="2"/>
              <a:buChar char="Ø"/>
            </a:pPr>
            <a:r>
              <a:rPr lang="ru-RU" dirty="0" smtClean="0">
                <a:latin typeface="Times New Roman" panose="02020603050405020304" pitchFamily="18" charset="0"/>
                <a:ea typeface="Calibri" panose="020F0502020204030204" pitchFamily="34" charset="0"/>
                <a:cs typeface="Times New Roman" panose="02020603050405020304" pitchFamily="18" charset="0"/>
              </a:rPr>
              <a:t>отсутствие </a:t>
            </a:r>
            <a:r>
              <a:rPr lang="ru-RU" dirty="0">
                <a:latin typeface="Times New Roman" panose="02020603050405020304" pitchFamily="18" charset="0"/>
                <a:ea typeface="Calibri" panose="020F0502020204030204" pitchFamily="34" charset="0"/>
                <a:cs typeface="Times New Roman" panose="02020603050405020304" pitchFamily="18" charset="0"/>
              </a:rPr>
              <a:t>задолженности по оплате фактически потребленной электрической энергии перед гарантирующим поставщиком на дату подачи заявления о расчете размера платы и при последующих расчетах. </a:t>
            </a:r>
            <a:r>
              <a:rPr lang="ru-RU" b="1" dirty="0">
                <a:latin typeface="Times New Roman" panose="02020603050405020304" pitchFamily="18" charset="0"/>
                <a:ea typeface="Calibri" panose="020F0502020204030204" pitchFamily="34" charset="0"/>
                <a:cs typeface="Times New Roman" panose="02020603050405020304" pitchFamily="18" charset="0"/>
              </a:rPr>
              <a:t>При этом задолженность, образовавшаяся за период, определенный </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r>
            <a:br>
              <a:rPr lang="ru-RU" b="1" dirty="0" smtClean="0">
                <a:latin typeface="Times New Roman" panose="02020603050405020304" pitchFamily="18" charset="0"/>
                <a:ea typeface="Calibri" panose="020F0502020204030204" pitchFamily="34" charset="0"/>
                <a:cs typeface="Times New Roman" panose="02020603050405020304" pitchFamily="18" charset="0"/>
              </a:rPr>
            </a:br>
            <a:r>
              <a:rPr lang="ru-RU" b="1" dirty="0" smtClean="0">
                <a:latin typeface="Times New Roman" panose="02020603050405020304" pitchFamily="18" charset="0"/>
                <a:ea typeface="Calibri" panose="020F0502020204030204" pitchFamily="34" charset="0"/>
                <a:cs typeface="Times New Roman" panose="02020603050405020304" pitchFamily="18" charset="0"/>
              </a:rPr>
              <a:t>ст</a:t>
            </a:r>
            <a:r>
              <a:rPr lang="ru-RU" b="1" dirty="0">
                <a:latin typeface="Times New Roman" panose="02020603050405020304" pitchFamily="18" charset="0"/>
                <a:ea typeface="Calibri" panose="020F0502020204030204" pitchFamily="34" charset="0"/>
                <a:cs typeface="Times New Roman" panose="02020603050405020304" pitchFamily="18" charset="0"/>
              </a:rPr>
              <a:t>. 2 Областного закона от 27 марта 2026 № 24-оз, не учитывается (в настоящий момент </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r>
            <a:br>
              <a:rPr lang="ru-RU" b="1" dirty="0" smtClean="0">
                <a:latin typeface="Times New Roman" panose="02020603050405020304" pitchFamily="18" charset="0"/>
                <a:ea typeface="Calibri" panose="020F0502020204030204" pitchFamily="34" charset="0"/>
                <a:cs typeface="Times New Roman" panose="02020603050405020304" pitchFamily="18" charset="0"/>
              </a:rPr>
            </a:br>
            <a:r>
              <a:rPr lang="ru-RU" b="1" dirty="0" smtClean="0">
                <a:latin typeface="Times New Roman" panose="02020603050405020304" pitchFamily="18" charset="0"/>
                <a:ea typeface="Calibri" panose="020F0502020204030204" pitchFamily="34" charset="0"/>
                <a:cs typeface="Times New Roman" panose="02020603050405020304" pitchFamily="18" charset="0"/>
              </a:rPr>
              <a:t>по </a:t>
            </a:r>
            <a:r>
              <a:rPr lang="ru-RU" b="1" dirty="0">
                <a:latin typeface="Times New Roman" panose="02020603050405020304" pitchFamily="18" charset="0"/>
                <a:ea typeface="Calibri" panose="020F0502020204030204" pitchFamily="34" charset="0"/>
                <a:cs typeface="Times New Roman" panose="02020603050405020304" pitchFamily="18" charset="0"/>
              </a:rPr>
              <a:t>7 апреля 2026 года);</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Bef>
                <a:spcPts val="1200"/>
              </a:spcBef>
              <a:spcAft>
                <a:spcPts val="0"/>
              </a:spcAft>
              <a:buFont typeface="Wingdings" panose="05000000000000000000" pitchFamily="2" charset="2"/>
              <a:buChar char="Ø"/>
            </a:pPr>
            <a:r>
              <a:rPr lang="ru-RU" dirty="0" smtClean="0">
                <a:latin typeface="Times New Roman" panose="02020603050405020304" pitchFamily="18" charset="0"/>
                <a:ea typeface="Calibri" panose="020F0502020204030204" pitchFamily="34" charset="0"/>
                <a:cs typeface="Times New Roman" panose="02020603050405020304" pitchFamily="18" charset="0"/>
              </a:rPr>
              <a:t>определение </a:t>
            </a:r>
            <a:r>
              <a:rPr lang="ru-RU" dirty="0">
                <a:latin typeface="Times New Roman" panose="02020603050405020304" pitchFamily="18" charset="0"/>
                <a:ea typeface="Calibri" panose="020F0502020204030204" pitchFamily="34" charset="0"/>
                <a:cs typeface="Times New Roman" panose="02020603050405020304" pitchFamily="18" charset="0"/>
              </a:rPr>
              <a:t>объемов потребления электрической энергии в расчетном периоде на основании показаний исправного и допущенного в эксплуатацию прибора учета электроэнергии;</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Bef>
                <a:spcPts val="1200"/>
              </a:spcBef>
              <a:spcAft>
                <a:spcPts val="0"/>
              </a:spcAft>
              <a:buFont typeface="Wingdings" panose="05000000000000000000" pitchFamily="2" charset="2"/>
              <a:buChar char="Ø"/>
            </a:pP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smtClean="0">
                <a:latin typeface="Times New Roman" panose="02020603050405020304" pitchFamily="18" charset="0"/>
                <a:ea typeface="Calibri" panose="020F0502020204030204" pitchFamily="34" charset="0"/>
                <a:cs typeface="Times New Roman" panose="02020603050405020304" pitchFamily="18" charset="0"/>
              </a:rPr>
              <a:t>представление </a:t>
            </a:r>
            <a:r>
              <a:rPr lang="ru-RU" dirty="0">
                <a:latin typeface="Times New Roman" panose="02020603050405020304" pitchFamily="18" charset="0"/>
                <a:ea typeface="Calibri" panose="020F0502020204030204" pitchFamily="34" charset="0"/>
                <a:cs typeface="Times New Roman" panose="02020603050405020304" pitchFamily="18" charset="0"/>
              </a:rPr>
              <a:t>документов, указанных на слайдах № </a:t>
            </a:r>
            <a:r>
              <a:rPr lang="ru-RU" dirty="0" smtClean="0">
                <a:latin typeface="Times New Roman" panose="02020603050405020304" pitchFamily="18" charset="0"/>
                <a:ea typeface="Calibri" panose="020F0502020204030204" pitchFamily="34" charset="0"/>
                <a:cs typeface="Times New Roman" panose="02020603050405020304" pitchFamily="18" charset="0"/>
              </a:rPr>
              <a:t>7-8.</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691005" y="692696"/>
            <a:ext cx="10729192" cy="1631216"/>
          </a:xfrm>
          <a:prstGeom prst="rect">
            <a:avLst/>
          </a:prstGeom>
        </p:spPr>
        <p:txBody>
          <a:bodyPr wrap="square">
            <a:spAutoFit/>
          </a:bodyPr>
          <a:lstStyle/>
          <a:p>
            <a:pPr algn="just">
              <a:spcAft>
                <a:spcPts val="0"/>
              </a:spcAft>
            </a:pPr>
            <a:r>
              <a:rPr lang="ru-RU" sz="2000" u="sng" dirty="0">
                <a:latin typeface="Times New Roman" panose="02020603050405020304" pitchFamily="18" charset="0"/>
                <a:ea typeface="Calibri" panose="020F0502020204030204" pitchFamily="34" charset="0"/>
                <a:cs typeface="Times New Roman" panose="02020603050405020304" pitchFamily="18" charset="0"/>
              </a:rPr>
              <a:t>Условиями для применения льготных тарифов д</a:t>
            </a:r>
            <a:r>
              <a:rPr lang="ru-RU" sz="2000" u="sng" dirty="0" smtClean="0">
                <a:latin typeface="Times New Roman" panose="02020603050405020304" pitchFamily="18" charset="0"/>
                <a:ea typeface="Calibri" panose="020F0502020204030204" pitchFamily="34" charset="0"/>
                <a:cs typeface="Times New Roman" panose="02020603050405020304" pitchFamily="18" charset="0"/>
              </a:rPr>
              <a:t>ля </a:t>
            </a:r>
            <a:r>
              <a:rPr lang="ru-RU" sz="2000" u="sng" dirty="0">
                <a:latin typeface="Times New Roman" panose="02020603050405020304" pitchFamily="18" charset="0"/>
                <a:ea typeface="Calibri" panose="020F0502020204030204" pitchFamily="34" charset="0"/>
                <a:cs typeface="Times New Roman" panose="02020603050405020304" pitchFamily="18" charset="0"/>
              </a:rPr>
              <a:t>товариществ собственников жилья, жилищно-строительные, жилищных или иных специализированных потребительских кооперативов либо управляющих организаций, признаваемых таковыми в соответствии </a:t>
            </a:r>
            <a:r>
              <a:rPr lang="ru-RU" sz="2000" u="sng" dirty="0" smtClean="0">
                <a:latin typeface="Times New Roman" panose="02020603050405020304" pitchFamily="18" charset="0"/>
                <a:ea typeface="Calibri" panose="020F0502020204030204" pitchFamily="34" charset="0"/>
                <a:cs typeface="Times New Roman" panose="02020603050405020304" pitchFamily="18" charset="0"/>
              </a:rPr>
              <a:t/>
            </a:r>
            <a:br>
              <a:rPr lang="ru-RU" sz="2000" u="sng" dirty="0" smtClean="0">
                <a:latin typeface="Times New Roman" panose="02020603050405020304" pitchFamily="18" charset="0"/>
                <a:ea typeface="Calibri" panose="020F0502020204030204" pitchFamily="34" charset="0"/>
                <a:cs typeface="Times New Roman" panose="02020603050405020304" pitchFamily="18" charset="0"/>
              </a:rPr>
            </a:br>
            <a:r>
              <a:rPr lang="ru-RU" sz="2000" u="sng" dirty="0" smtClean="0">
                <a:latin typeface="Times New Roman" panose="02020603050405020304" pitchFamily="18" charset="0"/>
                <a:ea typeface="Calibri" panose="020F0502020204030204" pitchFamily="34" charset="0"/>
                <a:cs typeface="Times New Roman" panose="02020603050405020304" pitchFamily="18" charset="0"/>
              </a:rPr>
              <a:t>с </a:t>
            </a:r>
            <a:r>
              <a:rPr lang="ru-RU" sz="2000" u="sng" dirty="0">
                <a:latin typeface="Times New Roman" panose="02020603050405020304" pitchFamily="18" charset="0"/>
                <a:ea typeface="Calibri" panose="020F0502020204030204" pitchFamily="34" charset="0"/>
                <a:cs typeface="Times New Roman" panose="02020603050405020304" pitchFamily="18" charset="0"/>
              </a:rPr>
              <a:t>Жилищным кодексом Российской Федерации, а также садоводческих или огороднических некоммерческих </a:t>
            </a:r>
            <a:r>
              <a:rPr lang="ru-RU" sz="2000" u="sng" dirty="0" smtClean="0">
                <a:latin typeface="Times New Roman" panose="02020603050405020304" pitchFamily="18" charset="0"/>
                <a:ea typeface="Calibri" panose="020F0502020204030204" pitchFamily="34" charset="0"/>
                <a:cs typeface="Times New Roman" panose="02020603050405020304" pitchFamily="18" charset="0"/>
              </a:rPr>
              <a:t>товариществ</a:t>
            </a:r>
            <a:r>
              <a:rPr lang="ru-RU" sz="2000" u="sng" dirty="0">
                <a:latin typeface="Times New Roman" panose="02020603050405020304" pitchFamily="18" charset="0"/>
                <a:ea typeface="Calibri" panose="020F0502020204030204" pitchFamily="34" charset="0"/>
                <a:cs typeface="Times New Roman" panose="02020603050405020304" pitchFamily="18" charset="0"/>
              </a:rPr>
              <a:t> </a:t>
            </a:r>
            <a:r>
              <a:rPr lang="ru-RU" sz="2000" u="sng" dirty="0" smtClean="0">
                <a:latin typeface="Times New Roman" panose="02020603050405020304" pitchFamily="18" charset="0"/>
                <a:ea typeface="Calibri" panose="020F0502020204030204" pitchFamily="34" charset="0"/>
                <a:cs typeface="Times New Roman" panose="02020603050405020304" pitchFamily="18" charset="0"/>
              </a:rPr>
              <a:t>являются:</a:t>
            </a:r>
            <a:endParaRPr lang="ru-RU" sz="2000" u="sng"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691005" y="2492896"/>
            <a:ext cx="10585176" cy="2339102"/>
          </a:xfrm>
          <a:prstGeom prst="rect">
            <a:avLst/>
          </a:prstGeom>
        </p:spPr>
        <p:txBody>
          <a:bodyPr wrap="square">
            <a:spAutoFit/>
          </a:bodyPr>
          <a:lstStyle/>
          <a:p>
            <a:pPr marL="285750" indent="-285750" algn="just">
              <a:spcBef>
                <a:spcPts val="1200"/>
              </a:spcBef>
              <a:buFont typeface="Wingdings" panose="05000000000000000000" pitchFamily="2" charset="2"/>
              <a:buChar char="Ø"/>
            </a:pPr>
            <a:r>
              <a:rPr lang="ru-RU" dirty="0">
                <a:latin typeface="Times New Roman" panose="02020603050405020304" pitchFamily="18" charset="0"/>
                <a:cs typeface="Times New Roman" panose="02020603050405020304" pitchFamily="18" charset="0"/>
              </a:rPr>
              <a:t>отсутствие задолженности по оплате фактически потребленной электрической энергии перед гарантирующим поставщиком на дату подачи заявления о расчете размера платы и при последующих расчетах. При этом задолженность, образовавшаяся за период, определенный ст. 2 Областного закона от 27 марта 2026 № 24-оз, не учитывается (в настоящий момент по 7 апреля 2026 года);</a:t>
            </a:r>
          </a:p>
          <a:p>
            <a:pPr marL="285750" indent="-285750" algn="just">
              <a:spcBef>
                <a:spcPts val="1200"/>
              </a:spcBef>
              <a:buFont typeface="Wingdings" panose="05000000000000000000" pitchFamily="2" charset="2"/>
              <a:buChar char="Ø"/>
            </a:pPr>
            <a:r>
              <a:rPr lang="ru-RU" dirty="0" smtClean="0">
                <a:latin typeface="Times New Roman" panose="02020603050405020304" pitchFamily="18" charset="0"/>
                <a:cs typeface="Times New Roman" panose="02020603050405020304" pitchFamily="18" charset="0"/>
              </a:rPr>
              <a:t>определение </a:t>
            </a:r>
            <a:r>
              <a:rPr lang="ru-RU" dirty="0">
                <a:latin typeface="Times New Roman" panose="02020603050405020304" pitchFamily="18" charset="0"/>
                <a:cs typeface="Times New Roman" panose="02020603050405020304" pitchFamily="18" charset="0"/>
              </a:rPr>
              <a:t>объемов потребления электрической энергии в расчетном периоде на основании показаний исправного и допущенного в эксплуатацию прибора учета электроэнергии;</a:t>
            </a:r>
          </a:p>
          <a:p>
            <a:pPr marL="285750" indent="-285750" algn="just">
              <a:spcBef>
                <a:spcPts val="1200"/>
              </a:spcBef>
              <a:buFont typeface="Wingdings" panose="05000000000000000000" pitchFamily="2" charset="2"/>
              <a:buChar char="Ø"/>
            </a:pPr>
            <a:r>
              <a:rPr lang="ru-RU" dirty="0" smtClean="0">
                <a:latin typeface="Times New Roman" panose="02020603050405020304" pitchFamily="18" charset="0"/>
                <a:cs typeface="Times New Roman" panose="02020603050405020304" pitchFamily="18" charset="0"/>
              </a:rPr>
              <a:t>предоставление </a:t>
            </a:r>
            <a:r>
              <a:rPr lang="ru-RU" dirty="0">
                <a:latin typeface="Times New Roman" panose="02020603050405020304" pitchFamily="18" charset="0"/>
                <a:cs typeface="Times New Roman" panose="02020603050405020304" pitchFamily="18" charset="0"/>
              </a:rPr>
              <a:t>документов, указанных </a:t>
            </a:r>
            <a:r>
              <a:rPr lang="ru-RU" dirty="0" smtClean="0">
                <a:latin typeface="Times New Roman" panose="02020603050405020304" pitchFamily="18" charset="0"/>
                <a:cs typeface="Times New Roman" panose="02020603050405020304" pitchFamily="18" charset="0"/>
              </a:rPr>
              <a:t>в п. 3.1.2 Порядка.</a:t>
            </a:r>
            <a:endParaRPr lang="ru-RU" dirty="0">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a:xfrm>
            <a:off x="10363200" y="5578475"/>
            <a:ext cx="1143000" cy="669925"/>
          </a:xfrm>
        </p:spPr>
        <p:txBody>
          <a:bodyPr/>
          <a:lstStyle/>
          <a:p>
            <a:pPr>
              <a:defRPr/>
            </a:pPr>
            <a:r>
              <a:rPr lang="ru-RU" altLang="ru-RU" dirty="0">
                <a:solidFill>
                  <a:schemeClr val="tx1"/>
                </a:solidFill>
                <a:latin typeface="Times New Roman" panose="02020603050405020304" pitchFamily="18" charset="0"/>
                <a:cs typeface="Times New Roman" panose="02020603050405020304" pitchFamily="18" charset="0"/>
              </a:rPr>
              <a:t>6</a:t>
            </a:r>
          </a:p>
        </p:txBody>
      </p:sp>
      <p:sp>
        <p:nvSpPr>
          <p:cNvPr id="5" name="Прямоугольник 4"/>
          <p:cNvSpPr/>
          <p:nvPr/>
        </p:nvSpPr>
        <p:spPr>
          <a:xfrm>
            <a:off x="691005" y="5267106"/>
            <a:ext cx="10158875" cy="646331"/>
          </a:xfrm>
          <a:prstGeom prst="rect">
            <a:avLst/>
          </a:prstGeom>
          <a:ln>
            <a:solidFill>
              <a:schemeClr val="tx1"/>
            </a:solidFill>
          </a:ln>
        </p:spPr>
        <p:txBody>
          <a:bodyPr wrap="square">
            <a:spAutoFit/>
          </a:bodyPr>
          <a:lstStyle/>
          <a:p>
            <a:pPr algn="just"/>
            <a:r>
              <a:rPr lang="ru-RU" dirty="0">
                <a:latin typeface="Times New Roman" panose="02020603050405020304" pitchFamily="18" charset="0"/>
                <a:ea typeface="Calibri" panose="020F0502020204030204" pitchFamily="34" charset="0"/>
              </a:rPr>
              <a:t>Размер платы рассчитывается гарантирующим поставщиком на основании заявления </a:t>
            </a:r>
            <a:r>
              <a:rPr lang="ru-RU" dirty="0" smtClean="0">
                <a:latin typeface="Times New Roman" panose="02020603050405020304" pitchFamily="18" charset="0"/>
                <a:ea typeface="Calibri" panose="020F0502020204030204" pitchFamily="34" charset="0"/>
              </a:rPr>
              <a:t/>
            </a:r>
            <a:br>
              <a:rPr lang="ru-RU" dirty="0" smtClean="0">
                <a:latin typeface="Times New Roman" panose="02020603050405020304" pitchFamily="18" charset="0"/>
                <a:ea typeface="Calibri" panose="020F0502020204030204" pitchFamily="34" charset="0"/>
              </a:rPr>
            </a:br>
            <a:r>
              <a:rPr lang="ru-RU" dirty="0" smtClean="0">
                <a:latin typeface="Times New Roman" panose="02020603050405020304" pitchFamily="18" charset="0"/>
                <a:ea typeface="Calibri" panose="020F0502020204030204" pitchFamily="34" charset="0"/>
              </a:rPr>
              <a:t>и </a:t>
            </a:r>
            <a:r>
              <a:rPr lang="ru-RU" dirty="0">
                <a:latin typeface="Times New Roman" panose="02020603050405020304" pitchFamily="18" charset="0"/>
                <a:ea typeface="Calibri" panose="020F0502020204030204" pitchFamily="34" charset="0"/>
              </a:rPr>
              <a:t>перечисленных далее документов потребителя льготной категории. </a:t>
            </a:r>
            <a:r>
              <a:rPr lang="ru-RU" b="1" dirty="0">
                <a:latin typeface="Times New Roman" panose="02020603050405020304" pitchFamily="18" charset="0"/>
                <a:ea typeface="Calibri" panose="020F0502020204030204" pitchFamily="34" charset="0"/>
              </a:rPr>
              <a:t>Заявление подается ежегодно.</a:t>
            </a:r>
            <a:endParaRPr lang="ru-RU" dirty="0"/>
          </a:p>
        </p:txBody>
      </p:sp>
      <p:sp>
        <p:nvSpPr>
          <p:cNvPr id="6" name="TextBox 5"/>
          <p:cNvSpPr txBox="1"/>
          <p:nvPr/>
        </p:nvSpPr>
        <p:spPr>
          <a:xfrm>
            <a:off x="407368" y="5267106"/>
            <a:ext cx="158120" cy="600164"/>
          </a:xfrm>
          <a:prstGeom prst="rect">
            <a:avLst/>
          </a:prstGeom>
          <a:noFill/>
        </p:spPr>
        <p:txBody>
          <a:bodyPr wrap="square" rtlCol="0">
            <a:spAutoFit/>
          </a:bodyPr>
          <a:lstStyle/>
          <a:p>
            <a:pPr algn="ctr"/>
            <a:r>
              <a:rPr lang="ru-RU" sz="3300" dirty="0" smtClean="0">
                <a:solidFill>
                  <a:srgbClr val="FF0000"/>
                </a:solidFill>
                <a:latin typeface="Times New Roman" panose="02020603050405020304" pitchFamily="18" charset="0"/>
                <a:cs typeface="Times New Roman" panose="02020603050405020304" pitchFamily="18" charset="0"/>
              </a:rPr>
              <a:t>!</a:t>
            </a:r>
            <a:endParaRPr lang="ru-RU" sz="33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9654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99960418-C08E-4D44-8CAB-C9267987D6FB}" type="slidenum">
              <a:rPr lang="ru-RU" altLang="ru-RU" smtClean="0">
                <a:solidFill>
                  <a:schemeClr val="tx1"/>
                </a:solidFill>
                <a:latin typeface="Times New Roman" panose="02020603050405020304" pitchFamily="18" charset="0"/>
                <a:cs typeface="Times New Roman" panose="02020603050405020304" pitchFamily="18" charset="0"/>
              </a:rPr>
              <a:pPr>
                <a:defRPr/>
              </a:pPr>
              <a:t>7</a:t>
            </a:fld>
            <a:endParaRPr lang="ru-RU" altLang="ru-RU" dirty="0">
              <a:solidFill>
                <a:schemeClr val="tx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23392" y="260648"/>
            <a:ext cx="10882808" cy="498663"/>
          </a:xfrm>
          <a:prstGeom prst="rect">
            <a:avLst/>
          </a:prstGeom>
        </p:spPr>
        <p:txBody>
          <a:bodyPr wrap="square">
            <a:spAutoFit/>
          </a:bodyPr>
          <a:lstStyle/>
          <a:p>
            <a:pPr algn="just">
              <a:lnSpc>
                <a:spcPct val="150000"/>
              </a:lnSpc>
              <a:spcAft>
                <a:spcPts val="0"/>
              </a:spcAft>
            </a:pPr>
            <a:r>
              <a:rPr lang="ru-RU" sz="2000" u="sng" dirty="0">
                <a:latin typeface="Times New Roman" panose="02020603050405020304" pitchFamily="18" charset="0"/>
                <a:ea typeface="Calibri" panose="020F0502020204030204" pitchFamily="34" charset="0"/>
                <a:cs typeface="Times New Roman" panose="02020603050405020304" pitchFamily="18" charset="0"/>
              </a:rPr>
              <a:t>Перечень документов, предоставляемых потребителем льготной категории – физическим </a:t>
            </a:r>
            <a:r>
              <a:rPr lang="ru-RU" sz="2000" u="sng" dirty="0" smtClean="0">
                <a:latin typeface="Times New Roman" panose="02020603050405020304" pitchFamily="18" charset="0"/>
                <a:ea typeface="Calibri" panose="020F0502020204030204" pitchFamily="34" charset="0"/>
                <a:cs typeface="Times New Roman" panose="02020603050405020304" pitchFamily="18" charset="0"/>
              </a:rPr>
              <a:t>лицом:</a:t>
            </a:r>
            <a:endParaRPr lang="ru-RU" sz="2000" u="sng"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479376" y="785882"/>
            <a:ext cx="10882808" cy="5062924"/>
          </a:xfrm>
          <a:prstGeom prst="rect">
            <a:avLst/>
          </a:prstGeom>
        </p:spPr>
        <p:txBody>
          <a:bodyPr wrap="square">
            <a:spAutoFit/>
          </a:bodyPr>
          <a:lstStyle/>
          <a:p>
            <a:pPr algn="just">
              <a:spcBef>
                <a:spcPts val="600"/>
              </a:spcBef>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а) заявление;</a:t>
            </a:r>
          </a:p>
          <a:p>
            <a:pPr algn="just">
              <a:spcBef>
                <a:spcPts val="600"/>
              </a:spcBef>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б) копия паспорта или иного документа, удостоверяющего личность физического лица в соответствии с законодательством Российской Федерации, с отметкой о регистрации на территории Ленинградской области;</a:t>
            </a:r>
          </a:p>
          <a:p>
            <a:pPr algn="just">
              <a:spcBef>
                <a:spcPts val="600"/>
              </a:spcBef>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в) копия выписки из Единого государственного реестра недвижимости на жилое помещение, полученной по состоянию на дату не более чем 30 дней до даты подачи заявления;</a:t>
            </a:r>
          </a:p>
          <a:p>
            <a:pPr algn="just">
              <a:spcBef>
                <a:spcPts val="600"/>
              </a:spcBef>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г) один из следующих документов, содержащих информацию о проживании физического лица не менее года на территории Ленинградской области (в случае отсутствия документа, подтверждающего регистрацию на территории Ленинградской области, предусмотренного подпунктом "б" настоящего пункта). Указанные документы должны быть сформированы не более чем 30 дней до даты подачи заявления:</a:t>
            </a:r>
          </a:p>
          <a:p>
            <a:pPr marL="642937" lvl="2" indent="-285750" algn="just">
              <a:spcBef>
                <a:spcPts val="600"/>
              </a:spcBef>
              <a:spcAft>
                <a:spcPts val="0"/>
              </a:spcAft>
              <a:buFont typeface="Wingdings" panose="05000000000000000000" pitchFamily="2" charset="2"/>
              <a:buChar char="ü"/>
            </a:pPr>
            <a:r>
              <a:rPr lang="ru-RU" dirty="0">
                <a:latin typeface="Times New Roman" panose="02020603050405020304" pitchFamily="18" charset="0"/>
                <a:ea typeface="Calibri" panose="020F0502020204030204" pitchFamily="34" charset="0"/>
                <a:cs typeface="Times New Roman" panose="02020603050405020304" pitchFamily="18" charset="0"/>
              </a:rPr>
              <a:t>копия решения суда об установлении факта проживания физического лица не менее года на территории Ленинградской области в принадлежащем ему на праве собственности жилом помещении с отметкой о дате вступления его в законную силу, заверенная судебным органом;</a:t>
            </a:r>
          </a:p>
          <a:p>
            <a:pPr marL="642937" lvl="0" indent="-285750" algn="just">
              <a:spcBef>
                <a:spcPts val="600"/>
              </a:spcBef>
              <a:spcAft>
                <a:spcPts val="0"/>
              </a:spcAft>
              <a:buFont typeface="Wingdings" panose="05000000000000000000" pitchFamily="2" charset="2"/>
              <a:buChar char="ü"/>
            </a:pPr>
            <a:r>
              <a:rPr lang="ru-RU" dirty="0">
                <a:latin typeface="Times New Roman" panose="02020603050405020304" pitchFamily="18" charset="0"/>
                <a:ea typeface="Calibri" panose="020F0502020204030204" pitchFamily="34" charset="0"/>
                <a:cs typeface="Times New Roman" panose="02020603050405020304" pitchFamily="18" charset="0"/>
              </a:rPr>
              <a:t>адресная справка, выданная органом Министерства внутренних дел Российской Федерации;</a:t>
            </a:r>
          </a:p>
          <a:p>
            <a:pPr marL="642937" lvl="0" indent="-285750" algn="just">
              <a:spcBef>
                <a:spcPts val="600"/>
              </a:spcBef>
              <a:spcAft>
                <a:spcPts val="0"/>
              </a:spcAft>
              <a:buFont typeface="Wingdings" panose="05000000000000000000" pitchFamily="2" charset="2"/>
              <a:buChar char="ü"/>
            </a:pPr>
            <a:r>
              <a:rPr lang="ru-RU" dirty="0">
                <a:latin typeface="Times New Roman" panose="02020603050405020304" pitchFamily="18" charset="0"/>
                <a:ea typeface="Calibri" panose="020F0502020204030204" pitchFamily="34" charset="0"/>
                <a:cs typeface="Times New Roman" panose="02020603050405020304" pitchFamily="18" charset="0"/>
              </a:rPr>
              <a:t>сведения (выписка) из подсистемы "Поквартирная карта Ленинградской области" (Жилищный документ), заверенная выдавшим органом;</a:t>
            </a:r>
          </a:p>
          <a:p>
            <a:pPr marL="642937" lvl="0" indent="-285750" algn="just">
              <a:spcBef>
                <a:spcPts val="600"/>
              </a:spcBef>
              <a:spcAft>
                <a:spcPts val="0"/>
              </a:spcAft>
              <a:buFont typeface="Wingdings" panose="05000000000000000000" pitchFamily="2" charset="2"/>
              <a:buChar char="ü"/>
            </a:pPr>
            <a:r>
              <a:rPr lang="ru-RU" dirty="0">
                <a:latin typeface="Times New Roman" panose="02020603050405020304" pitchFamily="18" charset="0"/>
                <a:ea typeface="Calibri" panose="020F0502020204030204" pitchFamily="34" charset="0"/>
                <a:cs typeface="Times New Roman" panose="02020603050405020304" pitchFamily="18" charset="0"/>
              </a:rPr>
              <a:t>сведения (выписка) из домовой книги, заверенная выдавшим </a:t>
            </a:r>
            <a:r>
              <a:rPr lang="ru-RU" dirty="0" smtClean="0">
                <a:latin typeface="Times New Roman" panose="02020603050405020304" pitchFamily="18" charset="0"/>
                <a:ea typeface="Calibri" panose="020F0502020204030204" pitchFamily="34" charset="0"/>
                <a:cs typeface="Times New Roman" panose="02020603050405020304" pitchFamily="18" charset="0"/>
              </a:rPr>
              <a:t>органом;</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3256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623392" y="968534"/>
            <a:ext cx="10882808" cy="3016210"/>
          </a:xfrm>
          <a:prstGeom prst="rect">
            <a:avLst/>
          </a:prstGeom>
        </p:spPr>
        <p:txBody>
          <a:bodyPr wrap="square">
            <a:spAutoFit/>
          </a:bodyPr>
          <a:lstStyle/>
          <a:p>
            <a:pPr algn="just">
              <a:spcBef>
                <a:spcPts val="300"/>
              </a:spcBef>
              <a:spcAft>
                <a:spcPts val="0"/>
              </a:spcAft>
            </a:pPr>
            <a:r>
              <a:rPr lang="ru-RU" dirty="0" smtClean="0">
                <a:latin typeface="Times New Roman" panose="02020603050405020304" pitchFamily="18" charset="0"/>
                <a:ea typeface="Calibri" panose="020F0502020204030204" pitchFamily="34" charset="0"/>
                <a:cs typeface="Times New Roman" panose="02020603050405020304" pitchFamily="18" charset="0"/>
              </a:rPr>
              <a:t>д) показания </a:t>
            </a:r>
            <a:r>
              <a:rPr lang="ru-RU" dirty="0">
                <a:latin typeface="Times New Roman" panose="02020603050405020304" pitchFamily="18" charset="0"/>
                <a:ea typeface="Calibri" panose="020F0502020204030204" pitchFamily="34" charset="0"/>
                <a:cs typeface="Times New Roman" panose="02020603050405020304" pitchFamily="18" charset="0"/>
              </a:rPr>
              <a:t>прибора учета электрической энергии (за исключением случаев, когда прибор учета присоединен к интеллектуальной системе учета электрической энергии гарантирующего поставщика (сетевой организации);</a:t>
            </a:r>
          </a:p>
          <a:p>
            <a:pPr algn="just">
              <a:spcBef>
                <a:spcPts val="300"/>
              </a:spcBef>
              <a:spcAft>
                <a:spcPts val="0"/>
              </a:spcAft>
            </a:pPr>
            <a:r>
              <a:rPr lang="ru-RU" dirty="0" smtClean="0">
                <a:latin typeface="Times New Roman" panose="02020603050405020304" pitchFamily="18" charset="0"/>
                <a:ea typeface="Calibri" panose="020F0502020204030204" pitchFamily="34" charset="0"/>
                <a:cs typeface="Times New Roman" panose="02020603050405020304" pitchFamily="18" charset="0"/>
              </a:rPr>
              <a:t>е) один </a:t>
            </a:r>
            <a:r>
              <a:rPr lang="ru-RU" dirty="0">
                <a:latin typeface="Times New Roman" panose="02020603050405020304" pitchFamily="18" charset="0"/>
                <a:ea typeface="Calibri" panose="020F0502020204030204" pitchFamily="34" charset="0"/>
                <a:cs typeface="Times New Roman" panose="02020603050405020304" pitchFamily="18" charset="0"/>
              </a:rPr>
              <a:t>из документов, подтверждающих родство (в случае получения льготы в связи с проживанием в жилом помещении (домовладении) членов семьи такого физического лица): копия свидетельства о заключении брака, о рождении, усыновлении (удочерении); </a:t>
            </a:r>
          </a:p>
          <a:p>
            <a:pPr algn="just">
              <a:spcBef>
                <a:spcPts val="300"/>
              </a:spcBef>
              <a:spcAft>
                <a:spcPts val="0"/>
              </a:spcAft>
            </a:pPr>
            <a:r>
              <a:rPr lang="ru-RU" dirty="0" smtClean="0">
                <a:latin typeface="Times New Roman" panose="02020603050405020304" pitchFamily="18" charset="0"/>
                <a:ea typeface="Calibri" panose="020F0502020204030204" pitchFamily="34" charset="0"/>
                <a:cs typeface="Times New Roman" panose="02020603050405020304" pitchFamily="18" charset="0"/>
              </a:rPr>
              <a:t>ж) копия </a:t>
            </a:r>
            <a:r>
              <a:rPr lang="ru-RU" dirty="0">
                <a:latin typeface="Times New Roman" panose="02020603050405020304" pitchFamily="18" charset="0"/>
                <a:ea typeface="Calibri" panose="020F0502020204030204" pitchFamily="34" charset="0"/>
                <a:cs typeface="Times New Roman" panose="02020603050405020304" pitchFamily="18" charset="0"/>
              </a:rPr>
              <a:t>решения суда об установлении факта вселения в жилое помещение (домовладение) в качестве члена своей семьи гражданина, подтверждающая проживание вселенного гражданина в жилом помещении (домовладении) не менее года, с отметкой о дате вступления его в законную силу, заверенная судебным органом (в случае получения льготы по этому основанию).</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623392" y="260648"/>
            <a:ext cx="10882808" cy="707886"/>
          </a:xfrm>
          <a:prstGeom prst="rect">
            <a:avLst/>
          </a:prstGeom>
        </p:spPr>
        <p:txBody>
          <a:bodyPr wrap="square">
            <a:spAutoFit/>
          </a:bodyPr>
          <a:lstStyle/>
          <a:p>
            <a:pPr algn="just">
              <a:spcAft>
                <a:spcPts val="0"/>
              </a:spcAft>
            </a:pPr>
            <a:r>
              <a:rPr lang="ru-RU" sz="2000" u="sng" dirty="0">
                <a:latin typeface="Times New Roman" panose="02020603050405020304" pitchFamily="18" charset="0"/>
                <a:ea typeface="Calibri" panose="020F0502020204030204" pitchFamily="34" charset="0"/>
                <a:cs typeface="Times New Roman" panose="02020603050405020304" pitchFamily="18" charset="0"/>
              </a:rPr>
              <a:t>Перечень документов, предоставляемых потребителем льготной категории – физическим </a:t>
            </a:r>
            <a:r>
              <a:rPr lang="ru-RU" sz="2000" u="sng" dirty="0" smtClean="0">
                <a:latin typeface="Times New Roman" panose="02020603050405020304" pitchFamily="18" charset="0"/>
                <a:ea typeface="Calibri" panose="020F0502020204030204" pitchFamily="34" charset="0"/>
                <a:cs typeface="Times New Roman" panose="02020603050405020304" pitchFamily="18" charset="0"/>
              </a:rPr>
              <a:t>лицом (продолжение):</a:t>
            </a:r>
            <a:endParaRPr lang="ru-RU" sz="2000" u="sng"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650438" y="3861048"/>
            <a:ext cx="10729192" cy="2069797"/>
          </a:xfrm>
          <a:prstGeom prst="rect">
            <a:avLst/>
          </a:prstGeom>
        </p:spPr>
        <p:txBody>
          <a:bodyPr wrap="square">
            <a:spAutoFit/>
          </a:bodyPr>
          <a:lstStyle/>
          <a:p>
            <a:pPr indent="450215" algn="just">
              <a:spcBef>
                <a:spcPts val="300"/>
              </a:spcBef>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При получении физическим лицом льготы в связи с постоянным проживанием в жилом помещении (домовладении) членов его семьи или иных граждан, вселенных таким физическим лицом в качестве членов его семьи, документы, указанные в подпункте «б», представляются гарантирующему поставщику в том числе в отношении названных лиц.</a:t>
            </a:r>
          </a:p>
          <a:p>
            <a:pPr indent="450215" algn="just">
              <a:spcBef>
                <a:spcPts val="300"/>
              </a:spcBef>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При получении физическим лицом льготы в связи с постоянным проживанием в жилом помещении (домовладении) членов его семьи документы, указанные в подпункте «г», представляются гарантирующему поставщику в отношении названных лиц.</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Номер слайда 6"/>
          <p:cNvSpPr>
            <a:spLocks noGrp="1"/>
          </p:cNvSpPr>
          <p:nvPr>
            <p:ph type="sldNum" sz="quarter" idx="12"/>
          </p:nvPr>
        </p:nvSpPr>
        <p:spPr>
          <a:xfrm>
            <a:off x="10416480" y="5595882"/>
            <a:ext cx="1143000" cy="669925"/>
          </a:xfrm>
        </p:spPr>
        <p:txBody>
          <a:bodyPr/>
          <a:lstStyle/>
          <a:p>
            <a:pPr>
              <a:defRPr/>
            </a:pPr>
            <a:fld id="{99960418-C08E-4D44-8CAB-C9267987D6FB}" type="slidenum">
              <a:rPr lang="ru-RU" altLang="ru-RU" smtClean="0">
                <a:solidFill>
                  <a:schemeClr val="tx1"/>
                </a:solidFill>
                <a:latin typeface="Times New Roman" panose="02020603050405020304" pitchFamily="18" charset="0"/>
                <a:cs typeface="Times New Roman" panose="02020603050405020304" pitchFamily="18" charset="0"/>
              </a:rPr>
              <a:pPr>
                <a:defRPr/>
              </a:pPr>
              <a:t>8</a:t>
            </a:fld>
            <a:endParaRPr lang="ru-RU" altLang="ru-RU" dirty="0">
              <a:solidFill>
                <a:schemeClr val="tx1"/>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650438" y="5955997"/>
            <a:ext cx="9874291" cy="677108"/>
          </a:xfrm>
          <a:prstGeom prst="rect">
            <a:avLst/>
          </a:prstGeom>
          <a:ln>
            <a:solidFill>
              <a:schemeClr val="tx1"/>
            </a:solidFill>
          </a:ln>
        </p:spPr>
        <p:txBody>
          <a:bodyPr wrap="square">
            <a:spAutoFit/>
          </a:bodyPr>
          <a:lstStyle/>
          <a:p>
            <a:pPr algn="just">
              <a:spcBef>
                <a:spcPts val="300"/>
              </a:spcBef>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Показания приборов учета подаются ежемесячно не позднее 25-го числа соответствующего расчетного периода.</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TextBox 8"/>
          <p:cNvSpPr txBox="1"/>
          <p:nvPr/>
        </p:nvSpPr>
        <p:spPr>
          <a:xfrm>
            <a:off x="407368" y="5994469"/>
            <a:ext cx="158120" cy="600164"/>
          </a:xfrm>
          <a:prstGeom prst="rect">
            <a:avLst/>
          </a:prstGeom>
          <a:noFill/>
        </p:spPr>
        <p:txBody>
          <a:bodyPr wrap="square" rtlCol="0">
            <a:spAutoFit/>
          </a:bodyPr>
          <a:lstStyle/>
          <a:p>
            <a:pPr algn="ctr"/>
            <a:r>
              <a:rPr lang="ru-RU" sz="3300" dirty="0" smtClean="0">
                <a:solidFill>
                  <a:srgbClr val="FF0000"/>
                </a:solidFill>
                <a:latin typeface="Times New Roman" panose="02020603050405020304" pitchFamily="18" charset="0"/>
                <a:cs typeface="Times New Roman" panose="02020603050405020304" pitchFamily="18" charset="0"/>
              </a:rPr>
              <a:t>!</a:t>
            </a:r>
            <a:endParaRPr lang="ru-RU" sz="33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14219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99960418-C08E-4D44-8CAB-C9267987D6FB}" type="slidenum">
              <a:rPr lang="ru-RU" altLang="ru-RU" smtClean="0">
                <a:solidFill>
                  <a:schemeClr val="tx1"/>
                </a:solidFill>
                <a:latin typeface="Times New Roman" panose="02020603050405020304" pitchFamily="18" charset="0"/>
                <a:cs typeface="Times New Roman" panose="02020603050405020304" pitchFamily="18" charset="0"/>
              </a:rPr>
              <a:pPr>
                <a:defRPr/>
              </a:pPr>
              <a:t>9</a:t>
            </a:fld>
            <a:endParaRPr lang="ru-RU" altLang="ru-RU" dirty="0">
              <a:solidFill>
                <a:schemeClr val="tx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4799856" y="476672"/>
            <a:ext cx="2501006" cy="620619"/>
          </a:xfrm>
          <a:prstGeom prst="rect">
            <a:avLst/>
          </a:prstGeom>
        </p:spPr>
        <p:txBody>
          <a:bodyPr wrap="none">
            <a:spAutoFit/>
          </a:bodyPr>
          <a:lstStyle/>
          <a:p>
            <a:pPr algn="ctr">
              <a:lnSpc>
                <a:spcPct val="150000"/>
              </a:lnSpc>
              <a:spcAft>
                <a:spcPts val="0"/>
              </a:spcAft>
            </a:pPr>
            <a:r>
              <a:rPr lang="ru-RU" sz="2600" dirty="0">
                <a:latin typeface="Times New Roman" panose="02020603050405020304" pitchFamily="18" charset="0"/>
                <a:ea typeface="Calibri" panose="020F0502020204030204" pitchFamily="34" charset="0"/>
                <a:cs typeface="Times New Roman" panose="02020603050405020304" pitchFamily="18" charset="0"/>
              </a:rPr>
              <a:t>Особые условия</a:t>
            </a:r>
            <a:endParaRPr lang="ru-RU"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958381" y="1271393"/>
            <a:ext cx="10297144" cy="1323439"/>
          </a:xfrm>
          <a:prstGeom prst="rect">
            <a:avLst/>
          </a:prstGeom>
        </p:spPr>
        <p:txBody>
          <a:bodyPr wrap="square">
            <a:spAutoFit/>
          </a:bodyPr>
          <a:lstStyle/>
          <a:p>
            <a:pPr indent="450215" algn="just">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Для расчета размера платы за электрическую энергию с применением льготных тарифов за расчетные периоды, исчисляемые с 1 января 2026 года, указанные на предыдущих слайдах документы, подлежат представлению потребителями льготной категории гарантирующему поставщику в срок не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позднее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1 </a:t>
            </a:r>
            <a:r>
              <a:rPr lang="ru-RU" sz="2000" b="1" dirty="0">
                <a:latin typeface="Times New Roman" panose="02020603050405020304" pitchFamily="18" charset="0"/>
                <a:ea typeface="Calibri" panose="020F0502020204030204" pitchFamily="34" charset="0"/>
                <a:cs typeface="Times New Roman" panose="02020603050405020304" pitchFamily="18" charset="0"/>
              </a:rPr>
              <a:t>июня 2026 года</a:t>
            </a:r>
            <a:r>
              <a:rPr lang="ru-RU" sz="2000" dirty="0">
                <a:latin typeface="Times New Roman" panose="02020603050405020304" pitchFamily="18" charset="0"/>
                <a:ea typeface="Calibri" panose="020F0502020204030204" pitchFamily="34" charset="0"/>
                <a:cs typeface="Times New Roman" panose="02020603050405020304" pitchFamily="18" charset="0"/>
              </a:rPr>
              <a:t>.</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925265" y="2768934"/>
            <a:ext cx="10250187" cy="1323439"/>
          </a:xfrm>
          <a:prstGeom prst="rect">
            <a:avLst/>
          </a:prstGeom>
        </p:spPr>
        <p:txBody>
          <a:bodyPr wrap="square">
            <a:spAutoFit/>
          </a:bodyPr>
          <a:lstStyle/>
          <a:p>
            <a:pPr indent="450215" algn="just">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Для перерасчета платы за электрическую энергию физических лиц в связи с изменениями, внесенными в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областной </a:t>
            </a:r>
            <a:r>
              <a:rPr lang="ru-RU" sz="2000" dirty="0">
                <a:latin typeface="Times New Roman" panose="02020603050405020304" pitchFamily="18" charset="0"/>
                <a:ea typeface="Calibri" panose="020F0502020204030204" pitchFamily="34" charset="0"/>
                <a:cs typeface="Times New Roman" panose="02020603050405020304" pitchFamily="18" charset="0"/>
              </a:rPr>
              <a:t>закон № 7-оз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областным </a:t>
            </a:r>
            <a:r>
              <a:rPr lang="ru-RU" sz="2000" dirty="0">
                <a:latin typeface="Times New Roman" panose="02020603050405020304" pitchFamily="18" charset="0"/>
                <a:ea typeface="Calibri" panose="020F0502020204030204" pitchFamily="34" charset="0"/>
                <a:cs typeface="Times New Roman" panose="02020603050405020304" pitchFamily="18" charset="0"/>
              </a:rPr>
              <a:t>законом № 24-оз, предоставление дополнительных документов не требуется. Таким образом те, кто уже оформил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льготу в </a:t>
            </a:r>
            <a:r>
              <a:rPr lang="ru-RU" sz="2000" dirty="0">
                <a:latin typeface="Times New Roman" panose="02020603050405020304" pitchFamily="18" charset="0"/>
                <a:ea typeface="Calibri" panose="020F0502020204030204" pitchFamily="34" charset="0"/>
                <a:cs typeface="Times New Roman" panose="02020603050405020304" pitchFamily="18" charset="0"/>
              </a:rPr>
              <a:t>2026 году, получают перерасчет автоматически.</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8171117"/>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Теплый синий">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1904</TotalTime>
  <Words>1224</Words>
  <Application>Microsoft Office PowerPoint</Application>
  <PresentationFormat>Широкоэкранный</PresentationFormat>
  <Paragraphs>98</Paragraphs>
  <Slides>12</Slides>
  <Notes>10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Calibri</vt:lpstr>
      <vt:lpstr>Century Gothic</vt:lpstr>
      <vt:lpstr>Garamond</vt:lpstr>
      <vt:lpstr>Times New Roman</vt:lpstr>
      <vt:lpstr>Wingdings</vt:lpstr>
      <vt:lpstr>Wingdings 3</vt:lpstr>
      <vt:lpstr>Сектор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Олейчик Василий Алексеевич</dc:creator>
  <cp:lastModifiedBy>Сафаров Эмиль Алмасович</cp:lastModifiedBy>
  <cp:revision>81</cp:revision>
  <cp:lastPrinted>2026-06-05T07:40:51Z</cp:lastPrinted>
  <dcterms:created xsi:type="dcterms:W3CDTF">1601-01-01T00:00:00Z</dcterms:created>
  <dcterms:modified xsi:type="dcterms:W3CDTF">2026-06-05T09:32:12Z</dcterms:modified>
</cp:coreProperties>
</file>